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3"/>
  </p:notesMasterIdLst>
  <p:sldIdLst>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ustic Printed" charset="1" panose="00000000000000000000"/>
      <p:regular r:id="rId10"/>
    </p:embeddedFont>
    <p:embeddedFont>
      <p:font typeface="Canva Sans" charset="1" panose="020B0503030501040103"/>
      <p:regular r:id="rId11"/>
    </p:embeddedFont>
    <p:embeddedFont>
      <p:font typeface="Canva Sans Bold" charset="1" panose="020B0803030501040103"/>
      <p:regular r:id="rId12"/>
    </p:embeddedFont>
    <p:embeddedFont>
      <p:font typeface="Canva Sans Italics" charset="1" panose="020B0503030501040103"/>
      <p:regular r:id="rId13"/>
    </p:embeddedFont>
    <p:embeddedFont>
      <p:font typeface="Canva Sans Bold Italics" charset="1" panose="020B0803030501040103"/>
      <p:regular r:id="rId14"/>
    </p:embeddedFont>
    <p:embeddedFont>
      <p:font typeface="Canva Sans Medium" charset="1" panose="020B0603030501040103"/>
      <p:regular r:id="rId15"/>
    </p:embeddedFont>
    <p:embeddedFont>
      <p:font typeface="Canva Sans Medium Italics" charset="1" panose="020B0603030501040103"/>
      <p:regular r:id="rId16"/>
    </p:embeddedFont>
    <p:embeddedFont>
      <p:font typeface="Open Sans" charset="1" panose="020B0606030504020204"/>
      <p:regular r:id="rId17"/>
    </p:embeddedFont>
    <p:embeddedFont>
      <p:font typeface="Open Sans Bold" charset="1" panose="020B0806030504020204"/>
      <p:regular r:id="rId18"/>
    </p:embeddedFont>
    <p:embeddedFont>
      <p:font typeface="Open Sans Italics" charset="1" panose="020B0606030504020204"/>
      <p:regular r:id="rId19"/>
    </p:embeddedFont>
    <p:embeddedFont>
      <p:font typeface="Open Sans Bold Italics" charset="1" panose="020B0806030504020204"/>
      <p:regular r:id="rId20"/>
    </p:embeddedFont>
    <p:embeddedFont>
      <p:font typeface="Open Sans Light" charset="1" panose="020B0306030504020204"/>
      <p:regular r:id="rId21"/>
    </p:embeddedFont>
    <p:embeddedFont>
      <p:font typeface="Open Sans Light Italics" charset="1" panose="020B0306030504020204"/>
      <p:regular r:id="rId22"/>
    </p:embeddedFont>
    <p:embeddedFont>
      <p:font typeface="Open Sans Ultra-Bold" charset="1" panose="00000000000000000000"/>
      <p:regular r:id="rId23"/>
    </p:embeddedFont>
    <p:embeddedFont>
      <p:font typeface="Open Sans Ultra-Bold Italics" charset="1" panose="000000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slides/slide1.xml" Type="http://schemas.openxmlformats.org/officeDocument/2006/relationships/slide"/><Relationship Id="rId26" Target="slides/slide2.xml" Type="http://schemas.openxmlformats.org/officeDocument/2006/relationships/slide"/><Relationship Id="rId27" Target="slides/slide3.xml" Type="http://schemas.openxmlformats.org/officeDocument/2006/relationships/slide"/><Relationship Id="rId28" Target="slides/slide4.xml" Type="http://schemas.openxmlformats.org/officeDocument/2006/relationships/slide"/><Relationship Id="rId29" Target="slides/slide5.xml" Type="http://schemas.openxmlformats.org/officeDocument/2006/relationships/slide"/><Relationship Id="rId3" Target="viewProps.xml" Type="http://schemas.openxmlformats.org/officeDocument/2006/relationships/viewProps"/><Relationship Id="rId30" Target="slides/slide6.xml" Type="http://schemas.openxmlformats.org/officeDocument/2006/relationships/slide"/><Relationship Id="rId31" Target="slides/slide7.xml" Type="http://schemas.openxmlformats.org/officeDocument/2006/relationships/slide"/><Relationship Id="rId32" Target="slides/slide8.xml" Type="http://schemas.openxmlformats.org/officeDocument/2006/relationships/slide"/><Relationship Id="rId33" Target="slides/slide9.xml" Type="http://schemas.openxmlformats.org/officeDocument/2006/relationships/slide"/><Relationship Id="rId34" Target="slides/slide10.xml" Type="http://schemas.openxmlformats.org/officeDocument/2006/relationships/slide"/><Relationship Id="rId35" Target="slides/slide11.xml" Type="http://schemas.openxmlformats.org/officeDocument/2006/relationships/slide"/><Relationship Id="rId36" Target="slides/slide12.xml" Type="http://schemas.openxmlformats.org/officeDocument/2006/relationships/slide"/><Relationship Id="rId37" Target="slides/slide13.xml" Type="http://schemas.openxmlformats.org/officeDocument/2006/relationships/slide"/><Relationship Id="rId38" Target="slides/slide14.xml" Type="http://schemas.openxmlformats.org/officeDocument/2006/relationships/slide"/><Relationship Id="rId39" Target="slides/slide15.xml" Type="http://schemas.openxmlformats.org/officeDocument/2006/relationships/slide"/><Relationship Id="rId4" Target="theme/theme1.xml" Type="http://schemas.openxmlformats.org/officeDocument/2006/relationships/theme"/><Relationship Id="rId40" Target="slides/slide16.xml" Type="http://schemas.openxmlformats.org/officeDocument/2006/relationships/slide"/><Relationship Id="rId41" Target="slides/slide17.xml" Type="http://schemas.openxmlformats.org/officeDocument/2006/relationships/slide"/><Relationship Id="rId42" Target="slides/slide18.xml" Type="http://schemas.openxmlformats.org/officeDocument/2006/relationships/slide"/><Relationship Id="rId43" Target="slides/slide19.xml" Type="http://schemas.openxmlformats.org/officeDocument/2006/relationships/slide"/><Relationship Id="rId44" Target="slides/slide20.xml" Type="http://schemas.openxmlformats.org/officeDocument/2006/relationships/slide"/><Relationship Id="rId45" Target="slides/slide21.xml" Type="http://schemas.openxmlformats.org/officeDocument/2006/relationships/slide"/><Relationship Id="rId46" Target="slides/slide22.xml" Type="http://schemas.openxmlformats.org/officeDocument/2006/relationships/slide"/><Relationship Id="rId47" Target="slides/slide23.xml" Type="http://schemas.openxmlformats.org/officeDocument/2006/relationships/slide"/><Relationship Id="rId48" Target="slides/slide24.xml" Type="http://schemas.openxmlformats.org/officeDocument/2006/relationships/slide"/><Relationship Id="rId49" Target="slides/slide25.xml" Type="http://schemas.openxmlformats.org/officeDocument/2006/relationships/slide"/><Relationship Id="rId5" Target="tableStyles.xml" Type="http://schemas.openxmlformats.org/officeDocument/2006/relationships/tableStyles"/><Relationship Id="rId50" Target="slides/slide26.xml" Type="http://schemas.openxmlformats.org/officeDocument/2006/relationships/slide"/><Relationship Id="rId51" Target="slides/slide27.xml" Type="http://schemas.openxmlformats.org/officeDocument/2006/relationships/slide"/><Relationship Id="rId52" Target="slides/slide28.xml" Type="http://schemas.openxmlformats.org/officeDocument/2006/relationships/slide"/><Relationship Id="rId53" Target="slides/slide29.xml" Type="http://schemas.openxmlformats.org/officeDocument/2006/relationships/slide"/><Relationship Id="rId54" Target="slides/slide30.xml" Type="http://schemas.openxmlformats.org/officeDocument/2006/relationships/slide"/><Relationship Id="rId55" Target="slides/slide31.xml" Type="http://schemas.openxmlformats.org/officeDocument/2006/relationships/slide"/><Relationship Id="rId56" Target="slides/slide32.xml" Type="http://schemas.openxmlformats.org/officeDocument/2006/relationships/slide"/><Relationship Id="rId57" Target="slides/slide33.xml" Type="http://schemas.openxmlformats.org/officeDocument/2006/relationships/slide"/><Relationship Id="rId58" Target="slides/slide34.xml" Type="http://schemas.openxmlformats.org/officeDocument/2006/relationships/slide"/><Relationship Id="rId59" Target="slides/slide35.xml" Type="http://schemas.openxmlformats.org/officeDocument/2006/relationships/slide"/><Relationship Id="rId6" Target="fonts/font6.fntdata" Type="http://schemas.openxmlformats.org/officeDocument/2006/relationships/font"/><Relationship Id="rId60" Target="slides/slide36.xml" Type="http://schemas.openxmlformats.org/officeDocument/2006/relationships/slide"/><Relationship Id="rId61" Target="slides/slide37.xml" Type="http://schemas.openxmlformats.org/officeDocument/2006/relationships/slide"/><Relationship Id="rId62" Target="slides/slide38.xml" Type="http://schemas.openxmlformats.org/officeDocument/2006/relationships/slide"/><Relationship Id="rId63" Target="notesMasters/notesMaster1.xml" Type="http://schemas.openxmlformats.org/officeDocument/2006/relationships/notesMaster"/><Relationship Id="rId64" Target="theme/theme2.xml" Type="http://schemas.openxmlformats.org/officeDocument/2006/relationships/theme"/><Relationship Id="rId65" Target="notesSlides/notesSlide1.xml" Type="http://schemas.openxmlformats.org/officeDocument/2006/relationships/notesSlide"/><Relationship Id="rId66" Target="notesSlides/notesSlide2.xml" Type="http://schemas.openxmlformats.org/officeDocument/2006/relationships/notesSlide"/><Relationship Id="rId67" Target="notesSlides/notesSlide3.xml" Type="http://schemas.openxmlformats.org/officeDocument/2006/relationships/notesSlide"/><Relationship Id="rId68" Target="notesSlides/notesSlide4.xml" Type="http://schemas.openxmlformats.org/officeDocument/2006/relationships/notesSlide"/><Relationship Id="rId69" Target="notesSlides/notesSlide5.xml" Type="http://schemas.openxmlformats.org/officeDocument/2006/relationships/notesSlide"/><Relationship Id="rId7" Target="fonts/font7.fntdata" Type="http://schemas.openxmlformats.org/officeDocument/2006/relationships/font"/><Relationship Id="rId70" Target="notesSlides/notesSlide6.xml" Type="http://schemas.openxmlformats.org/officeDocument/2006/relationships/notesSlide"/><Relationship Id="rId71" Target="notesSlides/notesSlide7.xml" Type="http://schemas.openxmlformats.org/officeDocument/2006/relationships/notesSlide"/><Relationship Id="rId72" Target="notesSlides/notesSlide8.xml" Type="http://schemas.openxmlformats.org/officeDocument/2006/relationships/notesSlide"/><Relationship Id="rId73" Target="notesSlides/notesSlide9.xml" Type="http://schemas.openxmlformats.org/officeDocument/2006/relationships/notesSlide"/><Relationship Id="rId74" Target="notesSlides/notesSlide10.xml" Type="http://schemas.openxmlformats.org/officeDocument/2006/relationships/notesSlide"/><Relationship Id="rId75" Target="notesSlides/notesSlide11.xml" Type="http://schemas.openxmlformats.org/officeDocument/2006/relationships/notesSlide"/><Relationship Id="rId76" Target="notesSlides/notesSlide12.xml" Type="http://schemas.openxmlformats.org/officeDocument/2006/relationships/notesSlide"/><Relationship Id="rId77" Target="notesSlides/notesSlide13.xml" Type="http://schemas.openxmlformats.org/officeDocument/2006/relationships/notesSlide"/><Relationship Id="rId78" Target="notesSlides/notesSlide14.xml" Type="http://schemas.openxmlformats.org/officeDocument/2006/relationships/notesSlide"/><Relationship Id="rId79" Target="notesSlides/notesSlide15.xml" Type="http://schemas.openxmlformats.org/officeDocument/2006/relationships/notesSlide"/><Relationship Id="rId8" Target="fonts/font8.fntdata" Type="http://schemas.openxmlformats.org/officeDocument/2006/relationships/font"/><Relationship Id="rId80" Target="notesSlides/notesSlide16.xml" Type="http://schemas.openxmlformats.org/officeDocument/2006/relationships/notesSlide"/><Relationship Id="rId81" Target="notesSlides/notesSlide17.xml" Type="http://schemas.openxmlformats.org/officeDocument/2006/relationships/notesSlide"/><Relationship Id="rId82" Target="notesSlides/notesSlide18.xml" Type="http://schemas.openxmlformats.org/officeDocument/2006/relationships/notesSlide"/><Relationship Id="rId83" Target="notesSlides/notesSlide19.xml" Type="http://schemas.openxmlformats.org/officeDocument/2006/relationships/notesSlide"/><Relationship Id="rId84" Target="notesSlides/notesSlide20.xml" Type="http://schemas.openxmlformats.org/officeDocument/2006/relationships/notesSlide"/><Relationship Id="rId85" Target="notesSlides/notesSlide21.xml" Type="http://schemas.openxmlformats.org/officeDocument/2006/relationships/notesSlide"/><Relationship Id="rId86" Target="notesSlides/notesSlide22.xml" Type="http://schemas.openxmlformats.org/officeDocument/2006/relationships/notesSlide"/><Relationship Id="rId87" Target="notesSlides/notesSlide23.xml" Type="http://schemas.openxmlformats.org/officeDocument/2006/relationships/notesSlide"/><Relationship Id="rId88" Target="notesSlides/notesSlide24.xml" Type="http://schemas.openxmlformats.org/officeDocument/2006/relationships/notesSlide"/><Relationship Id="rId89" Target="notesSlides/notesSlide25.xml" Type="http://schemas.openxmlformats.org/officeDocument/2006/relationships/notesSlide"/><Relationship Id="rId9" Target="fonts/font9.fntdata" Type="http://schemas.openxmlformats.org/officeDocument/2006/relationships/font"/><Relationship Id="rId90" Target="notesSlides/notesSlide26.xml" Type="http://schemas.openxmlformats.org/officeDocument/2006/relationships/notesSlide"/><Relationship Id="rId91" Target="notesSlides/notesSlide27.xml" Type="http://schemas.openxmlformats.org/officeDocument/2006/relationships/notesSlide"/><Relationship Id="rId92" Target="notesSlides/notesSlide28.xml" Type="http://schemas.openxmlformats.org/officeDocument/2006/relationships/notesSlide"/><Relationship Id="rId93" Target="notesSlides/notesSlide29.xml" Type="http://schemas.openxmlformats.org/officeDocument/2006/relationships/notesSlide"/><Relationship Id="rId94" Target="notesSlides/notesSlide30.xml" Type="http://schemas.openxmlformats.org/officeDocument/2006/relationships/notesSlide"/><Relationship Id="rId95" Target="notesSlides/notesSlide31.xml" Type="http://schemas.openxmlformats.org/officeDocument/2006/relationships/notesSlide"/><Relationship Id="rId96" Target="notesSlides/notesSlide32.xml" Type="http://schemas.openxmlformats.org/officeDocument/2006/relationships/notesSlide"/><Relationship Id="rId97" Target="notesSlides/notesSlide33.xml" Type="http://schemas.openxmlformats.org/officeDocument/2006/relationships/notesSlide"/><Relationship Id="rId98" Target="notesSlides/notesSlide34.xml" Type="http://schemas.openxmlformats.org/officeDocument/2006/relationships/notesSlide"/><Relationship Id="rId99" Target="notesSlides/notesSlide35.xml" Type="http://schemas.openxmlformats.org/officeDocument/2006/relationships/note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Alabama FBLA Members and Advisers! My name is Kendi McHargh, I am a Junior at Central High School Tuscaloosa, and I have the honor to serve as your 2023-2024 Alabama FBLA State President. We are so excited and glad to have you join us today as we continue paving the way to leadership. This webinar will provide each of you with valuable information to prepare you and your chapter members for Career Technical Student Organization conferences and workshops, including the largest gathering of Alabama FBLA members, our State Leadership Conference, or SLC.</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 friendly! A primary goal of attending SLC, besides the amazing workshops, is to network and make new friends with FBLA members across the state. Be prepared and respectful. Bring pens, paper, pencils, and notepads to take notes during sessions. Be respectful of the presenters by limiting your side conversations, having little to no cell phone use unless requested by the presenter, and staying until the end of the session, whether it is a workshop session or a general session.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it’s time to get into Dress Code!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Let’s start by explaining what dress codes are. Dress Codes are an accepted way of dressing for a particular occasion or in a particular social group. This means that there are different dress codes for different occasions and events. FBLA specifically uses the business professional dress code and the business casual dress code. You may be asking yourself why does FBLA follow a dress code at conferences? FBLA follows dress codes to uphold the professional image of the association and its members. This means that FBLA wants its members to have a good reputation and to look their very best. It is also in place to prepare students for the business world. Once you get into the working world employers will expect you to be able to dress appropriately for the occasion and there is nothing more important to the FBLA association than making sure its members are prepared for success!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a business professional dress code? The business professional dress code is the most formal level of professional dress. This style is most appropriate for interviews, career fairs, and more formal events. When it comes to acceptable items under a business professional dress code, clothing such as; blazers, dresses, skirts, slacks, blouses, suits, flats, or heels are acceptable.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business casual dress?  Business casual is a dress code that combines elements of traditional business attire with more relaxed, comfortable clothing. It strikes a balance between professionalism and comfort, Business casual allows for a more relaxed work environment while still maintaining a polished look. The specific guidelines can vary among companies and industries.  Business casual for FBLA students means blending professionalism with comfort, Typical items include Smart Tops: Polo shirts, blouses, or neat sweaters. Casual Bottoms: Khakis, chinos, or dress pants for comfort. Student-Friendly Shoes: Closed-toe shoes, or loafers. Jackets or Blazers and ties are optional for Events: This adds a touch of formality when needed.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You can find business dress items in almost any store that sells clothing such as TJ Maxx, Target, Walmart, Kohls, Amazon, and more! You can also find business dress items in thrift stores such as Goodwill, Salvation Army, America’s Thrift Stores, and more! You could even borrow from friends and family!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When attending State Leadership Conference, Avoid wearing anything too casual or informal like jeans, t-shirts, sneakers, or flip-flops. Save those for more laid-back occasions.</a:t>
            </a:r>
          </a:p>
          <a:p>
            <a:r>
              <a:rPr lang="en-US"/>
              <a:t> 2: It's important to choose outfits that are modest and professional. Avoid clothing that is too revealing, such as low-cut tops, short skirts, or clothing with offensive graphics or slogans</a:t>
            </a:r>
          </a:p>
          <a:p>
            <a:r>
              <a:rPr lang="en-US"/>
              <a:t> 3. While it's great to express your personal style, avoid accessories that are overly flashy or distracting. Keep jewelry, ties, and other accessories tasteful and in line with the professional atmosphere.</a:t>
            </a:r>
          </a:p>
          <a:p>
            <a:r>
              <a:rPr lang="en-US"/>
              <a:t> 4:  Make sure your clothing is clean, well-pressed, and wrinkle-free. Avoid showing up with wrinkled shirts, pants, or skirts as it can give off an unprofessional impression. Remember, the goal is to present yourself in a professional and polished manner. By avoiding these fashion no-nos, you'll be sure to make a positive impression at the conference. If you have any more questions or need further guidance, feel free to ask!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FBLA's Dress Code includes both Business Casual and Business Professional attire. Always wear professional clothes at general sessions, competitive events, exhibits, regional meetings, workshops, and other activities, unless conference materials say otherwise. Everyone must follow the dress code, including chaperones and advisors. And don't forget your conference badges; it's part of the Dress Code too! If you ever need to make sure a garment is acceptable don't hesitate to check out the National FBLA website. To find the FBLA dress code, go to fbla.org. Under the section labeled advisers, find resources, scroll down, and click on the hyperlinked dress code. This will take you to a pdf version of the current FBLA dress code, like the one you see here,  with all the information you will need to be dressed to impress at each conference.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Getting into competitive events, competing at the state leadership conference is an experience that you will never forget. There are a range of events you can pick to compete in and have the opportunity to advance to the national level.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FBLA Competitive Events are competitions where you compete against others and put your business knowledge to the test. They enable you with a chance to explore careers that you might want to enter through competitions. There are 5 different types of competitive events: Role-play events, Objective tests, production tests, chapter events, and presentation events. You should compete in a variety of these competitive events to prepare yourself for your future career.  Not only does it help you gain experience, competitive events also give you an opportunity to network and meet new people.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State Leadership Team and Council members put this webinar together, to help attendees learn more about our State Leadership Conference. At the 2023 State Leadership Conference, voting delegates elected the 2023-2024 State Leadership Team. The State Leadership Team consists of our State President and Secretary, six District Vice Presidents, eight State Officer Advisers, and our amazing State Adviser, Mrs. Lisa Weeks. Before we continue, our State Officers and Council Members will be introducing themselves!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events are chapter projects that a team of competitors present at the State Leadership Conference. Your chapter will complete one of these projects and then one to three of your chapter members will create a presentation outlining your chapter project. Ninth through twelfth-grade members may compete in this event. The available chapter events are the American Enterprise Project, Community Service Project, Local Chapter Annual Business Report, and Partnership with Business Project. </a:t>
            </a:r>
          </a:p>
          <a:p>
            <a:r>
              <a:rPr lang="en-US"/>
              <a:t/>
            </a:r>
          </a:p>
          <a:p>
            <a:r>
              <a:rPr lang="en-US"/>
              <a:t>Objective tests are proctored online tests that focus on business knowledge. You will have fifty minutes to answer 100 questions to the best of your ability. It is to your advantage to not leave any questions blank. Some examples of objective tests are Business Communication, Healthcare Administration, and Journalism. Objective tests are open to ninth through twelfth-grade members. However, there are objective tests solely for ninth and tenth grade members which are the Introduction tests. Some examples of these are Introduction to FBLA, Introduction to Marketing Concepts, and Introduction to Business Concepts.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love presenting projects in school or if you want to enhance your public speaking abilities, consider competing in a presentation event! There are three different types of presentation events and they all involve speaking face-to-face with the judges. For projects, which are referred to as "Events with a Topic" on the National website, competitors must prepare something responding to the event's prompt before SLC and then present their material to the judges at State. Prepared presentation material depends upon the topic, so be sure to thoroughly check the event's guidelines, however many events allow you to bring technology or physical items to show what you have created. There are about 27 different Presentation events, including Future Business Educator, Graphic Design, Impromptu Speaking, and Job Interview. </a:t>
            </a:r>
          </a:p>
          <a:p>
            <a:r>
              <a:rPr lang="en-US"/>
              <a:t/>
            </a:r>
          </a:p>
          <a:p>
            <a:r>
              <a:rPr lang="en-US"/>
              <a:t>Another type of competition is production events. Production events are unique because they consist of two parts. The first part is a Production Test, which is taken at the competitor's school prior to SLC. The Production Test involves hands-on tasks simulating real-world applications based on the competencies found in the event's guidelines. The second part is an objective test, and all of the Production objective tests this year are 50 minutes long and have 100 multiple-choice questions. On the guidelines, the competencies to study for the competition are broken up based on what will be on the Production Test and what will be on the Objective Test. There are only four Production Tests. Some examples include Database Design and Applications and Word Processing.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most cases, Roleplay Events are objective tests. In these competitions, you have the opportunity to compete individually or as a group. The top 15 competitors advance to the final round! There are thirteen role-play competitions you can enter in! One is Client Service, where you, as the competitor, engage in conversations with clients regarding products, inquiries, or problems. Judges will engage with you throughout your role-play performance. This is just insight into one of the fabulous Role-Play competitions. Others include Help Desk, Network Design, Business Management, Marketing, and so many more! There are also Exclusive Competitive Events for just 9th and 10th Graders. There are thirteen total events to choose from in this specific field. Introduction to Business Presentation is just one in which the student would have to define a reason for failure within a business and effectively construct strategies on how to aid this problem. As shown on this slide, there are many other events to choose from! We hope you can find the perfect event for you!</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Middle Schoolers in FBLA have the opportunity to participate in several similar events, under most of the same categories. Middle Schoolers can compete in 1.Chapter Events, like Annual Chapter Activities Presentation, 2.Objective Tests such as Career Exploration, FBLA Concepts, or Business Etiquette, 3.Presentation Events such as Career Research, Business Ethics, or Video Game Challenge, and last but no least 4. Role Play Events like Critical Thinking.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some cases, you can find competitive event resources online such as quora, reddit, youtube, and social media groups that are related to the event you’re looking for.  As for when to begin preparing, it's best to start as early as possible. I highly recommend going online and watching how you are supposed to prepare for a competitive event. While watching online videos on competitive events, I recommend you take some notes. You can also film yourself while practicing . I suggest you have all the materials you need before filming. The earlier you start, the better prepared you’ll be! There are also several resources that FBLA National provides! On the FBLA Website, under competitive events in either division, you will find great information on each competitive event. One great place to start is the competitive events at a glance, a chart that shows the event elements, test and timing information, and grade level eligibility for each competitive event. Another place to begin is taking the Choose Your Event Quiz. After logging in to FBLA Connect, you will be able to take a quiz that surveys your interests, likes, and dislikes, and suggests a few competitive events you may be interested in. After you select your event, you should make sure to review the event guidelines and topics, as well as any other resources you deem valuable.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Outside of competitions, there are a few other competitive opportunities at the State Leadership Conference, including the Alabama FBLA District Foundation Scholarship. The District Foundation Scholarship is a state-wide scholarship that awards $1,000 to one senior in each district. The application for this scholarship is open now, and closes on January 15. If you haven’t already, be sure to resubmit your scholarship application if you applied prior to January 2, 2024.  To be considered, an applicant must be a paid member, a graduating senior in FBLA, and attend SLC. Therefore, be sure to join us at the 2024 State Leadership Conference this April!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also opportunities for FBLA Middle School Members, and High School Senior Members! The FBLA Young Leader Award is a prestigious recognition presented by the Future Business Leaders of America (FBLA). This accolade is designed to honor and celebrate the outstanding contributions of middle school members within the FBLA community who exemplify exceptional leadership qualities. To be considered, an applicant must be a paid FBLA Middle School member and a completer of the LEAD Explore Award, which can be found on FBLA Connect. High School Seniors can also apply for the FBLA Who’s Who Award. This award recognizes exemplary FBLA members that have made outstanding contributions to the organization at the local, state, and national levels. Criteria for nominee selection will include years and extent of FBLA participation, contributions at each level, and participation in other activities. Be sure to stay tuned for more information on these awards!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talk about something truly exciting and life-changing: running for the Alabama FBLA State Office! First, discuss this decision with your adviser! Next, decide what position you would like to run for! There are 3 different positions available for you to choose from. There is the President, Secretary, and 6 District Vice Presidents. Every position has a different role that contributes to many different FBLA activities. For example, the President leads all meetings, the Secretary creates all of the minutes, and the District Vice Presidents maintain connection with their districts! After you figure out what position you would like to run for, there is an application process. Your adviser knows best and can help you during this new and exciting process so, have them assist you as you complete your application! Lastly, you will also write a 100-word essay about, “Why I Want To Be A State Officer.” After you have completed your application and essay, submit them both and prepare for the next steps!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Running for State Office begins earlier than the State Conference itself. In fact, applications to run for state office are released at the beginning of the year.  It is important that you consult with your advisor and have everything approved through your school before starting the process. Next is getting your campaign materials approved by the State Office; that deadline will be released when applications close. Next is the conference itself, where you will campaign for hours on end, canvassing and convincing delegates to support your campaign.  Candidates for President and Secretary will deliver their timed speeches in front of all attendees at the opening session on the first day of the conference while District VP candidates will deliver their speeches to their respective district voting delegates on the second day of the conference.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our biggest priorities as a State Officer team is to make sure you all feel connected within the state!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again, hello everyone! My name is Kendi McHargh, I am a junior at Central High School Tuscaloosa, and I currently serve as the 2023-2024 Alabama FBLA State President. Thank you all so much for joining us tonight!</a:t>
            </a:r>
          </a:p>
          <a:p>
            <a:r>
              <a:rPr lang="en-US"/>
              <a:t/>
            </a:r>
          </a:p>
          <a:p>
            <a:r>
              <a:rPr lang="en-US"/>
              <a:t>Hello everyone! My name is Madilyn Hanback and I currently serve as the 2023-2024 Alabama FBLA State Secretary! I am a junior at Rogers High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 on the screen are a few ways to make sure you and your chapter stay connected. Be sure you take a picture of this slide with all of the state officer emails.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the contact information for each of our advisers. If you ever have any questions, they’d love to help.</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websites and social media platforms are some of the ways you can learn more about FBLA at the state and national level. Our state website is alabamafbla.org, and our national website is fbla-pbl.org. Both of these sites have great resources regarding chapter management, awards, and more. You can also find us on Facebook and Instagram, and you can join our Alabama FBLA Remind, code @alfbla2024.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interested in connecting with one of the State Officers for Mentorship, take a picture, or scan this QR code! It will redirect you to a mentor request form. We would love to help you throughout your FBLA journey, and always be available as a resource. Make sure you screenshot or scan to connect with any one of us!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We’d now like to open the floor to any questions! If you have any inquiries, feel free to unmute, or type your questions in the chat.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there are no further questions, we would like to say thank you so much for joining us tonight! We are so glad you decided to join and hope you gained more information to prepare for conferences in the future. If you ever have any questions, feel free to contact any member of the State Leadership Team anytime, we would love to stay in touch. We hope to see you utilizing this knowledge at the 2024 State Leadership Conference this April!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4: Good evening! I am Catherine McWhorter! I am a senior at Priceville High School, and I am the District 1 Vice President for 2023-2024.</a:t>
            </a:r>
          </a:p>
          <a:p>
            <a:r>
              <a:rPr lang="en-US"/>
              <a:t/>
            </a:r>
          </a:p>
          <a:p>
            <a:r>
              <a:rPr lang="en-US"/>
              <a:t>Slide 4: Great evening everyone! My name is Jared White, I am a Sophomore at Central High School Tuscaloosa and I currently serve as your 2023-2024 District 2 Vice President.</a:t>
            </a:r>
          </a:p>
          <a:p>
            <a:r>
              <a:rPr lang="en-US"/>
              <a:t/>
            </a:r>
          </a:p>
          <a:p>
            <a:r>
              <a:rPr lang="en-US"/>
              <a:t>Slide 4: Hello everyone!! My name is Armani Dixon. I am your 2023-2024 District 3 Vice President. I am a senior at Saraland High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5: Hi everyone! My name is Shardajai Harris. I am your 2023-2024 District 4 Vice President. I am a senior at Lowndes County CTC. I hope that you guys enjoy this webinar and retain a lot of information.</a:t>
            </a:r>
          </a:p>
          <a:p>
            <a:r>
              <a:rPr lang="en-US"/>
              <a:t>(Your District 4 Vice President is Shar'Dajai Harris. She is a senior at Lowndes County Career Technical Center and she is glad to serve the members of Alabama FBLA!)</a:t>
            </a:r>
          </a:p>
          <a:p>
            <a:r>
              <a:rPr lang="en-US"/>
              <a:t/>
            </a:r>
          </a:p>
          <a:p>
            <a:r>
              <a:rPr lang="en-US"/>
              <a:t>Slide 5: Hey guys! I am Carson DuBose, your District 5 Vice President and I am a senior at Springville High School and I attend Eden Career Technical Center. I am so glad everyone could join us for this and hopefully you can walk away with some beneficial information. </a:t>
            </a:r>
          </a:p>
          <a:p>
            <a:r>
              <a:rPr lang="en-US"/>
              <a:t/>
            </a:r>
          </a:p>
          <a:p>
            <a:r>
              <a:rPr lang="en-US"/>
              <a:t>Slide 5: Hello! My name is Greyson Sparks I am a junior at Albertville High and I currently serve as the 2023-2024 District 6 V.P.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My name is Joshua Long. I am a junior at Central High School- Tuscaloosa. I serve as the 2023-2024 District I Representative. I am so ecstatic to be a part of the State Leadership Council and serve you all! </a:t>
            </a:r>
          </a:p>
          <a:p>
            <a:r>
              <a:rPr lang="en-US"/>
              <a:t/>
            </a:r>
          </a:p>
          <a:p>
            <a:r>
              <a:rPr lang="en-US"/>
              <a:t>Hello everyone! I am Erianna Jones. I am a sophomore at Francis Marion School and I serve as your 2024 -2023 District II Representative.</a:t>
            </a:r>
          </a:p>
          <a:p>
            <a:r>
              <a:rPr lang="en-US"/>
              <a:t>(Alternate Introduction: Your District 2 Representative is Erianna Jones. She is a sophomore at Francis Marion High School.)</a:t>
            </a:r>
          </a:p>
          <a:p>
            <a:r>
              <a:rPr lang="en-US"/>
              <a:t/>
            </a:r>
          </a:p>
          <a:p>
            <a:r>
              <a:rPr lang="en-US"/>
              <a:t>Hi everyone! My name is Catherine Williams, ( but I go by Kate), I am a junior at Excel High School and I am super excited to be serving as your District 3 State representative.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7:Hello! My name is Luke Lawson, I am a freshman at Headland High School. I serve as my chapters president as well as district 4 representative on the state leadership council. I look forward to serving you in anyway that I can!</a:t>
            </a:r>
          </a:p>
          <a:p>
            <a:r>
              <a:rPr lang="en-US"/>
              <a:t>(Alternate Introduction: Your District 4 Representative is Luke Lawson. He is a freshman at Headland High School.)</a:t>
            </a:r>
          </a:p>
          <a:p>
            <a:r>
              <a:rPr lang="en-US"/>
              <a:t/>
            </a:r>
          </a:p>
          <a:p>
            <a:r>
              <a:rPr lang="en-US"/>
              <a:t>Slide 7: Hello! My name is Jamyracle Williams, and I am a junior at Marbury High School.</a:t>
            </a:r>
          </a:p>
          <a:p>
            <a:r>
              <a:rPr lang="en-US"/>
              <a:t> (Alternate Introduction: Your District 5 Representative is Jamyracle Williams. She is a junior at Marbury High School.)</a:t>
            </a:r>
          </a:p>
          <a:p>
            <a:r>
              <a:rPr lang="en-US"/>
              <a:t/>
            </a:r>
          </a:p>
          <a:p>
            <a:r>
              <a:rPr lang="en-US"/>
              <a:t>Slide 7: Hello! My name is Soraya Casey, I am a Sophomore at Oxford High School. I serve as the 2023-2024 District 6 Representative. I look forward to the wonderful opportunities this year!</a:t>
            </a:r>
          </a:p>
          <a:p>
            <a:r>
              <a:rPr lang="en-US"/>
              <a:t>(Alternate Introduction: Your District 6 Representative is Soraya Casey. She is a sophomore at Oxford High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(Alternate Introduction: Your Middle School Representative is Takiya Westry. She is a student at the Camden School of Arts and Technology)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now, let’s take a look at tonight’s objectives. This webinar will give you information all about the 2024 State Leadership Conference, FBLA Conference Etiquette, Dress Codes, Competitive Events, Running for State Office, and Staying Connected, because Together, We Achieve! If you have any questions, feel free to place them in the chat, or wait until the end for our question and answer session.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sv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1.xml" Type="http://schemas.openxmlformats.org/officeDocument/2006/relationships/notesSlide"/><Relationship Id="rId20" Target="../media/image18.png" Type="http://schemas.openxmlformats.org/officeDocument/2006/relationships/image"/><Relationship Id="rId21" Target="../media/image19.svg" Type="http://schemas.openxmlformats.org/officeDocument/2006/relationships/image"/><Relationship Id="rId22" Target="../media/image20.png" Type="http://schemas.openxmlformats.org/officeDocument/2006/relationships/image"/><Relationship Id="rId23" Target="../media/image21.svg" Type="http://schemas.openxmlformats.org/officeDocument/2006/relationships/image"/><Relationship Id="rId24" Target="../media/image22.png" Type="http://schemas.openxmlformats.org/officeDocument/2006/relationships/image"/><Relationship Id="rId25" Target="../media/image23.svg" Type="http://schemas.openxmlformats.org/officeDocument/2006/relationships/image"/><Relationship Id="rId26" Target="../media/image24.png" Type="http://schemas.openxmlformats.org/officeDocument/2006/relationships/image"/><Relationship Id="rId27" Target="../media/image25.svg" Type="http://schemas.openxmlformats.org/officeDocument/2006/relationships/image"/><Relationship Id="rId28" Target="../media/image26.png" Type="http://schemas.openxmlformats.org/officeDocument/2006/relationships/image"/><Relationship Id="rId29" Target="../media/image27.svg" Type="http://schemas.openxmlformats.org/officeDocument/2006/relationships/imag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 Id="rId5" Target="../media/image71.png" Type="http://schemas.openxmlformats.org/officeDocument/2006/relationships/image"/><Relationship Id="rId6" Target="../media/image72.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6.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77.png" Type="http://schemas.openxmlformats.org/officeDocument/2006/relationships/image"/><Relationship Id="rId2" Target="../media/image1.jpeg" Type="http://schemas.openxmlformats.org/officeDocument/2006/relationships/image"/><Relationship Id="rId20" Target="../media/image78.svg" Type="http://schemas.openxmlformats.org/officeDocument/2006/relationships/image"/><Relationship Id="rId21" Target="../media/image20.png" Type="http://schemas.openxmlformats.org/officeDocument/2006/relationships/image"/><Relationship Id="rId22" Target="../media/image21.svg" Type="http://schemas.openxmlformats.org/officeDocument/2006/relationships/image"/><Relationship Id="rId23" Target="../media/image22.png" Type="http://schemas.openxmlformats.org/officeDocument/2006/relationships/image"/><Relationship Id="rId24" Target="../media/image23.svg" Type="http://schemas.openxmlformats.org/officeDocument/2006/relationships/image"/><Relationship Id="rId25" Target="https://alabamafbla-pbl.org/wp-content/uploads/2023/01/Alabama-FBLA-Conference-and-Hotel-Etiquette.pdf" TargetMode="External" Type="http://schemas.openxmlformats.org/officeDocument/2006/relationships/hyperlink"/><Relationship Id="rId26" Target="../media/image24.png" Type="http://schemas.openxmlformats.org/officeDocument/2006/relationships/image"/><Relationship Id="rId27" Target="../media/image25.svg" Type="http://schemas.openxmlformats.org/officeDocument/2006/relationships/image"/><Relationship Id="rId28" Target="../media/image79.png" Type="http://schemas.openxmlformats.org/officeDocument/2006/relationships/image"/><Relationship Id="rId29" Target="../media/image80.sv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75.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png" Type="http://schemas.openxmlformats.org/officeDocument/2006/relationships/image"/><Relationship Id="rId11" Target="../media/image84.svg" Type="http://schemas.openxmlformats.org/officeDocument/2006/relationships/image"/><Relationship Id="rId2" Target="../notesSlides/notesSlide10.xml" Type="http://schemas.openxmlformats.org/officeDocument/2006/relationships/notesSlide"/><Relationship Id="rId3" Target="../media/image1.jpe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81.png" Type="http://schemas.openxmlformats.org/officeDocument/2006/relationships/image"/><Relationship Id="rId9" Target="../media/image82.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sv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11.xml" Type="http://schemas.openxmlformats.org/officeDocument/2006/relationships/notesSlide"/><Relationship Id="rId20" Target="../media/image77.png" Type="http://schemas.openxmlformats.org/officeDocument/2006/relationships/image"/><Relationship Id="rId21" Target="../media/image78.svg" Type="http://schemas.openxmlformats.org/officeDocument/2006/relationships/image"/><Relationship Id="rId22" Target="../media/image20.png" Type="http://schemas.openxmlformats.org/officeDocument/2006/relationships/image"/><Relationship Id="rId23" Target="../media/image21.svg" Type="http://schemas.openxmlformats.org/officeDocument/2006/relationships/image"/><Relationship Id="rId24" Target="../media/image22.png" Type="http://schemas.openxmlformats.org/officeDocument/2006/relationships/image"/><Relationship Id="rId25" Target="../media/image23.svg" Type="http://schemas.openxmlformats.org/officeDocument/2006/relationships/image"/><Relationship Id="rId26" Target="../media/image24.png" Type="http://schemas.openxmlformats.org/officeDocument/2006/relationships/image"/><Relationship Id="rId27" Target="../media/image25.svg" Type="http://schemas.openxmlformats.org/officeDocument/2006/relationships/image"/><Relationship Id="rId28" Target="../media/image79.png" Type="http://schemas.openxmlformats.org/officeDocument/2006/relationships/image"/><Relationship Id="rId29"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2" Target="../notesSlides/notesSlide12.xml" Type="http://schemas.openxmlformats.org/officeDocument/2006/relationships/notesSlide"/><Relationship Id="rId3" Target="../media/image1.jpe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85.png" Type="http://schemas.openxmlformats.org/officeDocument/2006/relationships/image"/><Relationship Id="rId7" Target="../media/image86.svg" Type="http://schemas.openxmlformats.org/officeDocument/2006/relationships/image"/><Relationship Id="rId8" Target="../media/image71.png" Type="http://schemas.openxmlformats.org/officeDocument/2006/relationships/image"/><Relationship Id="rId9" Target="../media/image72.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jpeg" Type="http://schemas.openxmlformats.org/officeDocument/2006/relationships/image"/><Relationship Id="rId4" Target="../media/image89.png" Type="http://schemas.openxmlformats.org/officeDocument/2006/relationships/image"/><Relationship Id="rId5" Target="../media/image90.svg" Type="http://schemas.openxmlformats.org/officeDocument/2006/relationships/image"/><Relationship Id="rId6" Target="../media/image91.png" Type="http://schemas.openxmlformats.org/officeDocument/2006/relationships/image"/><Relationship Id="rId7" Target="../media/image92.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7.png" Type="http://schemas.openxmlformats.org/officeDocument/2006/relationships/image"/><Relationship Id="rId11" Target="../media/image98.png" Type="http://schemas.openxmlformats.org/officeDocument/2006/relationships/image"/><Relationship Id="rId12" Target="../media/image99.svg" Type="http://schemas.openxmlformats.org/officeDocument/2006/relationships/image"/><Relationship Id="rId13" Target="../media/image100.png" Type="http://schemas.openxmlformats.org/officeDocument/2006/relationships/image"/><Relationship Id="rId14" Target="../media/image101.svg" Type="http://schemas.openxmlformats.org/officeDocument/2006/relationships/image"/><Relationship Id="rId15" Target="../media/image102.png" Type="http://schemas.openxmlformats.org/officeDocument/2006/relationships/image"/><Relationship Id="rId16" Target="../media/image103.svg" Type="http://schemas.openxmlformats.org/officeDocument/2006/relationships/image"/><Relationship Id="rId2" Target="../notesSlides/notesSlide14.xml" Type="http://schemas.openxmlformats.org/officeDocument/2006/relationships/notesSlide"/><Relationship Id="rId3" Target="../media/image1.jpeg" Type="http://schemas.openxmlformats.org/officeDocument/2006/relationships/image"/><Relationship Id="rId4" Target="../media/image89.png" Type="http://schemas.openxmlformats.org/officeDocument/2006/relationships/image"/><Relationship Id="rId5" Target="../media/image90.svg" Type="http://schemas.openxmlformats.org/officeDocument/2006/relationships/image"/><Relationship Id="rId6" Target="../media/image93.png" Type="http://schemas.openxmlformats.org/officeDocument/2006/relationships/image"/><Relationship Id="rId7" Target="../media/image94.svg" Type="http://schemas.openxmlformats.org/officeDocument/2006/relationships/image"/><Relationship Id="rId8" Target="../media/image95.png" Type="http://schemas.openxmlformats.org/officeDocument/2006/relationships/image"/><Relationship Id="rId9" Target="../media/image96.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svg" Type="http://schemas.openxmlformats.org/officeDocument/2006/relationships/image"/><Relationship Id="rId12" Target="../media/image20.png" Type="http://schemas.openxmlformats.org/officeDocument/2006/relationships/image"/><Relationship Id="rId13" Target="../media/image21.svg" Type="http://schemas.openxmlformats.org/officeDocument/2006/relationships/image"/><Relationship Id="rId14" Target="../media/image22.png" Type="http://schemas.openxmlformats.org/officeDocument/2006/relationships/image"/><Relationship Id="rId15" Target="../media/image23.svg" Type="http://schemas.openxmlformats.org/officeDocument/2006/relationships/image"/><Relationship Id="rId16" Target="../media/image104.png" Type="http://schemas.openxmlformats.org/officeDocument/2006/relationships/image"/><Relationship Id="rId17" Target="../media/image105.png" Type="http://schemas.openxmlformats.org/officeDocument/2006/relationships/image"/><Relationship Id="rId18" Target="../media/image106.png" Type="http://schemas.openxmlformats.org/officeDocument/2006/relationships/image"/><Relationship Id="rId19" Target="../media/image107.png" Type="http://schemas.openxmlformats.org/officeDocument/2006/relationships/image"/><Relationship Id="rId2" Target="../notesSlides/notesSlide15.xml" Type="http://schemas.openxmlformats.org/officeDocument/2006/relationships/notesSlide"/><Relationship Id="rId20" Target="../media/image108.png" Type="http://schemas.openxmlformats.org/officeDocument/2006/relationships/image"/><Relationship Id="rId21" Target="../media/image109.png" Type="http://schemas.openxmlformats.org/officeDocument/2006/relationships/image"/><Relationship Id="rId22" Target="../media/image110.png" Type="http://schemas.openxmlformats.org/officeDocument/2006/relationships/image"/><Relationship Id="rId23" Target="../media/image111.png" Type="http://schemas.openxmlformats.org/officeDocument/2006/relationships/image"/><Relationship Id="rId24" Target="../media/image112.png" Type="http://schemas.openxmlformats.org/officeDocument/2006/relationships/image"/><Relationship Id="rId25" Target="../media/image113.png" Type="http://schemas.openxmlformats.org/officeDocument/2006/relationships/image"/><Relationship Id="rId26" Target="../media/image114.png" Type="http://schemas.openxmlformats.org/officeDocument/2006/relationships/image"/><Relationship Id="rId27" Target="../media/image115.pn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3.png" Type="http://schemas.openxmlformats.org/officeDocument/2006/relationships/image"/><Relationship Id="rId11" Target="../media/image74.svg" Type="http://schemas.openxmlformats.org/officeDocument/2006/relationships/image"/><Relationship Id="rId12" Target="../media/image22.png" Type="http://schemas.openxmlformats.org/officeDocument/2006/relationships/image"/><Relationship Id="rId13" Target="../media/image23.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83.png" Type="http://schemas.openxmlformats.org/officeDocument/2006/relationships/image"/><Relationship Id="rId17" Target="../media/image84.svg" Type="http://schemas.openxmlformats.org/officeDocument/2006/relationships/image"/><Relationship Id="rId18" Target="../media/image81.png" Type="http://schemas.openxmlformats.org/officeDocument/2006/relationships/image"/><Relationship Id="rId19" Target="../media/image82.svg" Type="http://schemas.openxmlformats.org/officeDocument/2006/relationships/image"/><Relationship Id="rId2" Target="../notesSlides/notesSlide16.xml" Type="http://schemas.openxmlformats.org/officeDocument/2006/relationships/notesSlide"/><Relationship Id="rId20" Target="../media/image118.png" Type="http://schemas.openxmlformats.org/officeDocument/2006/relationships/image"/><Relationship Id="rId21" Target="../media/image119.svg" Type="http://schemas.openxmlformats.org/officeDocument/2006/relationships/image"/><Relationship Id="rId3" Target="../media/image1.jpeg" Type="http://schemas.openxmlformats.org/officeDocument/2006/relationships/image"/><Relationship Id="rId4" Target="../media/image116.png" Type="http://schemas.openxmlformats.org/officeDocument/2006/relationships/image"/><Relationship Id="rId5" Target="../media/image117.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4.png" Type="http://schemas.openxmlformats.org/officeDocument/2006/relationships/image"/><Relationship Id="rId9" Target="../media/image5.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 Id="rId4" Target="../media/image28.jpeg" Type="http://schemas.openxmlformats.org/officeDocument/2006/relationships/image"/><Relationship Id="rId5" Target="../media/image29.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3.png" Type="http://schemas.openxmlformats.org/officeDocument/2006/relationships/image"/><Relationship Id="rId11" Target="../media/image74.svg" Type="http://schemas.openxmlformats.org/officeDocument/2006/relationships/image"/><Relationship Id="rId12" Target="../media/image22.png" Type="http://schemas.openxmlformats.org/officeDocument/2006/relationships/image"/><Relationship Id="rId13" Target="../media/image23.svg" Type="http://schemas.openxmlformats.org/officeDocument/2006/relationships/image"/><Relationship Id="rId14" Target="../media/image120.jpeg" Type="http://schemas.openxmlformats.org/officeDocument/2006/relationships/image"/><Relationship Id="rId15" Target="https://www.fbla.org/dresscode/" TargetMode="External" Type="http://schemas.openxmlformats.org/officeDocument/2006/relationships/hyperlink"/><Relationship Id="rId16" Target="../media/image45.png" Type="http://schemas.openxmlformats.org/officeDocument/2006/relationships/image"/><Relationship Id="rId17" Target="../media/image46.svg" Type="http://schemas.openxmlformats.org/officeDocument/2006/relationships/image"/><Relationship Id="rId18" Target="https://www.fbla.org/dresscode/" TargetMode="External" Type="http://schemas.openxmlformats.org/officeDocument/2006/relationships/hyperlink"/><Relationship Id="rId19" Target="../media/image121.png" Type="http://schemas.openxmlformats.org/officeDocument/2006/relationships/image"/><Relationship Id="rId2" Target="../notesSlides/notesSlide17.xml" Type="http://schemas.openxmlformats.org/officeDocument/2006/relationships/notesSlide"/><Relationship Id="rId20" Target="../media/image122.svg" Type="http://schemas.openxmlformats.org/officeDocument/2006/relationships/image"/><Relationship Id="rId3" Target="../media/image1.jpeg" Type="http://schemas.openxmlformats.org/officeDocument/2006/relationships/image"/><Relationship Id="rId4" Target="../media/image116.png" Type="http://schemas.openxmlformats.org/officeDocument/2006/relationships/image"/><Relationship Id="rId5" Target="../media/image117.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4.png" Type="http://schemas.openxmlformats.org/officeDocument/2006/relationships/image"/><Relationship Id="rId9" Target="../media/image5.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sv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18.xml" Type="http://schemas.openxmlformats.org/officeDocument/2006/relationships/notesSlide"/><Relationship Id="rId20" Target="../media/image77.png" Type="http://schemas.openxmlformats.org/officeDocument/2006/relationships/image"/><Relationship Id="rId21" Target="../media/image78.svg" Type="http://schemas.openxmlformats.org/officeDocument/2006/relationships/image"/><Relationship Id="rId22" Target="../media/image20.png" Type="http://schemas.openxmlformats.org/officeDocument/2006/relationships/image"/><Relationship Id="rId23" Target="../media/image21.svg" Type="http://schemas.openxmlformats.org/officeDocument/2006/relationships/image"/><Relationship Id="rId24" Target="../media/image22.png" Type="http://schemas.openxmlformats.org/officeDocument/2006/relationships/image"/><Relationship Id="rId25" Target="../media/image23.svg" Type="http://schemas.openxmlformats.org/officeDocument/2006/relationships/image"/><Relationship Id="rId26" Target="../media/image24.png" Type="http://schemas.openxmlformats.org/officeDocument/2006/relationships/image"/><Relationship Id="rId27" Target="../media/image25.svg" Type="http://schemas.openxmlformats.org/officeDocument/2006/relationships/image"/><Relationship Id="rId28" Target="../media/image79.png" Type="http://schemas.openxmlformats.org/officeDocument/2006/relationships/image"/><Relationship Id="rId29"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jpeg" Type="http://schemas.openxmlformats.org/officeDocument/2006/relationships/image"/><Relationship Id="rId4" Target="../media/image123.png" Type="http://schemas.openxmlformats.org/officeDocument/2006/relationships/image"/><Relationship Id="rId5" Target="../media/image124.svg" Type="http://schemas.openxmlformats.org/officeDocument/2006/relationships/image"/><Relationship Id="rId6" Target="../media/image125.png" Type="http://schemas.openxmlformats.org/officeDocument/2006/relationships/image"/><Relationship Id="rId7" Target="../media/image126.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77.png" Type="http://schemas.openxmlformats.org/officeDocument/2006/relationships/image"/><Relationship Id="rId17" Target="../media/image78.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notesSlides/notesSlide20.xml" Type="http://schemas.openxmlformats.org/officeDocument/2006/relationships/notesSlide"/><Relationship Id="rId20" Target="../media/image22.png" Type="http://schemas.openxmlformats.org/officeDocument/2006/relationships/image"/><Relationship Id="rId21" Target="../media/image23.svg" Type="http://schemas.openxmlformats.org/officeDocument/2006/relationships/image"/><Relationship Id="rId22" Target="https://www.fbla.org/divisions/fbla/fbla-competitive-events/" TargetMode="External" Type="http://schemas.openxmlformats.org/officeDocument/2006/relationships/hyperlink"/><Relationship Id="rId23" Target="../media/image24.png" Type="http://schemas.openxmlformats.org/officeDocument/2006/relationships/image"/><Relationship Id="rId24" Target="../media/image25.svg" Type="http://schemas.openxmlformats.org/officeDocument/2006/relationships/image"/><Relationship Id="rId25" Target="https://www.fbla.org/divisions/fbla/fbla-competitive-events/" TargetMode="External" Type="http://schemas.openxmlformats.org/officeDocument/2006/relationships/hyperlink"/><Relationship Id="rId26" Target="https://www.fbla.org/divisions/fbla/fbla-competitive-events/" TargetMode="External" Type="http://schemas.openxmlformats.org/officeDocument/2006/relationships/hyperlink"/><Relationship Id="rId27" Target="https://www.fbla.org/divisions/fbla/fbla-competitive-events/" TargetMode="External" Type="http://schemas.openxmlformats.org/officeDocument/2006/relationships/hyperlink"/><Relationship Id="rId28" Target="https://www.fbla.org/divisions/fbla/fbla-competitive-events/" TargetMode="External" Type="http://schemas.openxmlformats.org/officeDocument/2006/relationships/hyperlink"/><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77.png" Type="http://schemas.openxmlformats.org/officeDocument/2006/relationships/image"/><Relationship Id="rId17" Target="../media/image78.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notesSlides/notesSlide21.xml" Type="http://schemas.openxmlformats.org/officeDocument/2006/relationships/notesSlide"/><Relationship Id="rId20" Target="../media/image22.png" Type="http://schemas.openxmlformats.org/officeDocument/2006/relationships/image"/><Relationship Id="rId21" Target="../media/image23.svg" Type="http://schemas.openxmlformats.org/officeDocument/2006/relationships/image"/><Relationship Id="rId22" Target="https://www.fbla.org/divisions/fbla/fbla-competitive-events/" TargetMode="External" Type="http://schemas.openxmlformats.org/officeDocument/2006/relationships/hyperlink"/><Relationship Id="rId23" Target="https://www.fbla.org/divisions/fbla/fbla-competitive-events/" TargetMode="External" Type="http://schemas.openxmlformats.org/officeDocument/2006/relationships/hyperlink"/><Relationship Id="rId24" Target="../media/image24.png" Type="http://schemas.openxmlformats.org/officeDocument/2006/relationships/image"/><Relationship Id="rId25" Target="../media/image25.svg" Type="http://schemas.openxmlformats.org/officeDocument/2006/relationships/image"/><Relationship Id="rId26" Target="https://www.fbla.org/divisions/fbla/fbla-competitive-events/" TargetMode="External" Type="http://schemas.openxmlformats.org/officeDocument/2006/relationships/hyperlink"/><Relationship Id="rId27" Target="https://www.fbla.org/divisions/fbla/fbla-competitive-events/" TargetMode="External" Type="http://schemas.openxmlformats.org/officeDocument/2006/relationships/hyperlink"/><Relationship Id="rId28" Target="https://www.fbla.org/divisions/fbla/fbla-competitive-events/" TargetMode="External" Type="http://schemas.openxmlformats.org/officeDocument/2006/relationships/hyperlink"/><Relationship Id="rId29" Target="https://www.fbla.org/divisions/fbla/fbla-competitive-events/" TargetMode="External" Type="http://schemas.openxmlformats.org/officeDocument/2006/relationships/hyperlink"/><Relationship Id="rId3" Target="../media/image1.jpeg" Type="http://schemas.openxmlformats.org/officeDocument/2006/relationships/image"/><Relationship Id="rId30" Target="https://www.fbla.org/divisions/fbla/fbla-competitive-events/" TargetMode="External" Type="http://schemas.openxmlformats.org/officeDocument/2006/relationships/hyperlink"/><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77.png" Type="http://schemas.openxmlformats.org/officeDocument/2006/relationships/image"/><Relationship Id="rId17" Target="../media/image78.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notesSlides/notesSlide22.xml" Type="http://schemas.openxmlformats.org/officeDocument/2006/relationships/notesSlide"/><Relationship Id="rId20" Target="../media/image22.png" Type="http://schemas.openxmlformats.org/officeDocument/2006/relationships/image"/><Relationship Id="rId21" Target="../media/image23.svg" Type="http://schemas.openxmlformats.org/officeDocument/2006/relationships/image"/><Relationship Id="rId22" Target="https://www.fbla.org/divisions/fbla/fbla-competitive-events/" TargetMode="External" Type="http://schemas.openxmlformats.org/officeDocument/2006/relationships/hyperlink"/><Relationship Id="rId23" Target="https://www.fbla.org/divisions/fbla/fbla-competitive-events/" TargetMode="External" Type="http://schemas.openxmlformats.org/officeDocument/2006/relationships/hyperlink"/><Relationship Id="rId24" Target="https://www.fbla.org/divisions/fbla/fbla-competitive-events/" TargetMode="External" Type="http://schemas.openxmlformats.org/officeDocument/2006/relationships/hyperlink"/><Relationship Id="rId25" Target="https://www.fbla.org/divisions/fbla/fbla-competitive-events/" TargetMode="External" Type="http://schemas.openxmlformats.org/officeDocument/2006/relationships/hyperlink"/><Relationship Id="rId26" Target="../media/image24.png" Type="http://schemas.openxmlformats.org/officeDocument/2006/relationships/image"/><Relationship Id="rId27" Target="../media/image25.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6.png" Type="http://schemas.openxmlformats.org/officeDocument/2006/relationships/image"/><Relationship Id="rId17" Target="../media/image17.svg" Type="http://schemas.openxmlformats.org/officeDocument/2006/relationships/image"/><Relationship Id="rId18" Target="../media/image77.png" Type="http://schemas.openxmlformats.org/officeDocument/2006/relationships/image"/><Relationship Id="rId19" Target="../media/image78.svg" Type="http://schemas.openxmlformats.org/officeDocument/2006/relationships/image"/><Relationship Id="rId2" Target="../notesSlides/notesSlide23.xml" Type="http://schemas.openxmlformats.org/officeDocument/2006/relationships/notesSlide"/><Relationship Id="rId20" Target="../media/image20.png" Type="http://schemas.openxmlformats.org/officeDocument/2006/relationships/image"/><Relationship Id="rId21" Target="../media/image21.svg" Type="http://schemas.openxmlformats.org/officeDocument/2006/relationships/image"/><Relationship Id="rId22" Target="../media/image22.png" Type="http://schemas.openxmlformats.org/officeDocument/2006/relationships/image"/><Relationship Id="rId23" Target="../media/image23.svg" Type="http://schemas.openxmlformats.org/officeDocument/2006/relationships/image"/><Relationship Id="rId24" Target="../media/image24.png" Type="http://schemas.openxmlformats.org/officeDocument/2006/relationships/image"/><Relationship Id="rId25" Target="../media/image25.svg" Type="http://schemas.openxmlformats.org/officeDocument/2006/relationships/image"/><Relationship Id="rId26" Target="../media/image127.png" Type="http://schemas.openxmlformats.org/officeDocument/2006/relationships/image"/><Relationship Id="rId27" Target="https://www.fbla.org/divisions/fbla-middle-level/competitive-events/" TargetMode="External" Type="http://schemas.openxmlformats.org/officeDocument/2006/relationships/hyperlink"/><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https://www.fbla.org/divisions/fbla-middle-level/competitive-events/" TargetMode="External" Type="http://schemas.openxmlformats.org/officeDocument/2006/relationships/hyperlink"/><Relationship Id="rId11" Target="https://www.fbla.org/divisions/fbla/fbla-competitive-events/" TargetMode="External" Type="http://schemas.openxmlformats.org/officeDocument/2006/relationships/hyperlink"/><Relationship Id="rId12" Target="../media/image128.png" Type="http://schemas.openxmlformats.org/officeDocument/2006/relationships/image"/><Relationship Id="rId13" Target="../media/image129.svg" Type="http://schemas.openxmlformats.org/officeDocument/2006/relationships/image"/><Relationship Id="rId14" Target="../media/image130.png" Type="http://schemas.openxmlformats.org/officeDocument/2006/relationships/image"/><Relationship Id="rId15" Target="../media/image131.svg" Type="http://schemas.openxmlformats.org/officeDocument/2006/relationships/image"/><Relationship Id="rId2" Target="../notesSlides/notesSlide24.xml" Type="http://schemas.openxmlformats.org/officeDocument/2006/relationships/notesSlide"/><Relationship Id="rId3" Target="../media/image1.jpeg" Type="http://schemas.openxmlformats.org/officeDocument/2006/relationships/image"/><Relationship Id="rId4" Target="https://connect.fbla.org/headquarters/files/Middle%20School%20Competitive%20Events%20Resources/23-24-Middle-School-CE-At-A-Glance.pdf" TargetMode="External" Type="http://schemas.openxmlformats.org/officeDocument/2006/relationships/hyperlink"/><Relationship Id="rId5" Target="https://connect.fbla.org/headquarters/files/High%20School%20Competitive%20Events%20Resources/23-24-High-School-CE-At-A-Glance.pdf" TargetMode="External" Type="http://schemas.openxmlformats.org/officeDocument/2006/relationships/hyperlink"/><Relationship Id="rId6" Target="https://storage.googleapis.com/articulate-courses/LEAD%20Explore/Choose%20Your%20Event%20Final%20-%20Storyline%20output/story.html" TargetMode="External" Type="http://schemas.openxmlformats.org/officeDocument/2006/relationships/hyperlink"/><Relationship Id="rId7" Target="https://storage.googleapis.com/articulate-courses/BAA%20Contributor/Choose%20Your%20Event%20(FBLA%20HS)%202023-24/story.html" TargetMode="External" Type="http://schemas.openxmlformats.org/officeDocument/2006/relationships/hyperlink"/><Relationship Id="rId8" Target="https://connect.fbla.org/headquarters/files/Middle%20School%20Competitive%20Events%20Resources/23-24-Middle-School-Guidelines-All-in-One.pdf" TargetMode="External" Type="http://schemas.openxmlformats.org/officeDocument/2006/relationships/hyperlink"/><Relationship Id="rId9" Target="https://connect.fbla.org/headquarters/files/High%20School%20Competitive%20Events%20Resources/23-24-High-School-Guidelines-All-in-One.pdf" TargetMode="External" Type="http://schemas.openxmlformats.org/officeDocument/2006/relationships/hyperlink"/></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6.png" Type="http://schemas.openxmlformats.org/officeDocument/2006/relationships/image"/><Relationship Id="rId17" Target="../media/image17.svg" Type="http://schemas.openxmlformats.org/officeDocument/2006/relationships/image"/><Relationship Id="rId18" Target="../media/image77.png" Type="http://schemas.openxmlformats.org/officeDocument/2006/relationships/image"/><Relationship Id="rId19" Target="../media/image78.svg" Type="http://schemas.openxmlformats.org/officeDocument/2006/relationships/image"/><Relationship Id="rId2" Target="../notesSlides/notesSlide25.xml" Type="http://schemas.openxmlformats.org/officeDocument/2006/relationships/notesSlide"/><Relationship Id="rId20" Target="../media/image20.png" Type="http://schemas.openxmlformats.org/officeDocument/2006/relationships/image"/><Relationship Id="rId21" Target="../media/image21.svg" Type="http://schemas.openxmlformats.org/officeDocument/2006/relationships/image"/><Relationship Id="rId22" Target="../media/image22.png" Type="http://schemas.openxmlformats.org/officeDocument/2006/relationships/image"/><Relationship Id="rId23" Target="../media/image23.svg" Type="http://schemas.openxmlformats.org/officeDocument/2006/relationships/image"/><Relationship Id="rId24" Target="https://www.dropbox.com/request/O972WZkc4yaSOYMRySeB" TargetMode="External" Type="http://schemas.openxmlformats.org/officeDocument/2006/relationships/hyperlink"/><Relationship Id="rId25" Target="../media/image24.png" Type="http://schemas.openxmlformats.org/officeDocument/2006/relationships/image"/><Relationship Id="rId26" Target="../media/image25.svg" Type="http://schemas.openxmlformats.org/officeDocument/2006/relationships/image"/><Relationship Id="rId27" Target="../media/image79.png" Type="http://schemas.openxmlformats.org/officeDocument/2006/relationships/image"/><Relationship Id="rId28"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6.png" Type="http://schemas.openxmlformats.org/officeDocument/2006/relationships/image"/><Relationship Id="rId17" Target="../media/image17.svg" Type="http://schemas.openxmlformats.org/officeDocument/2006/relationships/image"/><Relationship Id="rId18" Target="../media/image77.png" Type="http://schemas.openxmlformats.org/officeDocument/2006/relationships/image"/><Relationship Id="rId19" Target="../media/image78.svg" Type="http://schemas.openxmlformats.org/officeDocument/2006/relationships/image"/><Relationship Id="rId2" Target="../notesSlides/notesSlide26.xml" Type="http://schemas.openxmlformats.org/officeDocument/2006/relationships/notesSlide"/><Relationship Id="rId20" Target="../media/image20.png" Type="http://schemas.openxmlformats.org/officeDocument/2006/relationships/image"/><Relationship Id="rId21" Target="../media/image21.svg" Type="http://schemas.openxmlformats.org/officeDocument/2006/relationships/image"/><Relationship Id="rId22" Target="../media/image22.png" Type="http://schemas.openxmlformats.org/officeDocument/2006/relationships/image"/><Relationship Id="rId23" Target="../media/image23.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jpe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6.png" Type="http://schemas.openxmlformats.org/officeDocument/2006/relationships/image"/><Relationship Id="rId17" Target="../media/image17.svg" Type="http://schemas.openxmlformats.org/officeDocument/2006/relationships/image"/><Relationship Id="rId18" Target="../media/image77.png" Type="http://schemas.openxmlformats.org/officeDocument/2006/relationships/image"/><Relationship Id="rId19" Target="../media/image78.svg" Type="http://schemas.openxmlformats.org/officeDocument/2006/relationships/image"/><Relationship Id="rId2" Target="../notesSlides/notesSlide27.xml" Type="http://schemas.openxmlformats.org/officeDocument/2006/relationships/notesSlide"/><Relationship Id="rId20" Target="../media/image20.png" Type="http://schemas.openxmlformats.org/officeDocument/2006/relationships/image"/><Relationship Id="rId21" Target="../media/image21.svg" Type="http://schemas.openxmlformats.org/officeDocument/2006/relationships/image"/><Relationship Id="rId22" Target="../media/image22.png" Type="http://schemas.openxmlformats.org/officeDocument/2006/relationships/image"/><Relationship Id="rId23" Target="../media/image23.svg" Type="http://schemas.openxmlformats.org/officeDocument/2006/relationships/image"/><Relationship Id="rId24" Target="../media/image24.png" Type="http://schemas.openxmlformats.org/officeDocument/2006/relationships/image"/><Relationship Id="rId25" Target="../media/image25.svg" Type="http://schemas.openxmlformats.org/officeDocument/2006/relationships/image"/><Relationship Id="rId26" Target="../media/image79.png" Type="http://schemas.openxmlformats.org/officeDocument/2006/relationships/image"/><Relationship Id="rId27"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notesSlides/notesSlide28.xml" Type="http://schemas.openxmlformats.org/officeDocument/2006/relationships/notesSlide"/><Relationship Id="rId20" Target="../media/image132.png" Type="http://schemas.openxmlformats.org/officeDocument/2006/relationships/image"/><Relationship Id="rId21" Target="../media/image133.svg" Type="http://schemas.openxmlformats.org/officeDocument/2006/relationships/image"/><Relationship Id="rId22" Target="../media/image134.png" Type="http://schemas.openxmlformats.org/officeDocument/2006/relationships/image"/><Relationship Id="rId23" Target="../media/image135.svg" Type="http://schemas.openxmlformats.org/officeDocument/2006/relationships/image"/><Relationship Id="rId24" Target="../media/image136.png" Type="http://schemas.openxmlformats.org/officeDocument/2006/relationships/image"/><Relationship Id="rId25" Target="../media/image137.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sv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29.xml" Type="http://schemas.openxmlformats.org/officeDocument/2006/relationships/notesSlide"/><Relationship Id="rId20" Target="../media/image77.png" Type="http://schemas.openxmlformats.org/officeDocument/2006/relationships/image"/><Relationship Id="rId21" Target="../media/image78.svg" Type="http://schemas.openxmlformats.org/officeDocument/2006/relationships/image"/><Relationship Id="rId22" Target="../media/image20.png" Type="http://schemas.openxmlformats.org/officeDocument/2006/relationships/image"/><Relationship Id="rId23" Target="../media/image21.svg" Type="http://schemas.openxmlformats.org/officeDocument/2006/relationships/image"/><Relationship Id="rId24" Target="../media/image22.png" Type="http://schemas.openxmlformats.org/officeDocument/2006/relationships/image"/><Relationship Id="rId25" Target="../media/image23.svg" Type="http://schemas.openxmlformats.org/officeDocument/2006/relationships/image"/><Relationship Id="rId26" Target="../media/image24.png" Type="http://schemas.openxmlformats.org/officeDocument/2006/relationships/image"/><Relationship Id="rId27" Target="../media/image25.svg" Type="http://schemas.openxmlformats.org/officeDocument/2006/relationships/image"/><Relationship Id="rId28" Target="../media/image79.png" Type="http://schemas.openxmlformats.org/officeDocument/2006/relationships/image"/><Relationship Id="rId29"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jpeg" Type="http://schemas.openxmlformats.org/officeDocument/2006/relationships/image"/><Relationship Id="rId4" Target="https://www.facebook.com/alabamafbla/" TargetMode="External" Type="http://schemas.openxmlformats.org/officeDocument/2006/relationships/hyperlink"/><Relationship Id="rId5" Target="https://www.instagram.com/alabamafbla/?hl=en" TargetMode="External" Type="http://schemas.openxmlformats.org/officeDocument/2006/relationships/hyperlink"/></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jpeg" Type="http://schemas.openxmlformats.org/officeDocument/2006/relationships/image"/><Relationship Id="rId4" Target="../media/image138.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sv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34.xml" Type="http://schemas.openxmlformats.org/officeDocument/2006/relationships/notesSlide"/><Relationship Id="rId20" Target="../media/image77.png" Type="http://schemas.openxmlformats.org/officeDocument/2006/relationships/image"/><Relationship Id="rId21" Target="../media/image78.svg" Type="http://schemas.openxmlformats.org/officeDocument/2006/relationships/image"/><Relationship Id="rId22" Target="../media/image20.png" Type="http://schemas.openxmlformats.org/officeDocument/2006/relationships/image"/><Relationship Id="rId23" Target="../media/image21.svg" Type="http://schemas.openxmlformats.org/officeDocument/2006/relationships/image"/><Relationship Id="rId24" Target="../media/image22.png" Type="http://schemas.openxmlformats.org/officeDocument/2006/relationships/image"/><Relationship Id="rId25" Target="../media/image23.svg" Type="http://schemas.openxmlformats.org/officeDocument/2006/relationships/image"/><Relationship Id="rId26" Target="../media/image24.png" Type="http://schemas.openxmlformats.org/officeDocument/2006/relationships/image"/><Relationship Id="rId27" Target="../media/image25.svg" Type="http://schemas.openxmlformats.org/officeDocument/2006/relationships/image"/><Relationship Id="rId28" Target="../media/image79.png" Type="http://schemas.openxmlformats.org/officeDocument/2006/relationships/image"/><Relationship Id="rId29"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sv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35.xml" Type="http://schemas.openxmlformats.org/officeDocument/2006/relationships/notesSlide"/><Relationship Id="rId20" Target="../media/image77.png" Type="http://schemas.openxmlformats.org/officeDocument/2006/relationships/image"/><Relationship Id="rId21" Target="../media/image78.svg" Type="http://schemas.openxmlformats.org/officeDocument/2006/relationships/image"/><Relationship Id="rId22" Target="../media/image20.png" Type="http://schemas.openxmlformats.org/officeDocument/2006/relationships/image"/><Relationship Id="rId23" Target="../media/image21.svg" Type="http://schemas.openxmlformats.org/officeDocument/2006/relationships/image"/><Relationship Id="rId24" Target="../media/image22.png" Type="http://schemas.openxmlformats.org/officeDocument/2006/relationships/image"/><Relationship Id="rId25" Target="../media/image23.svg" Type="http://schemas.openxmlformats.org/officeDocument/2006/relationships/image"/><Relationship Id="rId26" Target="../media/image24.png" Type="http://schemas.openxmlformats.org/officeDocument/2006/relationships/image"/><Relationship Id="rId27" Target="../media/image25.svg" Type="http://schemas.openxmlformats.org/officeDocument/2006/relationships/image"/><Relationship Id="rId28" Target="../media/image79.png" Type="http://schemas.openxmlformats.org/officeDocument/2006/relationships/image"/><Relationship Id="rId29" Target="../media/image80.svg" Type="http://schemas.openxmlformats.org/officeDocument/2006/relationships/image"/><Relationship Id="rId3" Target="../media/image1.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jpe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jpe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 Id="rId6" Target="../media/image37.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jpeg" Type="http://schemas.openxmlformats.org/officeDocument/2006/relationships/image"/><Relationship Id="rId4" Target="../media/image38.jpeg" Type="http://schemas.openxmlformats.org/officeDocument/2006/relationships/image"/><Relationship Id="rId5" Target="../media/image39.jpeg" Type="http://schemas.openxmlformats.org/officeDocument/2006/relationships/image"/><Relationship Id="rId6" Target="../media/image40.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 Id="rId6" Target="../media/image43.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jpeg" Type="http://schemas.openxmlformats.org/officeDocument/2006/relationships/image"/><Relationship Id="rId4" Target="../media/image44.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svg" Type="http://schemas.openxmlformats.org/officeDocument/2006/relationships/image"/><Relationship Id="rId12" Target="../media/image51.png" Type="http://schemas.openxmlformats.org/officeDocument/2006/relationships/image"/><Relationship Id="rId13" Target="../media/image52.svg" Type="http://schemas.openxmlformats.org/officeDocument/2006/relationships/image"/><Relationship Id="rId14" Target="../media/image53.png" Type="http://schemas.openxmlformats.org/officeDocument/2006/relationships/image"/><Relationship Id="rId15" Target="../media/image54.svg" Type="http://schemas.openxmlformats.org/officeDocument/2006/relationships/image"/><Relationship Id="rId16" Target="../media/image55.png" Type="http://schemas.openxmlformats.org/officeDocument/2006/relationships/image"/><Relationship Id="rId17" Target="../media/image56.svg" Type="http://schemas.openxmlformats.org/officeDocument/2006/relationships/image"/><Relationship Id="rId18" Target="../media/image57.png" Type="http://schemas.openxmlformats.org/officeDocument/2006/relationships/image"/><Relationship Id="rId19" Target="../media/image58.svg" Type="http://schemas.openxmlformats.org/officeDocument/2006/relationships/image"/><Relationship Id="rId2" Target="../notesSlides/notesSlide9.xml" Type="http://schemas.openxmlformats.org/officeDocument/2006/relationships/notesSlide"/><Relationship Id="rId20" Target="../media/image59.png" Type="http://schemas.openxmlformats.org/officeDocument/2006/relationships/image"/><Relationship Id="rId21" Target="../media/image60.svg" Type="http://schemas.openxmlformats.org/officeDocument/2006/relationships/image"/><Relationship Id="rId22" Target="../media/image61.png" Type="http://schemas.openxmlformats.org/officeDocument/2006/relationships/image"/><Relationship Id="rId23" Target="../media/image62.svg" Type="http://schemas.openxmlformats.org/officeDocument/2006/relationships/image"/><Relationship Id="rId24" Target="../media/image63.png" Type="http://schemas.openxmlformats.org/officeDocument/2006/relationships/image"/><Relationship Id="rId25" Target="../media/image64.svg" Type="http://schemas.openxmlformats.org/officeDocument/2006/relationships/image"/><Relationship Id="rId26" Target="../media/image65.png" Type="http://schemas.openxmlformats.org/officeDocument/2006/relationships/image"/><Relationship Id="rId27" Target="../media/image66.svg" Type="http://schemas.openxmlformats.org/officeDocument/2006/relationships/image"/><Relationship Id="rId28" Target="../media/image67.png" Type="http://schemas.openxmlformats.org/officeDocument/2006/relationships/image"/><Relationship Id="rId29" Target="../media/image68.svg" Type="http://schemas.openxmlformats.org/officeDocument/2006/relationships/image"/><Relationship Id="rId3" Target="../media/image1.jpeg" Type="http://schemas.openxmlformats.org/officeDocument/2006/relationships/image"/><Relationship Id="rId30" Target="../media/image14.png" Type="http://schemas.openxmlformats.org/officeDocument/2006/relationships/image"/><Relationship Id="rId31" Target="../media/image15.svg" Type="http://schemas.openxmlformats.org/officeDocument/2006/relationships/image"/><Relationship Id="rId32" Target="../media/image22.png" Type="http://schemas.openxmlformats.org/officeDocument/2006/relationships/image"/><Relationship Id="rId33" Target="../media/image23.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TextBox 14" id="14"/>
          <p:cNvSpPr txBox="true"/>
          <p:nvPr/>
        </p:nvSpPr>
        <p:spPr>
          <a:xfrm rot="0">
            <a:off x="2056798" y="2100975"/>
            <a:ext cx="14271367" cy="4651449"/>
          </a:xfrm>
          <a:prstGeom prst="rect">
            <a:avLst/>
          </a:prstGeom>
        </p:spPr>
        <p:txBody>
          <a:bodyPr anchor="t" rtlCol="false" tIns="0" lIns="0" bIns="0" rIns="0">
            <a:spAutoFit/>
          </a:bodyPr>
          <a:lstStyle/>
          <a:p>
            <a:pPr algn="ctr" marL="0" indent="0" lvl="0">
              <a:lnSpc>
                <a:spcPts val="15459"/>
              </a:lnSpc>
            </a:pPr>
            <a:r>
              <a:rPr lang="en-US" sz="18404" spc="-1104">
                <a:solidFill>
                  <a:srgbClr val="0A2E7F"/>
                </a:solidFill>
                <a:latin typeface="Rustic Printed"/>
              </a:rPr>
              <a:t>PAVING THE WAY TO LEADERSHIP</a:t>
            </a:r>
          </a:p>
        </p:txBody>
      </p:sp>
      <p:sp>
        <p:nvSpPr>
          <p:cNvPr name="Freeform 15" id="15"/>
          <p:cNvSpPr/>
          <p:nvPr/>
        </p:nvSpPr>
        <p:spPr>
          <a:xfrm flipH="false" flipV="false" rot="3288185">
            <a:off x="14942904" y="1200992"/>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7145001">
            <a:off x="622984" y="7535238"/>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008246" y="739942"/>
            <a:ext cx="1467459" cy="1581362"/>
          </a:xfrm>
          <a:custGeom>
            <a:avLst/>
            <a:gdLst/>
            <a:ahLst/>
            <a:cxnLst/>
            <a:rect r="r" b="b" t="t" l="l"/>
            <a:pathLst>
              <a:path h="1581362" w="1467459">
                <a:moveTo>
                  <a:pt x="1467459" y="0"/>
                </a:moveTo>
                <a:lnTo>
                  <a:pt x="0" y="0"/>
                </a:lnTo>
                <a:lnTo>
                  <a:pt x="0" y="1581362"/>
                </a:lnTo>
                <a:lnTo>
                  <a:pt x="1467459" y="1581362"/>
                </a:lnTo>
                <a:lnTo>
                  <a:pt x="1467459"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6054624" y="7703357"/>
            <a:ext cx="1140143" cy="1228640"/>
          </a:xfrm>
          <a:custGeom>
            <a:avLst/>
            <a:gdLst/>
            <a:ahLst/>
            <a:cxnLst/>
            <a:rect r="r" b="b" t="t" l="l"/>
            <a:pathLst>
              <a:path h="1228640" w="1140143">
                <a:moveTo>
                  <a:pt x="0" y="0"/>
                </a:moveTo>
                <a:lnTo>
                  <a:pt x="1140142" y="0"/>
                </a:lnTo>
                <a:lnTo>
                  <a:pt x="1140142" y="1228640"/>
                </a:lnTo>
                <a:lnTo>
                  <a:pt x="0" y="122864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TextBox 19" id="19"/>
          <p:cNvSpPr txBox="true"/>
          <p:nvPr/>
        </p:nvSpPr>
        <p:spPr>
          <a:xfrm rot="0">
            <a:off x="2281493" y="6316673"/>
            <a:ext cx="13821978" cy="2466977"/>
          </a:xfrm>
          <a:prstGeom prst="rect">
            <a:avLst/>
          </a:prstGeom>
        </p:spPr>
        <p:txBody>
          <a:bodyPr anchor="t" rtlCol="false" tIns="0" lIns="0" bIns="0" rIns="0">
            <a:spAutoFit/>
          </a:bodyPr>
          <a:lstStyle/>
          <a:p>
            <a:pPr algn="ctr">
              <a:lnSpc>
                <a:spcPts val="6299"/>
              </a:lnSpc>
            </a:pPr>
            <a:r>
              <a:rPr lang="en-US" sz="4499">
                <a:solidFill>
                  <a:srgbClr val="1E52BC"/>
                </a:solidFill>
                <a:latin typeface="Rustic Printed"/>
              </a:rPr>
              <a:t>Laying the Groundwork for Success at the </a:t>
            </a:r>
          </a:p>
          <a:p>
            <a:pPr algn="ctr">
              <a:lnSpc>
                <a:spcPts val="6299"/>
              </a:lnSpc>
            </a:pPr>
            <a:r>
              <a:rPr lang="en-US" sz="4499">
                <a:solidFill>
                  <a:srgbClr val="1E52BC"/>
                </a:solidFill>
                <a:latin typeface="Rustic Printed"/>
              </a:rPr>
              <a:t>Alabama FBLA State Leadership Conference!</a:t>
            </a:r>
          </a:p>
          <a:p>
            <a:pPr algn="ctr">
              <a:lnSpc>
                <a:spcPts val="6299"/>
              </a:lnSpc>
              <a:spcBef>
                <a:spcPct val="0"/>
              </a:spcBef>
            </a:pPr>
            <a:r>
              <a:rPr lang="en-US" sz="4499">
                <a:solidFill>
                  <a:srgbClr val="1E52BC"/>
                </a:solidFill>
                <a:latin typeface="Rustic Printed"/>
              </a:rPr>
              <a:t>April 18-19,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0000"/>
            </a:blip>
            <a:stretch>
              <a:fillRect l="0" t="-5555" r="0" b="-5555"/>
            </a:stretch>
          </a:blipFill>
        </p:spPr>
      </p:sp>
      <p:sp>
        <p:nvSpPr>
          <p:cNvPr name="Freeform 3" id="3"/>
          <p:cNvSpPr/>
          <p:nvPr/>
        </p:nvSpPr>
        <p:spPr>
          <a:xfrm flipH="false" flipV="false" rot="1153227">
            <a:off x="-1494089" y="-2414033"/>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4" id="4"/>
          <p:cNvGrpSpPr/>
          <p:nvPr/>
        </p:nvGrpSpPr>
        <p:grpSpPr>
          <a:xfrm rot="0">
            <a:off x="1119017" y="7926779"/>
            <a:ext cx="16049965" cy="1838897"/>
            <a:chOff x="0" y="0"/>
            <a:chExt cx="21399954" cy="2451863"/>
          </a:xfrm>
        </p:grpSpPr>
        <p:sp>
          <p:nvSpPr>
            <p:cNvPr name="Freeform 5" id="5"/>
            <p:cNvSpPr/>
            <p:nvPr/>
          </p:nvSpPr>
          <p:spPr>
            <a:xfrm flipH="true" flipV="false" rot="0">
              <a:off x="0" y="0"/>
              <a:ext cx="13485248" cy="2451863"/>
            </a:xfrm>
            <a:custGeom>
              <a:avLst/>
              <a:gdLst/>
              <a:ahLst/>
              <a:cxnLst/>
              <a:rect r="r" b="b" t="t" l="l"/>
              <a:pathLst>
                <a:path h="2451863" w="13485248">
                  <a:moveTo>
                    <a:pt x="13485248" y="0"/>
                  </a:moveTo>
                  <a:lnTo>
                    <a:pt x="0" y="0"/>
                  </a:lnTo>
                  <a:lnTo>
                    <a:pt x="0" y="2451863"/>
                  </a:lnTo>
                  <a:lnTo>
                    <a:pt x="13485248" y="2451863"/>
                  </a:lnTo>
                  <a:lnTo>
                    <a:pt x="13485248"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1444617" y="57916"/>
              <a:ext cx="9955337" cy="2393947"/>
            </a:xfrm>
            <a:custGeom>
              <a:avLst/>
              <a:gdLst/>
              <a:ahLst/>
              <a:cxnLst/>
              <a:rect r="r" b="b" t="t" l="l"/>
              <a:pathLst>
                <a:path h="2393947" w="9955337">
                  <a:moveTo>
                    <a:pt x="0" y="0"/>
                  </a:moveTo>
                  <a:lnTo>
                    <a:pt x="9955337" y="0"/>
                  </a:lnTo>
                  <a:lnTo>
                    <a:pt x="9955337" y="2393947"/>
                  </a:lnTo>
                  <a:lnTo>
                    <a:pt x="0" y="2393947"/>
                  </a:lnTo>
                  <a:lnTo>
                    <a:pt x="0" y="0"/>
                  </a:lnTo>
                  <a:close/>
                </a:path>
              </a:pathLst>
            </a:custGeom>
            <a:blipFill>
              <a:blip r:embed="rId5">
                <a:extLst>
                  <a:ext uri="{96DAC541-7B7A-43D3-8B79-37D633B846F1}">
                    <asvg:svgBlip xmlns:asvg="http://schemas.microsoft.com/office/drawing/2016/SVG/main" r:embed="rId6"/>
                  </a:ext>
                </a:extLst>
              </a:blip>
              <a:stretch>
                <a:fillRect l="-38076" t="-4399" r="0" b="0"/>
              </a:stretch>
            </a:blipFill>
          </p:spPr>
        </p:sp>
      </p:grpSp>
      <p:sp>
        <p:nvSpPr>
          <p:cNvPr name="Freeform 7" id="7"/>
          <p:cNvSpPr/>
          <p:nvPr/>
        </p:nvSpPr>
        <p:spPr>
          <a:xfrm flipH="false" flipV="false" rot="1153227">
            <a:off x="15877260" y="7177449"/>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8" id="8"/>
          <p:cNvSpPr/>
          <p:nvPr/>
        </p:nvSpPr>
        <p:spPr>
          <a:xfrm flipH="false" flipV="false" rot="0">
            <a:off x="3624334" y="4570228"/>
            <a:ext cx="11039331" cy="2007151"/>
          </a:xfrm>
          <a:custGeom>
            <a:avLst/>
            <a:gdLst/>
            <a:ahLst/>
            <a:cxnLst/>
            <a:rect r="r" b="b" t="t" l="l"/>
            <a:pathLst>
              <a:path h="2007151" w="11039331">
                <a:moveTo>
                  <a:pt x="0" y="0"/>
                </a:moveTo>
                <a:lnTo>
                  <a:pt x="11039332" y="0"/>
                </a:lnTo>
                <a:lnTo>
                  <a:pt x="11039332" y="2007151"/>
                </a:lnTo>
                <a:lnTo>
                  <a:pt x="0" y="20071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2480084" y="5189353"/>
            <a:ext cx="13327833" cy="949897"/>
          </a:xfrm>
          <a:prstGeom prst="rect">
            <a:avLst/>
          </a:prstGeom>
        </p:spPr>
        <p:txBody>
          <a:bodyPr anchor="t" rtlCol="false" tIns="0" lIns="0" bIns="0" rIns="0">
            <a:spAutoFit/>
          </a:bodyPr>
          <a:lstStyle/>
          <a:p>
            <a:pPr algn="ctr">
              <a:lnSpc>
                <a:spcPts val="3296"/>
              </a:lnSpc>
              <a:spcBef>
                <a:spcPct val="0"/>
              </a:spcBef>
            </a:pPr>
            <a:r>
              <a:rPr lang="en-US" sz="3924" spc="-235">
                <a:solidFill>
                  <a:srgbClr val="FCFCFC"/>
                </a:solidFill>
                <a:latin typeface="Canva Sans Bold"/>
              </a:rPr>
              <a:t>April 18-19th, 2024</a:t>
            </a:r>
            <a:r>
              <a:rPr lang="en-US" sz="3924" spc="-235" strike="noStrike" u="none">
                <a:solidFill>
                  <a:srgbClr val="FCFCFC"/>
                </a:solidFill>
                <a:latin typeface="Canva Sans Bold"/>
              </a:rPr>
              <a:t> </a:t>
            </a:r>
          </a:p>
          <a:p>
            <a:pPr algn="ctr">
              <a:lnSpc>
                <a:spcPts val="4513"/>
              </a:lnSpc>
            </a:pPr>
            <a:r>
              <a:rPr lang="en-US" sz="3924" spc="-235" strike="noStrike" u="none">
                <a:solidFill>
                  <a:srgbClr val="FCFCFC"/>
                </a:solidFill>
                <a:latin typeface="Canva Sans Bold"/>
              </a:rPr>
              <a:t>Arthur R. Outlaw Mobile Convention Center </a:t>
            </a:r>
          </a:p>
        </p:txBody>
      </p:sp>
      <p:sp>
        <p:nvSpPr>
          <p:cNvPr name="Freeform 10" id="10"/>
          <p:cNvSpPr/>
          <p:nvPr/>
        </p:nvSpPr>
        <p:spPr>
          <a:xfrm flipH="false" flipV="false" rot="0">
            <a:off x="3624334" y="1537448"/>
            <a:ext cx="11039331" cy="2007151"/>
          </a:xfrm>
          <a:custGeom>
            <a:avLst/>
            <a:gdLst/>
            <a:ahLst/>
            <a:cxnLst/>
            <a:rect r="r" b="b" t="t" l="l"/>
            <a:pathLst>
              <a:path h="2007151" w="11039331">
                <a:moveTo>
                  <a:pt x="0" y="0"/>
                </a:moveTo>
                <a:lnTo>
                  <a:pt x="11039332" y="0"/>
                </a:lnTo>
                <a:lnTo>
                  <a:pt x="11039332" y="2007151"/>
                </a:lnTo>
                <a:lnTo>
                  <a:pt x="0" y="20071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6193539" y="3465328"/>
            <a:ext cx="5900922" cy="1104900"/>
          </a:xfrm>
          <a:prstGeom prst="rect">
            <a:avLst/>
          </a:prstGeom>
        </p:spPr>
        <p:txBody>
          <a:bodyPr anchor="t" rtlCol="false" tIns="0" lIns="0" bIns="0" rIns="0">
            <a:spAutoFit/>
          </a:bodyPr>
          <a:lstStyle/>
          <a:p>
            <a:pPr algn="ctr">
              <a:lnSpc>
                <a:spcPts val="6300"/>
              </a:lnSpc>
            </a:pPr>
            <a:r>
              <a:rPr lang="en-US" sz="7500" spc="-450">
                <a:solidFill>
                  <a:srgbClr val="0A2E7F"/>
                </a:solidFill>
                <a:latin typeface="Rustic Printed"/>
              </a:rPr>
              <a:t>WHEN IS SLC?</a:t>
            </a:r>
          </a:p>
        </p:txBody>
      </p:sp>
      <p:sp>
        <p:nvSpPr>
          <p:cNvPr name="TextBox 12" id="12"/>
          <p:cNvSpPr txBox="true"/>
          <p:nvPr/>
        </p:nvSpPr>
        <p:spPr>
          <a:xfrm rot="0">
            <a:off x="6235815" y="432548"/>
            <a:ext cx="5816370" cy="1104900"/>
          </a:xfrm>
          <a:prstGeom prst="rect">
            <a:avLst/>
          </a:prstGeom>
        </p:spPr>
        <p:txBody>
          <a:bodyPr anchor="t" rtlCol="false" tIns="0" lIns="0" bIns="0" rIns="0">
            <a:spAutoFit/>
          </a:bodyPr>
          <a:lstStyle/>
          <a:p>
            <a:pPr algn="ctr">
              <a:lnSpc>
                <a:spcPts val="6300"/>
              </a:lnSpc>
            </a:pPr>
            <a:r>
              <a:rPr lang="en-US" sz="7500" spc="-450">
                <a:solidFill>
                  <a:srgbClr val="0A2E7F"/>
                </a:solidFill>
                <a:latin typeface="Rustic Printed"/>
              </a:rPr>
              <a:t>WHAT IS SLC?</a:t>
            </a:r>
          </a:p>
        </p:txBody>
      </p:sp>
      <p:sp>
        <p:nvSpPr>
          <p:cNvPr name="TextBox 13" id="13"/>
          <p:cNvSpPr txBox="true"/>
          <p:nvPr/>
        </p:nvSpPr>
        <p:spPr>
          <a:xfrm rot="0">
            <a:off x="-155764" y="6718679"/>
            <a:ext cx="18599528" cy="1104900"/>
          </a:xfrm>
          <a:prstGeom prst="rect">
            <a:avLst/>
          </a:prstGeom>
        </p:spPr>
        <p:txBody>
          <a:bodyPr anchor="t" rtlCol="false" tIns="0" lIns="0" bIns="0" rIns="0">
            <a:spAutoFit/>
          </a:bodyPr>
          <a:lstStyle/>
          <a:p>
            <a:pPr algn="ctr">
              <a:lnSpc>
                <a:spcPts val="6300"/>
              </a:lnSpc>
            </a:pPr>
            <a:r>
              <a:rPr lang="en-US" sz="7500" spc="-450">
                <a:solidFill>
                  <a:srgbClr val="0A2E7F"/>
                </a:solidFill>
                <a:latin typeface="Rustic Printed"/>
              </a:rPr>
              <a:t>WHY SHOULD I LOOK FORWARD TO ATTENDING SLC?</a:t>
            </a:r>
          </a:p>
        </p:txBody>
      </p:sp>
      <p:sp>
        <p:nvSpPr>
          <p:cNvPr name="TextBox 14" id="14"/>
          <p:cNvSpPr txBox="true"/>
          <p:nvPr/>
        </p:nvSpPr>
        <p:spPr>
          <a:xfrm rot="0">
            <a:off x="4238179" y="2373384"/>
            <a:ext cx="9811643" cy="468630"/>
          </a:xfrm>
          <a:prstGeom prst="rect">
            <a:avLst/>
          </a:prstGeom>
        </p:spPr>
        <p:txBody>
          <a:bodyPr anchor="t" rtlCol="false" tIns="0" lIns="0" bIns="0" rIns="0">
            <a:spAutoFit/>
          </a:bodyPr>
          <a:lstStyle/>
          <a:p>
            <a:pPr algn="ctr">
              <a:lnSpc>
                <a:spcPts val="3359"/>
              </a:lnSpc>
              <a:spcBef>
                <a:spcPct val="0"/>
              </a:spcBef>
            </a:pPr>
            <a:r>
              <a:rPr lang="en-US" sz="3999" spc="-239" strike="noStrike" u="none">
                <a:solidFill>
                  <a:srgbClr val="FCFCFC"/>
                </a:solidFill>
                <a:latin typeface="Canva Sans Bold"/>
              </a:rPr>
              <a:t>Alabama FBLA State Leadership Conference </a:t>
            </a:r>
          </a:p>
        </p:txBody>
      </p:sp>
      <p:sp>
        <p:nvSpPr>
          <p:cNvPr name="TextBox 15" id="15"/>
          <p:cNvSpPr txBox="true"/>
          <p:nvPr/>
        </p:nvSpPr>
        <p:spPr>
          <a:xfrm rot="0">
            <a:off x="1571534" y="8256270"/>
            <a:ext cx="15144932" cy="1168400"/>
          </a:xfrm>
          <a:prstGeom prst="rect">
            <a:avLst/>
          </a:prstGeom>
        </p:spPr>
        <p:txBody>
          <a:bodyPr anchor="t" rtlCol="false" tIns="0" lIns="0" bIns="0" rIns="0">
            <a:spAutoFit/>
          </a:bodyPr>
          <a:lstStyle/>
          <a:p>
            <a:pPr algn="ctr">
              <a:lnSpc>
                <a:spcPts val="4599"/>
              </a:lnSpc>
            </a:pPr>
            <a:r>
              <a:rPr lang="en-US" sz="3999" spc="-239">
                <a:solidFill>
                  <a:srgbClr val="FCFCFC"/>
                </a:solidFill>
                <a:latin typeface="Canva Sans Bold"/>
              </a:rPr>
              <a:t>I</a:t>
            </a:r>
            <a:r>
              <a:rPr lang="en-US" sz="3999" spc="-239" strike="noStrike" u="none">
                <a:solidFill>
                  <a:srgbClr val="FCFCFC"/>
                </a:solidFill>
                <a:latin typeface="Canva Sans Bold"/>
              </a:rPr>
              <a:t>t is a fantastic opportunity to meet new people, </a:t>
            </a:r>
          </a:p>
          <a:p>
            <a:pPr algn="ctr">
              <a:lnSpc>
                <a:spcPts val="4599"/>
              </a:lnSpc>
            </a:pPr>
            <a:r>
              <a:rPr lang="en-US" sz="3999" spc="-239" strike="noStrike" u="none">
                <a:solidFill>
                  <a:srgbClr val="FCFCFC"/>
                </a:solidFill>
                <a:latin typeface="Canva Sans Bold"/>
              </a:rPr>
              <a:t>try new things, and create lasting memories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12" id="12"/>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TextBox 14" id="14"/>
          <p:cNvSpPr txBox="true"/>
          <p:nvPr/>
        </p:nvSpPr>
        <p:spPr>
          <a:xfrm rot="0">
            <a:off x="3945182" y="2601833"/>
            <a:ext cx="10397637" cy="5271540"/>
          </a:xfrm>
          <a:prstGeom prst="rect">
            <a:avLst/>
          </a:prstGeom>
        </p:spPr>
        <p:txBody>
          <a:bodyPr anchor="t" rtlCol="false" tIns="0" lIns="0" bIns="0" rIns="0">
            <a:spAutoFit/>
          </a:bodyPr>
          <a:lstStyle/>
          <a:p>
            <a:pPr algn="ctr" marL="0" indent="0" lvl="0">
              <a:lnSpc>
                <a:spcPts val="18132"/>
              </a:lnSpc>
            </a:pPr>
            <a:r>
              <a:rPr lang="en-US" sz="18888" spc="-1133">
                <a:solidFill>
                  <a:srgbClr val="0A2E7F"/>
                </a:solidFill>
                <a:latin typeface="Rustic Printed"/>
                <a:hlinkClick r:id="rId25" tooltip="https://alabamafbla-pbl.org/wp-content/uploads/2023/01/Alabama-FBLA-Conference-and-Hotel-Etiquette.pdf"/>
              </a:rPr>
              <a:t>CONFERENCE ETIQUETTE</a:t>
            </a:r>
          </a:p>
        </p:txBody>
      </p:sp>
      <p:sp>
        <p:nvSpPr>
          <p:cNvPr name="Freeform 15" id="15"/>
          <p:cNvSpPr/>
          <p:nvPr/>
        </p:nvSpPr>
        <p:spPr>
          <a:xfrm flipH="false" flipV="false" rot="4142913">
            <a:off x="14127999" y="1770484"/>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6823717">
            <a:off x="1771146" y="6661988"/>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422678" y="1189496"/>
            <a:ext cx="1467459" cy="1581362"/>
          </a:xfrm>
          <a:custGeom>
            <a:avLst/>
            <a:gdLst/>
            <a:ahLst/>
            <a:cxnLst/>
            <a:rect r="r" b="b" t="t" l="l"/>
            <a:pathLst>
              <a:path h="1581362" w="1467459">
                <a:moveTo>
                  <a:pt x="1467459" y="0"/>
                </a:moveTo>
                <a:lnTo>
                  <a:pt x="0" y="0"/>
                </a:lnTo>
                <a:lnTo>
                  <a:pt x="0" y="1581362"/>
                </a:lnTo>
                <a:lnTo>
                  <a:pt x="1467459" y="1581362"/>
                </a:lnTo>
                <a:lnTo>
                  <a:pt x="1467459"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5081078" y="7394546"/>
            <a:ext cx="1446338" cy="1558602"/>
          </a:xfrm>
          <a:custGeom>
            <a:avLst/>
            <a:gdLst/>
            <a:ahLst/>
            <a:cxnLst/>
            <a:rect r="r" b="b" t="t" l="l"/>
            <a:pathLst>
              <a:path h="1558602" w="1446338">
                <a:moveTo>
                  <a:pt x="0" y="0"/>
                </a:moveTo>
                <a:lnTo>
                  <a:pt x="1446338" y="0"/>
                </a:lnTo>
                <a:lnTo>
                  <a:pt x="1446338" y="1558602"/>
                </a:lnTo>
                <a:lnTo>
                  <a:pt x="0" y="1558602"/>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0000"/>
            </a:blip>
            <a:stretch>
              <a:fillRect l="0" t="-5555" r="0" b="-5555"/>
            </a:stretch>
          </a:blipFill>
        </p:spPr>
      </p:sp>
      <p:sp>
        <p:nvSpPr>
          <p:cNvPr name="TextBox 3" id="3"/>
          <p:cNvSpPr txBox="true"/>
          <p:nvPr/>
        </p:nvSpPr>
        <p:spPr>
          <a:xfrm rot="0">
            <a:off x="1525676" y="2995879"/>
            <a:ext cx="15236649" cy="5911004"/>
          </a:xfrm>
          <a:prstGeom prst="rect">
            <a:avLst/>
          </a:prstGeom>
        </p:spPr>
        <p:txBody>
          <a:bodyPr anchor="t" rtlCol="false" tIns="0" lIns="0" bIns="0" rIns="0">
            <a:spAutoFit/>
          </a:bodyPr>
          <a:lstStyle/>
          <a:p>
            <a:pPr marL="891668" indent="-445834" lvl="1">
              <a:lnSpc>
                <a:spcPts val="4832"/>
              </a:lnSpc>
              <a:buFont typeface="Arial"/>
              <a:buChar char="•"/>
            </a:pPr>
            <a:r>
              <a:rPr lang="en-US" sz="4130" spc="-247">
                <a:solidFill>
                  <a:srgbClr val="1E52BC"/>
                </a:solidFill>
                <a:latin typeface="Canva Sans Bold"/>
              </a:rPr>
              <a:t>You will be in hotels with other guests, so make sure to behave in a courteous and considerate manner. </a:t>
            </a:r>
          </a:p>
          <a:p>
            <a:pPr>
              <a:lnSpc>
                <a:spcPts val="4790"/>
              </a:lnSpc>
            </a:pPr>
          </a:p>
          <a:p>
            <a:pPr>
              <a:lnSpc>
                <a:spcPts val="3469"/>
              </a:lnSpc>
            </a:pPr>
          </a:p>
          <a:p>
            <a:pPr marL="891668" indent="-445834" lvl="1">
              <a:lnSpc>
                <a:spcPts val="4832"/>
              </a:lnSpc>
              <a:buFont typeface="Arial"/>
              <a:buChar char="•"/>
            </a:pPr>
            <a:r>
              <a:rPr lang="en-US" sz="4130" spc="-156">
                <a:solidFill>
                  <a:srgbClr val="1E52BC"/>
                </a:solidFill>
                <a:latin typeface="Canva Sans Bold"/>
              </a:rPr>
              <a:t>Do not wear your pajamas and slippers or house shoes in the lobbies, hallways, or general areas of your hotels.</a:t>
            </a:r>
          </a:p>
          <a:p>
            <a:pPr>
              <a:lnSpc>
                <a:spcPts val="4832"/>
              </a:lnSpc>
            </a:pPr>
          </a:p>
          <a:p>
            <a:pPr marL="891668" indent="-445834" lvl="1">
              <a:lnSpc>
                <a:spcPts val="4832"/>
              </a:lnSpc>
              <a:buFont typeface="Arial"/>
              <a:buChar char="•"/>
            </a:pPr>
            <a:r>
              <a:rPr lang="en-US" sz="4130" spc="-156">
                <a:solidFill>
                  <a:srgbClr val="1E52BC"/>
                </a:solidFill>
                <a:latin typeface="Canva Sans Bold"/>
              </a:rPr>
              <a:t>Remember, you are the Future Business Leaders of America, and you are expected to behave as such.</a:t>
            </a:r>
          </a:p>
          <a:p>
            <a:pPr>
              <a:lnSpc>
                <a:spcPts val="4832"/>
              </a:lnSpc>
            </a:pPr>
          </a:p>
        </p:txBody>
      </p:sp>
      <p:sp>
        <p:nvSpPr>
          <p:cNvPr name="Freeform 4" id="4"/>
          <p:cNvSpPr/>
          <p:nvPr/>
        </p:nvSpPr>
        <p:spPr>
          <a:xfrm flipH="false" flipV="false" rot="1153227">
            <a:off x="-1494089" y="-2414033"/>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5" id="5"/>
          <p:cNvSpPr/>
          <p:nvPr/>
        </p:nvSpPr>
        <p:spPr>
          <a:xfrm flipH="false" flipV="false" rot="1153227">
            <a:off x="15877260" y="7177449"/>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6" id="6"/>
          <p:cNvSpPr txBox="true"/>
          <p:nvPr/>
        </p:nvSpPr>
        <p:spPr>
          <a:xfrm rot="0">
            <a:off x="4516581" y="771270"/>
            <a:ext cx="9254838" cy="1521597"/>
          </a:xfrm>
          <a:prstGeom prst="rect">
            <a:avLst/>
          </a:prstGeom>
        </p:spPr>
        <p:txBody>
          <a:bodyPr anchor="t" rtlCol="false" tIns="0" lIns="0" bIns="0" rIns="0">
            <a:spAutoFit/>
          </a:bodyPr>
          <a:lstStyle/>
          <a:p>
            <a:pPr algn="ctr">
              <a:lnSpc>
                <a:spcPts val="8705"/>
              </a:lnSpc>
            </a:pPr>
            <a:r>
              <a:rPr lang="en-US" sz="10364" spc="-621">
                <a:solidFill>
                  <a:srgbClr val="0A2E7F"/>
                </a:solidFill>
                <a:latin typeface="Rustic Printed"/>
              </a:rPr>
              <a:t>HOTEL REMINDERS</a:t>
            </a:r>
          </a:p>
        </p:txBody>
      </p:sp>
      <p:sp>
        <p:nvSpPr>
          <p:cNvPr name="Freeform 7" id="7" descr="Crafty Collage Cut-Outs Patterns and Textures"/>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descr="Crafty Collage Cut-Outs Patterns and Textures"/>
          <p:cNvSpPr/>
          <p:nvPr/>
        </p:nvSpPr>
        <p:spPr>
          <a:xfrm flipH="false" flipV="false" rot="0">
            <a:off x="-1959718" y="7637953"/>
            <a:ext cx="4623736" cy="3907057"/>
          </a:xfrm>
          <a:custGeom>
            <a:avLst/>
            <a:gdLst/>
            <a:ahLst/>
            <a:cxnLst/>
            <a:rect r="r" b="b" t="t" l="l"/>
            <a:pathLst>
              <a:path h="3907057" w="4623736">
                <a:moveTo>
                  <a:pt x="0" y="0"/>
                </a:moveTo>
                <a:lnTo>
                  <a:pt x="4623736" y="0"/>
                </a:lnTo>
                <a:lnTo>
                  <a:pt x="4623736" y="3907057"/>
                </a:lnTo>
                <a:lnTo>
                  <a:pt x="0" y="39070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TextBox 3" id="3"/>
          <p:cNvSpPr txBox="true"/>
          <p:nvPr/>
        </p:nvSpPr>
        <p:spPr>
          <a:xfrm rot="0">
            <a:off x="2725095" y="247186"/>
            <a:ext cx="12837810" cy="2618614"/>
          </a:xfrm>
          <a:prstGeom prst="rect">
            <a:avLst/>
          </a:prstGeom>
        </p:spPr>
        <p:txBody>
          <a:bodyPr anchor="t" rtlCol="false" tIns="0" lIns="0" bIns="0" rIns="0">
            <a:spAutoFit/>
          </a:bodyPr>
          <a:lstStyle/>
          <a:p>
            <a:pPr algn="ctr">
              <a:lnSpc>
                <a:spcPts val="8736"/>
              </a:lnSpc>
            </a:pPr>
            <a:r>
              <a:rPr lang="en-US" sz="10400" spc="-624">
                <a:solidFill>
                  <a:srgbClr val="0A2E7F"/>
                </a:solidFill>
                <a:latin typeface="Rustic Printed"/>
              </a:rPr>
              <a:t>DO’S AND DON’TS!</a:t>
            </a:r>
          </a:p>
          <a:p>
            <a:pPr>
              <a:lnSpc>
                <a:spcPts val="8736"/>
              </a:lnSpc>
            </a:pPr>
          </a:p>
        </p:txBody>
      </p:sp>
      <p:sp>
        <p:nvSpPr>
          <p:cNvPr name="Freeform 4" id="4"/>
          <p:cNvSpPr/>
          <p:nvPr/>
        </p:nvSpPr>
        <p:spPr>
          <a:xfrm flipH="false" flipV="false" rot="1153227">
            <a:off x="15403869" y="7872967"/>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1153227">
            <a:off x="-2489617" y="-1127233"/>
            <a:ext cx="4236628" cy="4828066"/>
          </a:xfrm>
          <a:custGeom>
            <a:avLst/>
            <a:gdLst/>
            <a:ahLst/>
            <a:cxnLst/>
            <a:rect r="r" b="b" t="t" l="l"/>
            <a:pathLst>
              <a:path h="4828066" w="4236628">
                <a:moveTo>
                  <a:pt x="0" y="0"/>
                </a:moveTo>
                <a:lnTo>
                  <a:pt x="4236627" y="0"/>
                </a:lnTo>
                <a:lnTo>
                  <a:pt x="4236627" y="4828066"/>
                </a:lnTo>
                <a:lnTo>
                  <a:pt x="0" y="4828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descr="Crafty Collage Cut-Outs Patterns and Textures"/>
          <p:cNvSpPr/>
          <p:nvPr/>
        </p:nvSpPr>
        <p:spPr>
          <a:xfrm flipH="false" flipV="false" rot="10560360">
            <a:off x="-1680098" y="8333472"/>
            <a:ext cx="4623736" cy="3907057"/>
          </a:xfrm>
          <a:custGeom>
            <a:avLst/>
            <a:gdLst/>
            <a:ahLst/>
            <a:cxnLst/>
            <a:rect r="r" b="b" t="t" l="l"/>
            <a:pathLst>
              <a:path h="3907057" w="4623736">
                <a:moveTo>
                  <a:pt x="0" y="0"/>
                </a:moveTo>
                <a:lnTo>
                  <a:pt x="4623736" y="0"/>
                </a:lnTo>
                <a:lnTo>
                  <a:pt x="4623736" y="3907056"/>
                </a:lnTo>
                <a:lnTo>
                  <a:pt x="0" y="39070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descr="Crafty Collage Cut-Outs Patterns and Textures"/>
          <p:cNvSpPr/>
          <p:nvPr/>
        </p:nvSpPr>
        <p:spPr>
          <a:xfrm flipH="false" flipV="false" rot="10560360">
            <a:off x="15562940" y="-924828"/>
            <a:ext cx="4623736" cy="3907057"/>
          </a:xfrm>
          <a:custGeom>
            <a:avLst/>
            <a:gdLst/>
            <a:ahLst/>
            <a:cxnLst/>
            <a:rect r="r" b="b" t="t" l="l"/>
            <a:pathLst>
              <a:path h="3907057" w="4623736">
                <a:moveTo>
                  <a:pt x="0" y="0"/>
                </a:moveTo>
                <a:lnTo>
                  <a:pt x="4623736" y="0"/>
                </a:lnTo>
                <a:lnTo>
                  <a:pt x="4623736" y="3907056"/>
                </a:lnTo>
                <a:lnTo>
                  <a:pt x="0" y="39070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3576805" y="2116694"/>
            <a:ext cx="11134390" cy="7617703"/>
            <a:chOff x="0" y="0"/>
            <a:chExt cx="14845854" cy="10156937"/>
          </a:xfrm>
        </p:grpSpPr>
        <p:sp>
          <p:nvSpPr>
            <p:cNvPr name="Freeform 9" id="9"/>
            <p:cNvSpPr/>
            <p:nvPr/>
          </p:nvSpPr>
          <p:spPr>
            <a:xfrm flipH="false" flipV="false" rot="0">
              <a:off x="7747673" y="0"/>
              <a:ext cx="7098181" cy="4788046"/>
            </a:xfrm>
            <a:custGeom>
              <a:avLst/>
              <a:gdLst/>
              <a:ahLst/>
              <a:cxnLst/>
              <a:rect r="r" b="b" t="t" l="l"/>
              <a:pathLst>
                <a:path h="4788046" w="7098181">
                  <a:moveTo>
                    <a:pt x="0" y="0"/>
                  </a:moveTo>
                  <a:lnTo>
                    <a:pt x="7098181" y="0"/>
                  </a:lnTo>
                  <a:lnTo>
                    <a:pt x="7098181" y="4788046"/>
                  </a:lnTo>
                  <a:lnTo>
                    <a:pt x="0" y="47880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0" id="10"/>
            <p:cNvSpPr/>
            <p:nvPr/>
          </p:nvSpPr>
          <p:spPr>
            <a:xfrm flipH="false" flipV="false" rot="0">
              <a:off x="7747673" y="5368892"/>
              <a:ext cx="7098181" cy="4788046"/>
            </a:xfrm>
            <a:custGeom>
              <a:avLst/>
              <a:gdLst/>
              <a:ahLst/>
              <a:cxnLst/>
              <a:rect r="r" b="b" t="t" l="l"/>
              <a:pathLst>
                <a:path h="4788046" w="7098181">
                  <a:moveTo>
                    <a:pt x="0" y="0"/>
                  </a:moveTo>
                  <a:lnTo>
                    <a:pt x="7098181" y="0"/>
                  </a:lnTo>
                  <a:lnTo>
                    <a:pt x="7098181" y="4788045"/>
                  </a:lnTo>
                  <a:lnTo>
                    <a:pt x="0" y="478804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1" id="11"/>
            <p:cNvSpPr/>
            <p:nvPr/>
          </p:nvSpPr>
          <p:spPr>
            <a:xfrm flipH="false" flipV="false" rot="0">
              <a:off x="0" y="0"/>
              <a:ext cx="7098181" cy="4788046"/>
            </a:xfrm>
            <a:custGeom>
              <a:avLst/>
              <a:gdLst/>
              <a:ahLst/>
              <a:cxnLst/>
              <a:rect r="r" b="b" t="t" l="l"/>
              <a:pathLst>
                <a:path h="4788046" w="7098181">
                  <a:moveTo>
                    <a:pt x="0" y="0"/>
                  </a:moveTo>
                  <a:lnTo>
                    <a:pt x="7098181" y="0"/>
                  </a:lnTo>
                  <a:lnTo>
                    <a:pt x="7098181" y="4788046"/>
                  </a:lnTo>
                  <a:lnTo>
                    <a:pt x="0" y="47880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2" id="12"/>
            <p:cNvSpPr/>
            <p:nvPr/>
          </p:nvSpPr>
          <p:spPr>
            <a:xfrm flipH="false" flipV="false" rot="0">
              <a:off x="0" y="5368892"/>
              <a:ext cx="7098181" cy="4788046"/>
            </a:xfrm>
            <a:custGeom>
              <a:avLst/>
              <a:gdLst/>
              <a:ahLst/>
              <a:cxnLst/>
              <a:rect r="r" b="b" t="t" l="l"/>
              <a:pathLst>
                <a:path h="4788046" w="7098181">
                  <a:moveTo>
                    <a:pt x="0" y="0"/>
                  </a:moveTo>
                  <a:lnTo>
                    <a:pt x="7098181" y="0"/>
                  </a:lnTo>
                  <a:lnTo>
                    <a:pt x="7098181" y="4788045"/>
                  </a:lnTo>
                  <a:lnTo>
                    <a:pt x="0" y="47880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TextBox 13" id="13"/>
            <p:cNvSpPr txBox="true"/>
            <p:nvPr/>
          </p:nvSpPr>
          <p:spPr>
            <a:xfrm rot="0">
              <a:off x="1423219" y="1432171"/>
              <a:ext cx="4251742" cy="1821718"/>
            </a:xfrm>
            <a:prstGeom prst="rect">
              <a:avLst/>
            </a:prstGeom>
          </p:spPr>
          <p:txBody>
            <a:bodyPr anchor="t" rtlCol="false" tIns="0" lIns="0" bIns="0" rIns="0">
              <a:spAutoFit/>
            </a:bodyPr>
            <a:lstStyle/>
            <a:p>
              <a:pPr algn="ctr">
                <a:lnSpc>
                  <a:spcPts val="5282"/>
                </a:lnSpc>
              </a:pPr>
              <a:r>
                <a:rPr lang="en-US" sz="4891">
                  <a:solidFill>
                    <a:srgbClr val="FFFFFF"/>
                  </a:solidFill>
                  <a:latin typeface="Canva Sans Bold"/>
                </a:rPr>
                <a:t>Be Friendly!</a:t>
              </a:r>
            </a:p>
          </p:txBody>
        </p:sp>
        <p:sp>
          <p:nvSpPr>
            <p:cNvPr name="TextBox 14" id="14"/>
            <p:cNvSpPr txBox="true"/>
            <p:nvPr/>
          </p:nvSpPr>
          <p:spPr>
            <a:xfrm rot="0">
              <a:off x="8878049" y="1432171"/>
              <a:ext cx="4837428" cy="1821718"/>
            </a:xfrm>
            <a:prstGeom prst="rect">
              <a:avLst/>
            </a:prstGeom>
          </p:spPr>
          <p:txBody>
            <a:bodyPr anchor="t" rtlCol="false" tIns="0" lIns="0" bIns="0" rIns="0">
              <a:spAutoFit/>
            </a:bodyPr>
            <a:lstStyle/>
            <a:p>
              <a:pPr algn="ctr">
                <a:lnSpc>
                  <a:spcPts val="5282"/>
                </a:lnSpc>
              </a:pPr>
              <a:r>
                <a:rPr lang="en-US" sz="4891">
                  <a:solidFill>
                    <a:srgbClr val="FFFFFF"/>
                  </a:solidFill>
                  <a:latin typeface="Canva Sans Bold"/>
                </a:rPr>
                <a:t>Be Respectful!</a:t>
              </a:r>
            </a:p>
          </p:txBody>
        </p:sp>
        <p:sp>
          <p:nvSpPr>
            <p:cNvPr name="TextBox 15" id="15"/>
            <p:cNvSpPr txBox="true"/>
            <p:nvPr/>
          </p:nvSpPr>
          <p:spPr>
            <a:xfrm rot="0">
              <a:off x="1130376" y="6885393"/>
              <a:ext cx="4837428" cy="1821718"/>
            </a:xfrm>
            <a:prstGeom prst="rect">
              <a:avLst/>
            </a:prstGeom>
          </p:spPr>
          <p:txBody>
            <a:bodyPr anchor="t" rtlCol="false" tIns="0" lIns="0" bIns="0" rIns="0">
              <a:spAutoFit/>
            </a:bodyPr>
            <a:lstStyle/>
            <a:p>
              <a:pPr algn="ctr">
                <a:lnSpc>
                  <a:spcPts val="5282"/>
                </a:lnSpc>
              </a:pPr>
              <a:r>
                <a:rPr lang="en-US" sz="4891">
                  <a:solidFill>
                    <a:srgbClr val="FFFFFF"/>
                  </a:solidFill>
                  <a:latin typeface="Canva Sans Bold"/>
                </a:rPr>
                <a:t>Be Prepared!</a:t>
              </a:r>
            </a:p>
          </p:txBody>
        </p:sp>
        <p:sp>
          <p:nvSpPr>
            <p:cNvPr name="TextBox 16" id="16"/>
            <p:cNvSpPr txBox="true"/>
            <p:nvPr/>
          </p:nvSpPr>
          <p:spPr>
            <a:xfrm rot="0">
              <a:off x="8545273" y="6885393"/>
              <a:ext cx="5502980" cy="1821718"/>
            </a:xfrm>
            <a:prstGeom prst="rect">
              <a:avLst/>
            </a:prstGeom>
          </p:spPr>
          <p:txBody>
            <a:bodyPr anchor="t" rtlCol="false" tIns="0" lIns="0" bIns="0" rIns="0">
              <a:spAutoFit/>
            </a:bodyPr>
            <a:lstStyle/>
            <a:p>
              <a:pPr algn="ctr">
                <a:lnSpc>
                  <a:spcPts val="5282"/>
                </a:lnSpc>
              </a:pPr>
              <a:r>
                <a:rPr lang="en-US" sz="4891">
                  <a:solidFill>
                    <a:srgbClr val="FFFFFF"/>
                  </a:solidFill>
                  <a:latin typeface="Canva Sans Bold"/>
                </a:rPr>
                <a:t>Be Early and On-time!</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TextBox 14" id="14"/>
          <p:cNvSpPr txBox="true"/>
          <p:nvPr/>
        </p:nvSpPr>
        <p:spPr>
          <a:xfrm rot="0">
            <a:off x="3945182" y="3823461"/>
            <a:ext cx="10397637" cy="2759048"/>
          </a:xfrm>
          <a:prstGeom prst="rect">
            <a:avLst/>
          </a:prstGeom>
        </p:spPr>
        <p:txBody>
          <a:bodyPr anchor="t" rtlCol="false" tIns="0" lIns="0" bIns="0" rIns="0">
            <a:spAutoFit/>
          </a:bodyPr>
          <a:lstStyle/>
          <a:p>
            <a:pPr algn="ctr" marL="0" indent="0" lvl="0">
              <a:lnSpc>
                <a:spcPts val="15866"/>
              </a:lnSpc>
            </a:pPr>
            <a:r>
              <a:rPr lang="en-US" sz="18888" spc="-1133">
                <a:solidFill>
                  <a:srgbClr val="0A2E7F"/>
                </a:solidFill>
                <a:latin typeface="Rustic Printed"/>
              </a:rPr>
              <a:t>DRESS CODE</a:t>
            </a:r>
          </a:p>
        </p:txBody>
      </p:sp>
      <p:sp>
        <p:nvSpPr>
          <p:cNvPr name="Freeform 15" id="15"/>
          <p:cNvSpPr/>
          <p:nvPr/>
        </p:nvSpPr>
        <p:spPr>
          <a:xfrm flipH="false" flipV="false" rot="4142913">
            <a:off x="14099290" y="2319191"/>
            <a:ext cx="2770524" cy="1664799"/>
          </a:xfrm>
          <a:custGeom>
            <a:avLst/>
            <a:gdLst/>
            <a:ahLst/>
            <a:cxnLst/>
            <a:rect r="r" b="b" t="t" l="l"/>
            <a:pathLst>
              <a:path h="1664799" w="2770524">
                <a:moveTo>
                  <a:pt x="0" y="0"/>
                </a:moveTo>
                <a:lnTo>
                  <a:pt x="2770524" y="0"/>
                </a:lnTo>
                <a:lnTo>
                  <a:pt x="2770524" y="1664800"/>
                </a:lnTo>
                <a:lnTo>
                  <a:pt x="0" y="166480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7551646">
            <a:off x="1713757" y="6510438"/>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673197" y="1862185"/>
            <a:ext cx="1467459" cy="1581362"/>
          </a:xfrm>
          <a:custGeom>
            <a:avLst/>
            <a:gdLst/>
            <a:ahLst/>
            <a:cxnLst/>
            <a:rect r="r" b="b" t="t" l="l"/>
            <a:pathLst>
              <a:path h="1581362" w="1467459">
                <a:moveTo>
                  <a:pt x="1467459" y="0"/>
                </a:moveTo>
                <a:lnTo>
                  <a:pt x="0" y="0"/>
                </a:lnTo>
                <a:lnTo>
                  <a:pt x="0" y="1581362"/>
                </a:lnTo>
                <a:lnTo>
                  <a:pt x="1467459" y="1581362"/>
                </a:lnTo>
                <a:lnTo>
                  <a:pt x="1467459"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4211850" y="6950883"/>
            <a:ext cx="1592397" cy="1715998"/>
          </a:xfrm>
          <a:custGeom>
            <a:avLst/>
            <a:gdLst/>
            <a:ahLst/>
            <a:cxnLst/>
            <a:rect r="r" b="b" t="t" l="l"/>
            <a:pathLst>
              <a:path h="1715998" w="1592397">
                <a:moveTo>
                  <a:pt x="0" y="0"/>
                </a:moveTo>
                <a:lnTo>
                  <a:pt x="1592397" y="0"/>
                </a:lnTo>
                <a:lnTo>
                  <a:pt x="1592397" y="1715998"/>
                </a:lnTo>
                <a:lnTo>
                  <a:pt x="0" y="1715998"/>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TextBox 3" id="3"/>
          <p:cNvSpPr txBox="true"/>
          <p:nvPr/>
        </p:nvSpPr>
        <p:spPr>
          <a:xfrm rot="0">
            <a:off x="-599430" y="534162"/>
            <a:ext cx="19486860" cy="1027176"/>
          </a:xfrm>
          <a:prstGeom prst="rect">
            <a:avLst/>
          </a:prstGeom>
        </p:spPr>
        <p:txBody>
          <a:bodyPr anchor="t" rtlCol="false" tIns="0" lIns="0" bIns="0" rIns="0">
            <a:spAutoFit/>
          </a:bodyPr>
          <a:lstStyle/>
          <a:p>
            <a:pPr algn="ctr" marL="0" indent="0" lvl="0">
              <a:lnSpc>
                <a:spcPts val="5922"/>
              </a:lnSpc>
            </a:pPr>
            <a:r>
              <a:rPr lang="en-US" sz="7050" spc="-422">
                <a:solidFill>
                  <a:srgbClr val="0A2E7F"/>
                </a:solidFill>
                <a:latin typeface="Rustic Printed"/>
              </a:rPr>
              <a:t>WHAT ARE DRESS CODES?</a:t>
            </a:r>
          </a:p>
        </p:txBody>
      </p:sp>
      <p:sp>
        <p:nvSpPr>
          <p:cNvPr name="Freeform 4" id="4"/>
          <p:cNvSpPr/>
          <p:nvPr/>
        </p:nvSpPr>
        <p:spPr>
          <a:xfrm flipH="false" flipV="false" rot="1153227">
            <a:off x="-2782795" y="-158221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1153227">
            <a:off x="15403869" y="7872967"/>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false" flipV="false" rot="0">
            <a:off x="-2704187" y="8229600"/>
            <a:ext cx="4209514" cy="4114800"/>
          </a:xfrm>
          <a:custGeom>
            <a:avLst/>
            <a:gdLst/>
            <a:ahLst/>
            <a:cxnLst/>
            <a:rect r="r" b="b" t="t" l="l"/>
            <a:pathLst>
              <a:path h="4114800" w="4209514">
                <a:moveTo>
                  <a:pt x="0" y="0"/>
                </a:moveTo>
                <a:lnTo>
                  <a:pt x="4209514" y="0"/>
                </a:lnTo>
                <a:lnTo>
                  <a:pt x="420951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7229287" y="-2553462"/>
            <a:ext cx="4209514" cy="4114800"/>
          </a:xfrm>
          <a:custGeom>
            <a:avLst/>
            <a:gdLst/>
            <a:ahLst/>
            <a:cxnLst/>
            <a:rect r="r" b="b" t="t" l="l"/>
            <a:pathLst>
              <a:path h="4114800" w="4209514">
                <a:moveTo>
                  <a:pt x="0" y="0"/>
                </a:moveTo>
                <a:lnTo>
                  <a:pt x="4209514" y="0"/>
                </a:lnTo>
                <a:lnTo>
                  <a:pt x="420951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2120877" y="1964741"/>
            <a:ext cx="14046247" cy="2553863"/>
          </a:xfrm>
          <a:custGeom>
            <a:avLst/>
            <a:gdLst/>
            <a:ahLst/>
            <a:cxnLst/>
            <a:rect r="r" b="b" t="t" l="l"/>
            <a:pathLst>
              <a:path h="2553863" w="14046247">
                <a:moveTo>
                  <a:pt x="0" y="0"/>
                </a:moveTo>
                <a:lnTo>
                  <a:pt x="14046246" y="0"/>
                </a:lnTo>
                <a:lnTo>
                  <a:pt x="14046246" y="2553863"/>
                </a:lnTo>
                <a:lnTo>
                  <a:pt x="0" y="25538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47662" y="5181600"/>
            <a:ext cx="18435662" cy="1027283"/>
          </a:xfrm>
          <a:prstGeom prst="rect">
            <a:avLst/>
          </a:prstGeom>
        </p:spPr>
        <p:txBody>
          <a:bodyPr anchor="t" rtlCol="false" tIns="0" lIns="0" bIns="0" rIns="0">
            <a:spAutoFit/>
          </a:bodyPr>
          <a:lstStyle/>
          <a:p>
            <a:pPr algn="ctr" marL="0" indent="0" lvl="0">
              <a:lnSpc>
                <a:spcPts val="5923"/>
              </a:lnSpc>
            </a:pPr>
            <a:r>
              <a:rPr lang="en-US" sz="7052" spc="-423">
                <a:solidFill>
                  <a:srgbClr val="0A2E7F"/>
                </a:solidFill>
                <a:latin typeface="Rustic Printed"/>
              </a:rPr>
              <a:t>WHY DOES FBLA FOLLOW A DRESS CODE?</a:t>
            </a:r>
          </a:p>
        </p:txBody>
      </p:sp>
      <p:sp>
        <p:nvSpPr>
          <p:cNvPr name="TextBox 10" id="10"/>
          <p:cNvSpPr txBox="true"/>
          <p:nvPr/>
        </p:nvSpPr>
        <p:spPr>
          <a:xfrm rot="0">
            <a:off x="2183291" y="2414912"/>
            <a:ext cx="13921419" cy="1393734"/>
          </a:xfrm>
          <a:prstGeom prst="rect">
            <a:avLst/>
          </a:prstGeom>
        </p:spPr>
        <p:txBody>
          <a:bodyPr anchor="t" rtlCol="false" tIns="0" lIns="0" bIns="0" rIns="0">
            <a:spAutoFit/>
          </a:bodyPr>
          <a:lstStyle/>
          <a:p>
            <a:pPr algn="ctr">
              <a:lnSpc>
                <a:spcPts val="5605"/>
              </a:lnSpc>
            </a:pPr>
            <a:r>
              <a:rPr lang="en-US" sz="4003">
                <a:solidFill>
                  <a:srgbClr val="FFFFFF"/>
                </a:solidFill>
                <a:latin typeface="Canva Sans Bold"/>
              </a:rPr>
              <a:t>Dress Codes are an accepted way of dressing for a particular occasion or in a particular social group.</a:t>
            </a:r>
          </a:p>
        </p:txBody>
      </p:sp>
      <p:sp>
        <p:nvSpPr>
          <p:cNvPr name="Freeform 11" id="11"/>
          <p:cNvSpPr/>
          <p:nvPr/>
        </p:nvSpPr>
        <p:spPr>
          <a:xfrm flipH="false" flipV="false" rot="0">
            <a:off x="1505327" y="6868650"/>
            <a:ext cx="15081934" cy="2742170"/>
          </a:xfrm>
          <a:custGeom>
            <a:avLst/>
            <a:gdLst/>
            <a:ahLst/>
            <a:cxnLst/>
            <a:rect r="r" b="b" t="t" l="l"/>
            <a:pathLst>
              <a:path h="2742170" w="15081934">
                <a:moveTo>
                  <a:pt x="0" y="0"/>
                </a:moveTo>
                <a:lnTo>
                  <a:pt x="15081934" y="0"/>
                </a:lnTo>
                <a:lnTo>
                  <a:pt x="15081934" y="2742170"/>
                </a:lnTo>
                <a:lnTo>
                  <a:pt x="0" y="2742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3749660">
            <a:off x="15507940" y="1336262"/>
            <a:ext cx="2158643" cy="1297122"/>
          </a:xfrm>
          <a:custGeom>
            <a:avLst/>
            <a:gdLst/>
            <a:ahLst/>
            <a:cxnLst/>
            <a:rect r="r" b="b" t="t" l="l"/>
            <a:pathLst>
              <a:path h="1297122" w="2158643">
                <a:moveTo>
                  <a:pt x="0" y="0"/>
                </a:moveTo>
                <a:lnTo>
                  <a:pt x="2158642" y="0"/>
                </a:lnTo>
                <a:lnTo>
                  <a:pt x="2158642" y="1297122"/>
                </a:lnTo>
                <a:lnTo>
                  <a:pt x="0" y="12971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2945852">
            <a:off x="352850" y="6288416"/>
            <a:ext cx="1931228" cy="1160469"/>
          </a:xfrm>
          <a:custGeom>
            <a:avLst/>
            <a:gdLst/>
            <a:ahLst/>
            <a:cxnLst/>
            <a:rect r="r" b="b" t="t" l="l"/>
            <a:pathLst>
              <a:path h="1160469" w="1931228">
                <a:moveTo>
                  <a:pt x="0" y="0"/>
                </a:moveTo>
                <a:lnTo>
                  <a:pt x="1931228" y="0"/>
                </a:lnTo>
                <a:lnTo>
                  <a:pt x="1931228" y="1160469"/>
                </a:lnTo>
                <a:lnTo>
                  <a:pt x="0" y="116046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4" id="14"/>
          <p:cNvSpPr txBox="true"/>
          <p:nvPr/>
        </p:nvSpPr>
        <p:spPr>
          <a:xfrm rot="0">
            <a:off x="2085585" y="7057465"/>
            <a:ext cx="13921419" cy="2803434"/>
          </a:xfrm>
          <a:prstGeom prst="rect">
            <a:avLst/>
          </a:prstGeom>
        </p:spPr>
        <p:txBody>
          <a:bodyPr anchor="t" rtlCol="false" tIns="0" lIns="0" bIns="0" rIns="0">
            <a:spAutoFit/>
          </a:bodyPr>
          <a:lstStyle/>
          <a:p>
            <a:pPr algn="ctr">
              <a:lnSpc>
                <a:spcPts val="5605"/>
              </a:lnSpc>
            </a:pPr>
            <a:r>
              <a:rPr lang="en-US" sz="4003">
                <a:solidFill>
                  <a:srgbClr val="FFFFFF"/>
                </a:solidFill>
                <a:latin typeface="Canva Sans Bold"/>
              </a:rPr>
              <a:t>FBLA follows a dress code to uphold the professional image of the association and its members and to</a:t>
            </a:r>
            <a:r>
              <a:rPr lang="en-US" sz="4003">
                <a:solidFill>
                  <a:srgbClr val="FFFFFF"/>
                </a:solidFill>
                <a:latin typeface="Canva Sans Bold"/>
              </a:rPr>
              <a:t> </a:t>
            </a:r>
          </a:p>
          <a:p>
            <a:pPr algn="ctr">
              <a:lnSpc>
                <a:spcPts val="5605"/>
              </a:lnSpc>
            </a:pPr>
            <a:r>
              <a:rPr lang="en-US" sz="4003">
                <a:solidFill>
                  <a:srgbClr val="FFFFFF"/>
                </a:solidFill>
                <a:latin typeface="Canva Sans Bold"/>
              </a:rPr>
              <a:t>prepare students for the business world.</a:t>
            </a:r>
          </a:p>
          <a:p>
            <a:pPr algn="ctr">
              <a:lnSpc>
                <a:spcPts val="5605"/>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TextBox 3" id="3"/>
          <p:cNvSpPr txBox="true"/>
          <p:nvPr/>
        </p:nvSpPr>
        <p:spPr>
          <a:xfrm rot="0">
            <a:off x="-53597" y="284204"/>
            <a:ext cx="9197597" cy="1858910"/>
          </a:xfrm>
          <a:prstGeom prst="rect">
            <a:avLst/>
          </a:prstGeom>
        </p:spPr>
        <p:txBody>
          <a:bodyPr anchor="t" rtlCol="false" tIns="0" lIns="0" bIns="0" rIns="0">
            <a:spAutoFit/>
          </a:bodyPr>
          <a:lstStyle/>
          <a:p>
            <a:pPr algn="ctr" marL="0" indent="0" lvl="0">
              <a:lnSpc>
                <a:spcPts val="6153"/>
              </a:lnSpc>
            </a:pPr>
            <a:r>
              <a:rPr lang="en-US" sz="7325" spc="-439">
                <a:solidFill>
                  <a:srgbClr val="0A2E7F"/>
                </a:solidFill>
                <a:latin typeface="Rustic Printed"/>
              </a:rPr>
              <a:t>BUSINESS PROFESSIONAL DRESS CODE</a:t>
            </a:r>
          </a:p>
        </p:txBody>
      </p:sp>
      <p:sp>
        <p:nvSpPr>
          <p:cNvPr name="TextBox 4" id="4"/>
          <p:cNvSpPr txBox="true"/>
          <p:nvPr/>
        </p:nvSpPr>
        <p:spPr>
          <a:xfrm rot="0">
            <a:off x="9090403" y="284204"/>
            <a:ext cx="9197597" cy="2639960"/>
          </a:xfrm>
          <a:prstGeom prst="rect">
            <a:avLst/>
          </a:prstGeom>
        </p:spPr>
        <p:txBody>
          <a:bodyPr anchor="t" rtlCol="false" tIns="0" lIns="0" bIns="0" rIns="0">
            <a:spAutoFit/>
          </a:bodyPr>
          <a:lstStyle/>
          <a:p>
            <a:pPr algn="ctr" marL="0" indent="0" lvl="0">
              <a:lnSpc>
                <a:spcPts val="6153"/>
              </a:lnSpc>
            </a:pPr>
            <a:r>
              <a:rPr lang="en-US" sz="7325" spc="-439">
                <a:solidFill>
                  <a:srgbClr val="0A2E7F"/>
                </a:solidFill>
                <a:latin typeface="Rustic Printed"/>
              </a:rPr>
              <a:t>ACCEPTABLE ITEMS FOR BUSINESS PROFESSIONAL DRESS CODE</a:t>
            </a:r>
          </a:p>
        </p:txBody>
      </p:sp>
      <p:sp>
        <p:nvSpPr>
          <p:cNvPr name="AutoShape 5" id="5"/>
          <p:cNvSpPr/>
          <p:nvPr/>
        </p:nvSpPr>
        <p:spPr>
          <a:xfrm flipV="true">
            <a:off x="9144000" y="-349236"/>
            <a:ext cx="19050" cy="11217683"/>
          </a:xfrm>
          <a:prstGeom prst="line">
            <a:avLst/>
          </a:prstGeom>
          <a:ln cap="flat" w="85725">
            <a:solidFill>
              <a:srgbClr val="F8BC43"/>
            </a:solidFill>
            <a:prstDash val="solid"/>
            <a:headEnd type="none" len="sm" w="sm"/>
            <a:tailEnd type="none" len="sm" w="sm"/>
          </a:ln>
        </p:spPr>
      </p:sp>
      <p:sp>
        <p:nvSpPr>
          <p:cNvPr name="Freeform 6" id="6"/>
          <p:cNvSpPr/>
          <p:nvPr/>
        </p:nvSpPr>
        <p:spPr>
          <a:xfrm flipH="false" flipV="false" rot="0">
            <a:off x="116154" y="3092082"/>
            <a:ext cx="8813533" cy="1602461"/>
          </a:xfrm>
          <a:custGeom>
            <a:avLst/>
            <a:gdLst/>
            <a:ahLst/>
            <a:cxnLst/>
            <a:rect r="r" b="b" t="t" l="l"/>
            <a:pathLst>
              <a:path h="1602461" w="8813533">
                <a:moveTo>
                  <a:pt x="0" y="0"/>
                </a:moveTo>
                <a:lnTo>
                  <a:pt x="8813534" y="0"/>
                </a:lnTo>
                <a:lnTo>
                  <a:pt x="8813534" y="1602461"/>
                </a:lnTo>
                <a:lnTo>
                  <a:pt x="0" y="16024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61415" y="4889740"/>
            <a:ext cx="9351818" cy="5143500"/>
          </a:xfrm>
          <a:custGeom>
            <a:avLst/>
            <a:gdLst/>
            <a:ahLst/>
            <a:cxnLst/>
            <a:rect r="r" b="b" t="t" l="l"/>
            <a:pathLst>
              <a:path h="5143500" w="9351818">
                <a:moveTo>
                  <a:pt x="0" y="0"/>
                </a:moveTo>
                <a:lnTo>
                  <a:pt x="9351818" y="0"/>
                </a:lnTo>
                <a:lnTo>
                  <a:pt x="9351818" y="5143500"/>
                </a:lnTo>
                <a:lnTo>
                  <a:pt x="0" y="5143500"/>
                </a:lnTo>
                <a:lnTo>
                  <a:pt x="0" y="0"/>
                </a:lnTo>
                <a:close/>
              </a:path>
            </a:pathLst>
          </a:custGeom>
          <a:blipFill>
            <a:blip r:embed="rId6"/>
            <a:stretch>
              <a:fillRect l="0" t="0" r="0" b="0"/>
            </a:stretch>
          </a:blipFill>
        </p:spPr>
      </p:sp>
      <p:sp>
        <p:nvSpPr>
          <p:cNvPr name="Freeform 8" id="8"/>
          <p:cNvSpPr/>
          <p:nvPr/>
        </p:nvSpPr>
        <p:spPr>
          <a:xfrm flipH="false" flipV="false" rot="0">
            <a:off x="9215437" y="4762861"/>
            <a:ext cx="9072563" cy="5270380"/>
          </a:xfrm>
          <a:custGeom>
            <a:avLst/>
            <a:gdLst/>
            <a:ahLst/>
            <a:cxnLst/>
            <a:rect r="r" b="b" t="t" l="l"/>
            <a:pathLst>
              <a:path h="5270380" w="9072563">
                <a:moveTo>
                  <a:pt x="0" y="0"/>
                </a:moveTo>
                <a:lnTo>
                  <a:pt x="9072563" y="0"/>
                </a:lnTo>
                <a:lnTo>
                  <a:pt x="9072563" y="5270379"/>
                </a:lnTo>
                <a:lnTo>
                  <a:pt x="0" y="5270379"/>
                </a:lnTo>
                <a:lnTo>
                  <a:pt x="0" y="0"/>
                </a:lnTo>
                <a:close/>
              </a:path>
            </a:pathLst>
          </a:custGeom>
          <a:blipFill>
            <a:blip r:embed="rId7"/>
            <a:stretch>
              <a:fillRect l="0" t="0" r="-8163" b="-2407"/>
            </a:stretch>
          </a:blipFill>
        </p:spPr>
      </p:sp>
      <p:sp>
        <p:nvSpPr>
          <p:cNvPr name="TextBox 9" id="9"/>
          <p:cNvSpPr txBox="true"/>
          <p:nvPr/>
        </p:nvSpPr>
        <p:spPr>
          <a:xfrm rot="0">
            <a:off x="436856" y="3314828"/>
            <a:ext cx="8109496" cy="1099819"/>
          </a:xfrm>
          <a:prstGeom prst="rect">
            <a:avLst/>
          </a:prstGeom>
        </p:spPr>
        <p:txBody>
          <a:bodyPr anchor="t" rtlCol="false" tIns="0" lIns="0" bIns="0" rIns="0">
            <a:spAutoFit/>
          </a:bodyPr>
          <a:lstStyle/>
          <a:p>
            <a:pPr algn="ctr">
              <a:lnSpc>
                <a:spcPts val="4480"/>
              </a:lnSpc>
            </a:pPr>
            <a:r>
              <a:rPr lang="en-US" sz="3200">
                <a:solidFill>
                  <a:srgbClr val="1E52BC"/>
                </a:solidFill>
                <a:latin typeface="Canva Sans Bold"/>
              </a:rPr>
              <a:t>Business professional is the most formal </a:t>
            </a:r>
          </a:p>
          <a:p>
            <a:pPr algn="ctr">
              <a:lnSpc>
                <a:spcPts val="4480"/>
              </a:lnSpc>
            </a:pPr>
            <a:r>
              <a:rPr lang="en-US" sz="3200">
                <a:solidFill>
                  <a:srgbClr val="1E52BC"/>
                </a:solidFill>
                <a:latin typeface="Canva Sans Bold"/>
              </a:rPr>
              <a:t>level of professional dress.</a:t>
            </a:r>
          </a:p>
        </p:txBody>
      </p:sp>
      <p:sp>
        <p:nvSpPr>
          <p:cNvPr name="Freeform 10" id="10"/>
          <p:cNvSpPr/>
          <p:nvPr/>
        </p:nvSpPr>
        <p:spPr>
          <a:xfrm flipH="false" flipV="false" rot="0">
            <a:off x="9255636" y="3072188"/>
            <a:ext cx="9032364" cy="1642248"/>
          </a:xfrm>
          <a:custGeom>
            <a:avLst/>
            <a:gdLst/>
            <a:ahLst/>
            <a:cxnLst/>
            <a:rect r="r" b="b" t="t" l="l"/>
            <a:pathLst>
              <a:path h="1642248" w="9032364">
                <a:moveTo>
                  <a:pt x="0" y="0"/>
                </a:moveTo>
                <a:lnTo>
                  <a:pt x="9032364" y="0"/>
                </a:lnTo>
                <a:lnTo>
                  <a:pt x="9032364" y="1642248"/>
                </a:lnTo>
                <a:lnTo>
                  <a:pt x="0" y="16422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9374279" y="3314828"/>
            <a:ext cx="8795078" cy="1099819"/>
          </a:xfrm>
          <a:prstGeom prst="rect">
            <a:avLst/>
          </a:prstGeom>
        </p:spPr>
        <p:txBody>
          <a:bodyPr anchor="t" rtlCol="false" tIns="0" lIns="0" bIns="0" rIns="0">
            <a:spAutoFit/>
          </a:bodyPr>
          <a:lstStyle/>
          <a:p>
            <a:pPr algn="ctr">
              <a:lnSpc>
                <a:spcPts val="4480"/>
              </a:lnSpc>
            </a:pPr>
            <a:r>
              <a:rPr lang="en-US" sz="3200">
                <a:solidFill>
                  <a:srgbClr val="1E52BC"/>
                </a:solidFill>
                <a:latin typeface="Canva Sans Bold"/>
              </a:rPr>
              <a:t>Examples of business professional clothing: Blazers, dresses, suits, slacks, skirts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TextBox 3" id="3"/>
          <p:cNvSpPr txBox="true"/>
          <p:nvPr/>
        </p:nvSpPr>
        <p:spPr>
          <a:xfrm rot="0">
            <a:off x="-53597" y="284204"/>
            <a:ext cx="9197597" cy="1858910"/>
          </a:xfrm>
          <a:prstGeom prst="rect">
            <a:avLst/>
          </a:prstGeom>
        </p:spPr>
        <p:txBody>
          <a:bodyPr anchor="t" rtlCol="false" tIns="0" lIns="0" bIns="0" rIns="0">
            <a:spAutoFit/>
          </a:bodyPr>
          <a:lstStyle/>
          <a:p>
            <a:pPr algn="ctr">
              <a:lnSpc>
                <a:spcPts val="6153"/>
              </a:lnSpc>
            </a:pPr>
            <a:r>
              <a:rPr lang="en-US" sz="7325" spc="-439">
                <a:solidFill>
                  <a:srgbClr val="0A2E7F"/>
                </a:solidFill>
                <a:latin typeface="Rustic Printed"/>
              </a:rPr>
              <a:t>BUSINESS CASUAL</a:t>
            </a:r>
          </a:p>
          <a:p>
            <a:pPr algn="ctr" marL="0" indent="0" lvl="0">
              <a:lnSpc>
                <a:spcPts val="6153"/>
              </a:lnSpc>
            </a:pPr>
            <a:r>
              <a:rPr lang="en-US" sz="7325" spc="-439">
                <a:solidFill>
                  <a:srgbClr val="0A2E7F"/>
                </a:solidFill>
                <a:latin typeface="Rustic Printed"/>
              </a:rPr>
              <a:t> DRESS CODE</a:t>
            </a:r>
          </a:p>
        </p:txBody>
      </p:sp>
      <p:sp>
        <p:nvSpPr>
          <p:cNvPr name="TextBox 4" id="4"/>
          <p:cNvSpPr txBox="true"/>
          <p:nvPr/>
        </p:nvSpPr>
        <p:spPr>
          <a:xfrm rot="0">
            <a:off x="9090403" y="284204"/>
            <a:ext cx="9197597" cy="2639960"/>
          </a:xfrm>
          <a:prstGeom prst="rect">
            <a:avLst/>
          </a:prstGeom>
        </p:spPr>
        <p:txBody>
          <a:bodyPr anchor="t" rtlCol="false" tIns="0" lIns="0" bIns="0" rIns="0">
            <a:spAutoFit/>
          </a:bodyPr>
          <a:lstStyle/>
          <a:p>
            <a:pPr algn="ctr">
              <a:lnSpc>
                <a:spcPts val="6153"/>
              </a:lnSpc>
            </a:pPr>
            <a:r>
              <a:rPr lang="en-US" sz="7325" spc="-439">
                <a:solidFill>
                  <a:srgbClr val="0A2E7F"/>
                </a:solidFill>
                <a:latin typeface="Rustic Printed"/>
              </a:rPr>
              <a:t>ACCEPTABLE ITEMS FOR BUSINESS CASUAL</a:t>
            </a:r>
          </a:p>
          <a:p>
            <a:pPr algn="ctr" marL="0" indent="0" lvl="0">
              <a:lnSpc>
                <a:spcPts val="6153"/>
              </a:lnSpc>
            </a:pPr>
            <a:r>
              <a:rPr lang="en-US" sz="7325" spc="-439">
                <a:solidFill>
                  <a:srgbClr val="0A2E7F"/>
                </a:solidFill>
                <a:latin typeface="Rustic Printed"/>
              </a:rPr>
              <a:t>DRESS CODE</a:t>
            </a:r>
          </a:p>
        </p:txBody>
      </p:sp>
      <p:sp>
        <p:nvSpPr>
          <p:cNvPr name="AutoShape 5" id="5"/>
          <p:cNvSpPr/>
          <p:nvPr/>
        </p:nvSpPr>
        <p:spPr>
          <a:xfrm flipV="true">
            <a:off x="9144000" y="-349236"/>
            <a:ext cx="19050" cy="11217683"/>
          </a:xfrm>
          <a:prstGeom prst="line">
            <a:avLst/>
          </a:prstGeom>
          <a:ln cap="flat" w="85725">
            <a:solidFill>
              <a:srgbClr val="F8BC43"/>
            </a:solidFill>
            <a:prstDash val="solid"/>
            <a:headEnd type="none" len="sm" w="sm"/>
            <a:tailEnd type="none" len="sm" w="sm"/>
          </a:ln>
        </p:spPr>
      </p:sp>
      <p:sp>
        <p:nvSpPr>
          <p:cNvPr name="Freeform 6" id="6"/>
          <p:cNvSpPr/>
          <p:nvPr/>
        </p:nvSpPr>
        <p:spPr>
          <a:xfrm flipH="false" flipV="false" rot="0">
            <a:off x="138435" y="3160400"/>
            <a:ext cx="8813533" cy="1602461"/>
          </a:xfrm>
          <a:custGeom>
            <a:avLst/>
            <a:gdLst/>
            <a:ahLst/>
            <a:cxnLst/>
            <a:rect r="r" b="b" t="t" l="l"/>
            <a:pathLst>
              <a:path h="1602461" w="8813533">
                <a:moveTo>
                  <a:pt x="0" y="0"/>
                </a:moveTo>
                <a:lnTo>
                  <a:pt x="8813533" y="0"/>
                </a:lnTo>
                <a:lnTo>
                  <a:pt x="8813533" y="1602461"/>
                </a:lnTo>
                <a:lnTo>
                  <a:pt x="0" y="16024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55636" y="3072188"/>
            <a:ext cx="9032364" cy="1642248"/>
          </a:xfrm>
          <a:custGeom>
            <a:avLst/>
            <a:gdLst/>
            <a:ahLst/>
            <a:cxnLst/>
            <a:rect r="r" b="b" t="t" l="l"/>
            <a:pathLst>
              <a:path h="1642248" w="9032364">
                <a:moveTo>
                  <a:pt x="0" y="0"/>
                </a:moveTo>
                <a:lnTo>
                  <a:pt x="9032364" y="0"/>
                </a:lnTo>
                <a:lnTo>
                  <a:pt x="9032364" y="1642248"/>
                </a:lnTo>
                <a:lnTo>
                  <a:pt x="0" y="16422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028700" y="5143500"/>
            <a:ext cx="2648903" cy="4114800"/>
          </a:xfrm>
          <a:custGeom>
            <a:avLst/>
            <a:gdLst/>
            <a:ahLst/>
            <a:cxnLst/>
            <a:rect r="r" b="b" t="t" l="l"/>
            <a:pathLst>
              <a:path h="4114800" w="2648903">
                <a:moveTo>
                  <a:pt x="0" y="0"/>
                </a:moveTo>
                <a:lnTo>
                  <a:pt x="2648903" y="0"/>
                </a:lnTo>
                <a:lnTo>
                  <a:pt x="26489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365978" y="5143500"/>
            <a:ext cx="1126426" cy="4114800"/>
          </a:xfrm>
          <a:custGeom>
            <a:avLst/>
            <a:gdLst/>
            <a:ahLst/>
            <a:cxnLst/>
            <a:rect r="r" b="b" t="t" l="l"/>
            <a:pathLst>
              <a:path h="4114800" w="1126426">
                <a:moveTo>
                  <a:pt x="0" y="0"/>
                </a:moveTo>
                <a:lnTo>
                  <a:pt x="1126427" y="0"/>
                </a:lnTo>
                <a:lnTo>
                  <a:pt x="112642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6178205" y="5227873"/>
            <a:ext cx="992493" cy="4030427"/>
          </a:xfrm>
          <a:custGeom>
            <a:avLst/>
            <a:gdLst/>
            <a:ahLst/>
            <a:cxnLst/>
            <a:rect r="r" b="b" t="t" l="l"/>
            <a:pathLst>
              <a:path h="4030427" w="992493">
                <a:moveTo>
                  <a:pt x="0" y="0"/>
                </a:moveTo>
                <a:lnTo>
                  <a:pt x="992492" y="0"/>
                </a:lnTo>
                <a:lnTo>
                  <a:pt x="992492" y="4030427"/>
                </a:lnTo>
                <a:lnTo>
                  <a:pt x="0" y="4030427"/>
                </a:lnTo>
                <a:lnTo>
                  <a:pt x="0" y="0"/>
                </a:lnTo>
                <a:close/>
              </a:path>
            </a:pathLst>
          </a:custGeom>
          <a:blipFill>
            <a:blip r:embed="rId10"/>
            <a:stretch>
              <a:fillRect l="0" t="0" r="0" b="0"/>
            </a:stretch>
          </a:blipFill>
        </p:spPr>
      </p:sp>
      <p:sp>
        <p:nvSpPr>
          <p:cNvPr name="Freeform 11" id="11"/>
          <p:cNvSpPr/>
          <p:nvPr/>
        </p:nvSpPr>
        <p:spPr>
          <a:xfrm flipH="false" flipV="false" rot="0">
            <a:off x="14785910" y="5244442"/>
            <a:ext cx="2473390" cy="4098231"/>
          </a:xfrm>
          <a:custGeom>
            <a:avLst/>
            <a:gdLst/>
            <a:ahLst/>
            <a:cxnLst/>
            <a:rect r="r" b="b" t="t" l="l"/>
            <a:pathLst>
              <a:path h="4098231" w="2473390">
                <a:moveTo>
                  <a:pt x="0" y="0"/>
                </a:moveTo>
                <a:lnTo>
                  <a:pt x="2473390" y="0"/>
                </a:lnTo>
                <a:lnTo>
                  <a:pt x="2473390" y="4098231"/>
                </a:lnTo>
                <a:lnTo>
                  <a:pt x="0" y="4098231"/>
                </a:lnTo>
                <a:lnTo>
                  <a:pt x="0" y="0"/>
                </a:lnTo>
                <a:close/>
              </a:path>
            </a:pathLst>
          </a:custGeom>
          <a:blipFill>
            <a:blip r:embed="rId11">
              <a:extLst>
                <a:ext uri="{96DAC541-7B7A-43D3-8B79-37D633B846F1}">
                  <asvg:svgBlip xmlns:asvg="http://schemas.microsoft.com/office/drawing/2016/SVG/main" r:embed="rId12"/>
                </a:ext>
              </a:extLst>
            </a:blip>
            <a:stretch>
              <a:fillRect l="0" t="0" r="-47023" b="-404"/>
            </a:stretch>
          </a:blipFill>
        </p:spPr>
      </p:sp>
      <p:sp>
        <p:nvSpPr>
          <p:cNvPr name="Freeform 12" id="12"/>
          <p:cNvSpPr/>
          <p:nvPr/>
        </p:nvSpPr>
        <p:spPr>
          <a:xfrm flipH="true" flipV="false" rot="0">
            <a:off x="12931773" y="5244442"/>
            <a:ext cx="1121891" cy="4098231"/>
          </a:xfrm>
          <a:custGeom>
            <a:avLst/>
            <a:gdLst/>
            <a:ahLst/>
            <a:cxnLst/>
            <a:rect r="r" b="b" t="t" l="l"/>
            <a:pathLst>
              <a:path h="4098231" w="1121891">
                <a:moveTo>
                  <a:pt x="1121890" y="0"/>
                </a:moveTo>
                <a:lnTo>
                  <a:pt x="0" y="0"/>
                </a:lnTo>
                <a:lnTo>
                  <a:pt x="0" y="4098231"/>
                </a:lnTo>
                <a:lnTo>
                  <a:pt x="1121890" y="4098231"/>
                </a:lnTo>
                <a:lnTo>
                  <a:pt x="112189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10884988" y="5244442"/>
            <a:ext cx="1314538" cy="4013858"/>
          </a:xfrm>
          <a:custGeom>
            <a:avLst/>
            <a:gdLst/>
            <a:ahLst/>
            <a:cxnLst/>
            <a:rect r="r" b="b" t="t" l="l"/>
            <a:pathLst>
              <a:path h="4013858" w="1314538">
                <a:moveTo>
                  <a:pt x="0" y="0"/>
                </a:moveTo>
                <a:lnTo>
                  <a:pt x="1314538" y="0"/>
                </a:lnTo>
                <a:lnTo>
                  <a:pt x="1314538" y="4013858"/>
                </a:lnTo>
                <a:lnTo>
                  <a:pt x="0" y="401385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4" id="14"/>
          <p:cNvSpPr txBox="true"/>
          <p:nvPr/>
        </p:nvSpPr>
        <p:spPr>
          <a:xfrm rot="0">
            <a:off x="138435" y="3462521"/>
            <a:ext cx="8813533" cy="941068"/>
          </a:xfrm>
          <a:prstGeom prst="rect">
            <a:avLst/>
          </a:prstGeom>
        </p:spPr>
        <p:txBody>
          <a:bodyPr anchor="t" rtlCol="false" tIns="0" lIns="0" bIns="0" rIns="0">
            <a:spAutoFit/>
          </a:bodyPr>
          <a:lstStyle/>
          <a:p>
            <a:pPr algn="ctr">
              <a:lnSpc>
                <a:spcPts val="3780"/>
              </a:lnSpc>
            </a:pPr>
            <a:r>
              <a:rPr lang="en-US" sz="2700">
                <a:solidFill>
                  <a:srgbClr val="1E52BC"/>
                </a:solidFill>
                <a:latin typeface="Canva Sans Bold"/>
              </a:rPr>
              <a:t>Business casual is a dress code that blends traditional business wear with more relaxed attire.</a:t>
            </a:r>
          </a:p>
        </p:txBody>
      </p:sp>
      <p:sp>
        <p:nvSpPr>
          <p:cNvPr name="TextBox 15" id="15"/>
          <p:cNvSpPr txBox="true"/>
          <p:nvPr/>
        </p:nvSpPr>
        <p:spPr>
          <a:xfrm rot="0">
            <a:off x="9374279" y="3332608"/>
            <a:ext cx="8795078" cy="1064259"/>
          </a:xfrm>
          <a:prstGeom prst="rect">
            <a:avLst/>
          </a:prstGeom>
        </p:spPr>
        <p:txBody>
          <a:bodyPr anchor="t" rtlCol="false" tIns="0" lIns="0" bIns="0" rIns="0">
            <a:spAutoFit/>
          </a:bodyPr>
          <a:lstStyle/>
          <a:p>
            <a:pPr algn="ctr">
              <a:lnSpc>
                <a:spcPts val="4340"/>
              </a:lnSpc>
            </a:pPr>
            <a:r>
              <a:rPr lang="en-US" sz="3100">
                <a:solidFill>
                  <a:srgbClr val="1E52BC"/>
                </a:solidFill>
                <a:latin typeface="Canva Sans Bold"/>
              </a:rPr>
              <a:t>Examples of business casual attire: </a:t>
            </a:r>
          </a:p>
          <a:p>
            <a:pPr algn="ctr">
              <a:lnSpc>
                <a:spcPts val="4340"/>
              </a:lnSpc>
            </a:pPr>
            <a:r>
              <a:rPr lang="en-US" sz="3100">
                <a:solidFill>
                  <a:srgbClr val="1E52BC"/>
                </a:solidFill>
                <a:latin typeface="Canva Sans Bold"/>
              </a:rPr>
              <a:t>Polo shirts, khakis/chino-style pants, blouses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descr="Crafty Collage Cut-Outs Patterns and Textures"/>
          <p:cNvSpPr/>
          <p:nvPr/>
        </p:nvSpPr>
        <p:spPr>
          <a:xfrm flipH="false" flipV="false" rot="1596810">
            <a:off x="-1616144" y="8790576"/>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descr="Crafty Collage Cut-Outs Patterns and Textures"/>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descr="Crafty Collage Cut-Outs Patterns and Textures"/>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descr="Crafty Collage Cut-Outs Patterns and Textures"/>
          <p:cNvSpPr/>
          <p:nvPr/>
        </p:nvSpPr>
        <p:spPr>
          <a:xfrm flipH="false" flipV="false" rot="-10800000">
            <a:off x="10097119" y="-1209261"/>
            <a:ext cx="6660247" cy="2730701"/>
          </a:xfrm>
          <a:custGeom>
            <a:avLst/>
            <a:gdLst/>
            <a:ahLst/>
            <a:cxnLst/>
            <a:rect r="r" b="b" t="t" l="l"/>
            <a:pathLst>
              <a:path h="2730701" w="6660247">
                <a:moveTo>
                  <a:pt x="0" y="0"/>
                </a:moveTo>
                <a:lnTo>
                  <a:pt x="6660247" y="0"/>
                </a:lnTo>
                <a:lnTo>
                  <a:pt x="6660247" y="2730701"/>
                </a:lnTo>
                <a:lnTo>
                  <a:pt x="0" y="27307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descr="Crafty Collage Cut-Outs Patterns and Textures"/>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6740245" y="5378990"/>
            <a:ext cx="4495458" cy="2528695"/>
          </a:xfrm>
          <a:custGeom>
            <a:avLst/>
            <a:gdLst/>
            <a:ahLst/>
            <a:cxnLst/>
            <a:rect r="r" b="b" t="t" l="l"/>
            <a:pathLst>
              <a:path h="2528695" w="4495458">
                <a:moveTo>
                  <a:pt x="0" y="0"/>
                </a:moveTo>
                <a:lnTo>
                  <a:pt x="4495458" y="0"/>
                </a:lnTo>
                <a:lnTo>
                  <a:pt x="4495458" y="2528695"/>
                </a:lnTo>
                <a:lnTo>
                  <a:pt x="0" y="2528695"/>
                </a:lnTo>
                <a:lnTo>
                  <a:pt x="0" y="0"/>
                </a:lnTo>
                <a:close/>
              </a:path>
            </a:pathLst>
          </a:custGeom>
          <a:blipFill>
            <a:blip r:embed="rId16"/>
            <a:stretch>
              <a:fillRect l="0" t="0" r="0" b="0"/>
            </a:stretch>
          </a:blipFill>
        </p:spPr>
      </p:sp>
      <p:sp>
        <p:nvSpPr>
          <p:cNvPr name="Freeform 10" id="10"/>
          <p:cNvSpPr/>
          <p:nvPr/>
        </p:nvSpPr>
        <p:spPr>
          <a:xfrm flipH="false" flipV="false" rot="0">
            <a:off x="6221741" y="8087041"/>
            <a:ext cx="4855895" cy="1208128"/>
          </a:xfrm>
          <a:custGeom>
            <a:avLst/>
            <a:gdLst/>
            <a:ahLst/>
            <a:cxnLst/>
            <a:rect r="r" b="b" t="t" l="l"/>
            <a:pathLst>
              <a:path h="1208128" w="4855895">
                <a:moveTo>
                  <a:pt x="0" y="0"/>
                </a:moveTo>
                <a:lnTo>
                  <a:pt x="4855894" y="0"/>
                </a:lnTo>
                <a:lnTo>
                  <a:pt x="4855894" y="1208127"/>
                </a:lnTo>
                <a:lnTo>
                  <a:pt x="0" y="1208127"/>
                </a:lnTo>
                <a:lnTo>
                  <a:pt x="0" y="0"/>
                </a:lnTo>
                <a:close/>
              </a:path>
            </a:pathLst>
          </a:custGeom>
          <a:blipFill>
            <a:blip r:embed="rId17"/>
            <a:stretch>
              <a:fillRect l="0" t="0" r="0" b="0"/>
            </a:stretch>
          </a:blipFill>
        </p:spPr>
      </p:sp>
      <p:sp>
        <p:nvSpPr>
          <p:cNvPr name="Freeform 11" id="11"/>
          <p:cNvSpPr/>
          <p:nvPr/>
        </p:nvSpPr>
        <p:spPr>
          <a:xfrm flipH="false" flipV="false" rot="0">
            <a:off x="14546765" y="5757919"/>
            <a:ext cx="2581971" cy="3601170"/>
          </a:xfrm>
          <a:custGeom>
            <a:avLst/>
            <a:gdLst/>
            <a:ahLst/>
            <a:cxnLst/>
            <a:rect r="r" b="b" t="t" l="l"/>
            <a:pathLst>
              <a:path h="3601170" w="2581971">
                <a:moveTo>
                  <a:pt x="0" y="0"/>
                </a:moveTo>
                <a:lnTo>
                  <a:pt x="2581971" y="0"/>
                </a:lnTo>
                <a:lnTo>
                  <a:pt x="2581971" y="3601170"/>
                </a:lnTo>
                <a:lnTo>
                  <a:pt x="0" y="3601170"/>
                </a:lnTo>
                <a:lnTo>
                  <a:pt x="0" y="0"/>
                </a:lnTo>
                <a:close/>
              </a:path>
            </a:pathLst>
          </a:custGeom>
          <a:blipFill>
            <a:blip r:embed="rId18"/>
            <a:stretch>
              <a:fillRect l="0" t="0" r="0" b="0"/>
            </a:stretch>
          </a:blipFill>
        </p:spPr>
      </p:sp>
      <p:sp>
        <p:nvSpPr>
          <p:cNvPr name="Freeform 12" id="12"/>
          <p:cNvSpPr/>
          <p:nvPr/>
        </p:nvSpPr>
        <p:spPr>
          <a:xfrm flipH="false" flipV="false" rot="0">
            <a:off x="5228857" y="3584883"/>
            <a:ext cx="2777193" cy="2777193"/>
          </a:xfrm>
          <a:custGeom>
            <a:avLst/>
            <a:gdLst/>
            <a:ahLst/>
            <a:cxnLst/>
            <a:rect r="r" b="b" t="t" l="l"/>
            <a:pathLst>
              <a:path h="2777193" w="2777193">
                <a:moveTo>
                  <a:pt x="0" y="0"/>
                </a:moveTo>
                <a:lnTo>
                  <a:pt x="2777193" y="0"/>
                </a:lnTo>
                <a:lnTo>
                  <a:pt x="2777193" y="2777193"/>
                </a:lnTo>
                <a:lnTo>
                  <a:pt x="0" y="2777193"/>
                </a:lnTo>
                <a:lnTo>
                  <a:pt x="0" y="0"/>
                </a:lnTo>
                <a:close/>
              </a:path>
            </a:pathLst>
          </a:custGeom>
          <a:blipFill>
            <a:blip r:embed="rId19"/>
            <a:stretch>
              <a:fillRect l="0" t="0" r="0" b="0"/>
            </a:stretch>
          </a:blipFill>
        </p:spPr>
      </p:sp>
      <p:sp>
        <p:nvSpPr>
          <p:cNvPr name="Freeform 13" id="13"/>
          <p:cNvSpPr/>
          <p:nvPr/>
        </p:nvSpPr>
        <p:spPr>
          <a:xfrm flipH="false" flipV="false" rot="0">
            <a:off x="11471344" y="6023785"/>
            <a:ext cx="2388234" cy="3271384"/>
          </a:xfrm>
          <a:custGeom>
            <a:avLst/>
            <a:gdLst/>
            <a:ahLst/>
            <a:cxnLst/>
            <a:rect r="r" b="b" t="t" l="l"/>
            <a:pathLst>
              <a:path h="3271384" w="2388234">
                <a:moveTo>
                  <a:pt x="0" y="0"/>
                </a:moveTo>
                <a:lnTo>
                  <a:pt x="2388234" y="0"/>
                </a:lnTo>
                <a:lnTo>
                  <a:pt x="2388234" y="3271383"/>
                </a:lnTo>
                <a:lnTo>
                  <a:pt x="0" y="3271383"/>
                </a:lnTo>
                <a:lnTo>
                  <a:pt x="0" y="0"/>
                </a:lnTo>
                <a:close/>
              </a:path>
            </a:pathLst>
          </a:custGeom>
          <a:blipFill>
            <a:blip r:embed="rId20"/>
            <a:stretch>
              <a:fillRect l="0" t="0" r="0" b="0"/>
            </a:stretch>
          </a:blipFill>
        </p:spPr>
      </p:sp>
      <p:sp>
        <p:nvSpPr>
          <p:cNvPr name="Freeform 14" id="14"/>
          <p:cNvSpPr/>
          <p:nvPr/>
        </p:nvSpPr>
        <p:spPr>
          <a:xfrm flipH="false" flipV="false" rot="0">
            <a:off x="8272750" y="3724345"/>
            <a:ext cx="5887807" cy="1692745"/>
          </a:xfrm>
          <a:custGeom>
            <a:avLst/>
            <a:gdLst/>
            <a:ahLst/>
            <a:cxnLst/>
            <a:rect r="r" b="b" t="t" l="l"/>
            <a:pathLst>
              <a:path h="1692745" w="5887807">
                <a:moveTo>
                  <a:pt x="0" y="0"/>
                </a:moveTo>
                <a:lnTo>
                  <a:pt x="5887807" y="0"/>
                </a:lnTo>
                <a:lnTo>
                  <a:pt x="5887807" y="1692745"/>
                </a:lnTo>
                <a:lnTo>
                  <a:pt x="0" y="1692745"/>
                </a:lnTo>
                <a:lnTo>
                  <a:pt x="0" y="0"/>
                </a:lnTo>
                <a:close/>
              </a:path>
            </a:pathLst>
          </a:custGeom>
          <a:blipFill>
            <a:blip r:embed="rId21"/>
            <a:stretch>
              <a:fillRect l="0" t="0" r="0" b="0"/>
            </a:stretch>
          </a:blipFill>
        </p:spPr>
      </p:sp>
      <p:sp>
        <p:nvSpPr>
          <p:cNvPr name="Freeform 15" id="15"/>
          <p:cNvSpPr/>
          <p:nvPr/>
        </p:nvSpPr>
        <p:spPr>
          <a:xfrm flipH="false" flipV="false" rot="0">
            <a:off x="14691101" y="3954127"/>
            <a:ext cx="3205103" cy="1356445"/>
          </a:xfrm>
          <a:custGeom>
            <a:avLst/>
            <a:gdLst/>
            <a:ahLst/>
            <a:cxnLst/>
            <a:rect r="r" b="b" t="t" l="l"/>
            <a:pathLst>
              <a:path h="1356445" w="3205103">
                <a:moveTo>
                  <a:pt x="0" y="0"/>
                </a:moveTo>
                <a:lnTo>
                  <a:pt x="3205103" y="0"/>
                </a:lnTo>
                <a:lnTo>
                  <a:pt x="3205103" y="1356445"/>
                </a:lnTo>
                <a:lnTo>
                  <a:pt x="0" y="1356445"/>
                </a:lnTo>
                <a:lnTo>
                  <a:pt x="0" y="0"/>
                </a:lnTo>
                <a:close/>
              </a:path>
            </a:pathLst>
          </a:custGeom>
          <a:blipFill>
            <a:blip r:embed="rId22"/>
            <a:stretch>
              <a:fillRect l="0" t="0" r="0" b="0"/>
            </a:stretch>
          </a:blipFill>
        </p:spPr>
      </p:sp>
      <p:sp>
        <p:nvSpPr>
          <p:cNvPr name="Freeform 16" id="16"/>
          <p:cNvSpPr/>
          <p:nvPr/>
        </p:nvSpPr>
        <p:spPr>
          <a:xfrm flipH="false" flipV="false" rot="0">
            <a:off x="833861" y="4934802"/>
            <a:ext cx="1823114" cy="3574733"/>
          </a:xfrm>
          <a:custGeom>
            <a:avLst/>
            <a:gdLst/>
            <a:ahLst/>
            <a:cxnLst/>
            <a:rect r="r" b="b" t="t" l="l"/>
            <a:pathLst>
              <a:path h="3574733" w="1823114">
                <a:moveTo>
                  <a:pt x="0" y="0"/>
                </a:moveTo>
                <a:lnTo>
                  <a:pt x="1823114" y="0"/>
                </a:lnTo>
                <a:lnTo>
                  <a:pt x="1823114" y="3574733"/>
                </a:lnTo>
                <a:lnTo>
                  <a:pt x="0" y="3574733"/>
                </a:lnTo>
                <a:lnTo>
                  <a:pt x="0" y="0"/>
                </a:lnTo>
                <a:close/>
              </a:path>
            </a:pathLst>
          </a:custGeom>
          <a:blipFill>
            <a:blip r:embed="rId23"/>
            <a:stretch>
              <a:fillRect l="0" t="0" r="0" b="0"/>
            </a:stretch>
          </a:blipFill>
        </p:spPr>
      </p:sp>
      <p:sp>
        <p:nvSpPr>
          <p:cNvPr name="Freeform 17" id="17"/>
          <p:cNvSpPr/>
          <p:nvPr/>
        </p:nvSpPr>
        <p:spPr>
          <a:xfrm flipH="false" flipV="false" rot="0">
            <a:off x="384959" y="2894131"/>
            <a:ext cx="4959899" cy="2789943"/>
          </a:xfrm>
          <a:custGeom>
            <a:avLst/>
            <a:gdLst/>
            <a:ahLst/>
            <a:cxnLst/>
            <a:rect r="r" b="b" t="t" l="l"/>
            <a:pathLst>
              <a:path h="2789943" w="4959899">
                <a:moveTo>
                  <a:pt x="0" y="0"/>
                </a:moveTo>
                <a:lnTo>
                  <a:pt x="4959899" y="0"/>
                </a:lnTo>
                <a:lnTo>
                  <a:pt x="4959899" y="2789943"/>
                </a:lnTo>
                <a:lnTo>
                  <a:pt x="0" y="2789943"/>
                </a:lnTo>
                <a:lnTo>
                  <a:pt x="0" y="0"/>
                </a:lnTo>
                <a:close/>
              </a:path>
            </a:pathLst>
          </a:custGeom>
          <a:blipFill>
            <a:blip r:embed="rId24"/>
            <a:stretch>
              <a:fillRect l="0" t="0" r="0" b="0"/>
            </a:stretch>
          </a:blipFill>
        </p:spPr>
      </p:sp>
      <p:sp>
        <p:nvSpPr>
          <p:cNvPr name="Freeform 18" id="18"/>
          <p:cNvSpPr/>
          <p:nvPr/>
        </p:nvSpPr>
        <p:spPr>
          <a:xfrm flipH="false" flipV="false" rot="0">
            <a:off x="2542675" y="6244837"/>
            <a:ext cx="3855276" cy="2570184"/>
          </a:xfrm>
          <a:custGeom>
            <a:avLst/>
            <a:gdLst/>
            <a:ahLst/>
            <a:cxnLst/>
            <a:rect r="r" b="b" t="t" l="l"/>
            <a:pathLst>
              <a:path h="2570184" w="3855276">
                <a:moveTo>
                  <a:pt x="0" y="0"/>
                </a:moveTo>
                <a:lnTo>
                  <a:pt x="3855276" y="0"/>
                </a:lnTo>
                <a:lnTo>
                  <a:pt x="3855276" y="2570184"/>
                </a:lnTo>
                <a:lnTo>
                  <a:pt x="0" y="2570184"/>
                </a:lnTo>
                <a:lnTo>
                  <a:pt x="0" y="0"/>
                </a:lnTo>
                <a:close/>
              </a:path>
            </a:pathLst>
          </a:custGeom>
          <a:blipFill>
            <a:blip r:embed="rId25"/>
            <a:stretch>
              <a:fillRect l="0" t="0" r="0" b="0"/>
            </a:stretch>
          </a:blipFill>
        </p:spPr>
      </p:sp>
      <p:sp>
        <p:nvSpPr>
          <p:cNvPr name="Freeform 19" id="19"/>
          <p:cNvSpPr/>
          <p:nvPr/>
        </p:nvSpPr>
        <p:spPr>
          <a:xfrm flipH="false" flipV="false" rot="0">
            <a:off x="2951813" y="4934802"/>
            <a:ext cx="1962719" cy="1962719"/>
          </a:xfrm>
          <a:custGeom>
            <a:avLst/>
            <a:gdLst/>
            <a:ahLst/>
            <a:cxnLst/>
            <a:rect r="r" b="b" t="t" l="l"/>
            <a:pathLst>
              <a:path h="1962719" w="1962719">
                <a:moveTo>
                  <a:pt x="0" y="0"/>
                </a:moveTo>
                <a:lnTo>
                  <a:pt x="1962719" y="0"/>
                </a:lnTo>
                <a:lnTo>
                  <a:pt x="1962719" y="1962719"/>
                </a:lnTo>
                <a:lnTo>
                  <a:pt x="0" y="1962719"/>
                </a:lnTo>
                <a:lnTo>
                  <a:pt x="0" y="0"/>
                </a:lnTo>
                <a:close/>
              </a:path>
            </a:pathLst>
          </a:custGeom>
          <a:blipFill>
            <a:blip r:embed="rId26"/>
            <a:stretch>
              <a:fillRect l="0" t="0" r="0" b="0"/>
            </a:stretch>
          </a:blipFill>
        </p:spPr>
      </p:sp>
      <p:sp>
        <p:nvSpPr>
          <p:cNvPr name="TextBox 20" id="20"/>
          <p:cNvSpPr txBox="true"/>
          <p:nvPr/>
        </p:nvSpPr>
        <p:spPr>
          <a:xfrm rot="0">
            <a:off x="3866497" y="1277928"/>
            <a:ext cx="10397637" cy="2329815"/>
          </a:xfrm>
          <a:prstGeom prst="rect">
            <a:avLst/>
          </a:prstGeom>
        </p:spPr>
        <p:txBody>
          <a:bodyPr anchor="t" rtlCol="false" tIns="0" lIns="0" bIns="0" rIns="0">
            <a:spAutoFit/>
          </a:bodyPr>
          <a:lstStyle/>
          <a:p>
            <a:pPr algn="ctr">
              <a:lnSpc>
                <a:spcPts val="7559"/>
              </a:lnSpc>
            </a:pPr>
            <a:r>
              <a:rPr lang="en-US" sz="9000" spc="-540">
                <a:solidFill>
                  <a:srgbClr val="0A2E7F"/>
                </a:solidFill>
                <a:latin typeface="Rustic Printed"/>
              </a:rPr>
              <a:t>WHERE TO PURCHASE</a:t>
            </a:r>
          </a:p>
          <a:p>
            <a:pPr algn="ctr" marL="0" indent="0" lvl="0">
              <a:lnSpc>
                <a:spcPts val="8550"/>
              </a:lnSpc>
            </a:pPr>
            <a:r>
              <a:rPr lang="en-US" sz="9000" spc="-540">
                <a:solidFill>
                  <a:srgbClr val="0A2E7F"/>
                </a:solidFill>
                <a:latin typeface="Rustic Printed"/>
              </a:rPr>
              <a:t>BUSINESS DRESS ITEMS</a:t>
            </a:r>
          </a:p>
        </p:txBody>
      </p:sp>
      <p:sp>
        <p:nvSpPr>
          <p:cNvPr name="Freeform 21" id="21"/>
          <p:cNvSpPr/>
          <p:nvPr/>
        </p:nvSpPr>
        <p:spPr>
          <a:xfrm flipH="false" flipV="false" rot="0">
            <a:off x="2836333" y="7163238"/>
            <a:ext cx="3066612" cy="3066612"/>
          </a:xfrm>
          <a:custGeom>
            <a:avLst/>
            <a:gdLst/>
            <a:ahLst/>
            <a:cxnLst/>
            <a:rect r="r" b="b" t="t" l="l"/>
            <a:pathLst>
              <a:path h="3066612" w="3066612">
                <a:moveTo>
                  <a:pt x="0" y="0"/>
                </a:moveTo>
                <a:lnTo>
                  <a:pt x="3066613" y="0"/>
                </a:lnTo>
                <a:lnTo>
                  <a:pt x="3066613" y="3066612"/>
                </a:lnTo>
                <a:lnTo>
                  <a:pt x="0" y="3066612"/>
                </a:lnTo>
                <a:lnTo>
                  <a:pt x="0" y="0"/>
                </a:lnTo>
                <a:close/>
              </a:path>
            </a:pathLst>
          </a:custGeom>
          <a:blipFill>
            <a:blip r:embed="rId27"/>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10800000">
            <a:off x="6786183" y="-1977388"/>
            <a:ext cx="6660247" cy="2730701"/>
          </a:xfrm>
          <a:custGeom>
            <a:avLst/>
            <a:gdLst/>
            <a:ahLst/>
            <a:cxnLst/>
            <a:rect r="r" b="b" t="t" l="l"/>
            <a:pathLst>
              <a:path h="2730701" w="6660247">
                <a:moveTo>
                  <a:pt x="0" y="0"/>
                </a:moveTo>
                <a:lnTo>
                  <a:pt x="6660248" y="0"/>
                </a:lnTo>
                <a:lnTo>
                  <a:pt x="6660248" y="2730702"/>
                </a:lnTo>
                <a:lnTo>
                  <a:pt x="0" y="2730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Crafty Collage Cut-Outs Patterns and Textures"/>
          <p:cNvSpPr/>
          <p:nvPr/>
        </p:nvSpPr>
        <p:spPr>
          <a:xfrm flipH="false" flipV="false" rot="0">
            <a:off x="15976132" y="-2517941"/>
            <a:ext cx="4623736" cy="3907057"/>
          </a:xfrm>
          <a:custGeom>
            <a:avLst/>
            <a:gdLst/>
            <a:ahLst/>
            <a:cxnLst/>
            <a:rect r="r" b="b" t="t" l="l"/>
            <a:pathLst>
              <a:path h="3907057" w="4623736">
                <a:moveTo>
                  <a:pt x="0" y="0"/>
                </a:moveTo>
                <a:lnTo>
                  <a:pt x="4623736" y="0"/>
                </a:lnTo>
                <a:lnTo>
                  <a:pt x="4623736" y="3907057"/>
                </a:lnTo>
                <a:lnTo>
                  <a:pt x="0" y="39070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descr="Crafty Collage Cut-Outs Patterns and Textures"/>
          <p:cNvSpPr/>
          <p:nvPr/>
        </p:nvSpPr>
        <p:spPr>
          <a:xfrm flipH="false" flipV="false" rot="-1784484">
            <a:off x="14467369" y="9197411"/>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descr="Crafty Collage Cut-Outs Patterns and Textures"/>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descr="Crafty Collage Cut-Outs Patterns and Textures"/>
          <p:cNvSpPr/>
          <p:nvPr/>
        </p:nvSpPr>
        <p:spPr>
          <a:xfrm flipH="false" flipV="false" rot="-2611628">
            <a:off x="-1747927" y="8967072"/>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descr="Crafty Collage Cut-Outs Patterns and Textures"/>
          <p:cNvSpPr/>
          <p:nvPr/>
        </p:nvSpPr>
        <p:spPr>
          <a:xfrm flipH="false" flipV="true" rot="-10800000">
            <a:off x="6599769" y="9679864"/>
            <a:ext cx="6660247" cy="2730701"/>
          </a:xfrm>
          <a:custGeom>
            <a:avLst/>
            <a:gdLst/>
            <a:ahLst/>
            <a:cxnLst/>
            <a:rect r="r" b="b" t="t" l="l"/>
            <a:pathLst>
              <a:path h="2730701" w="6660247">
                <a:moveTo>
                  <a:pt x="0" y="2730701"/>
                </a:moveTo>
                <a:lnTo>
                  <a:pt x="6660247" y="2730701"/>
                </a:lnTo>
                <a:lnTo>
                  <a:pt x="6660247" y="0"/>
                </a:lnTo>
                <a:lnTo>
                  <a:pt x="0" y="0"/>
                </a:lnTo>
                <a:lnTo>
                  <a:pt x="0" y="2730701"/>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3842099" y="2433704"/>
            <a:ext cx="5069948" cy="3419910"/>
          </a:xfrm>
          <a:custGeom>
            <a:avLst/>
            <a:gdLst/>
            <a:ahLst/>
            <a:cxnLst/>
            <a:rect r="r" b="b" t="t" l="l"/>
            <a:pathLst>
              <a:path h="3419910" w="5069948">
                <a:moveTo>
                  <a:pt x="0" y="0"/>
                </a:moveTo>
                <a:lnTo>
                  <a:pt x="5069948" y="0"/>
                </a:lnTo>
                <a:lnTo>
                  <a:pt x="5069948" y="3419910"/>
                </a:lnTo>
                <a:lnTo>
                  <a:pt x="0" y="34199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TextBox 11" id="11"/>
          <p:cNvSpPr txBox="true"/>
          <p:nvPr/>
        </p:nvSpPr>
        <p:spPr>
          <a:xfrm rot="0">
            <a:off x="4360992" y="3201439"/>
            <a:ext cx="4032162" cy="2085975"/>
          </a:xfrm>
          <a:prstGeom prst="rect">
            <a:avLst/>
          </a:prstGeom>
        </p:spPr>
        <p:txBody>
          <a:bodyPr anchor="t" rtlCol="false" tIns="0" lIns="0" bIns="0" rIns="0">
            <a:spAutoFit/>
          </a:bodyPr>
          <a:lstStyle/>
          <a:p>
            <a:pPr algn="ctr">
              <a:lnSpc>
                <a:spcPts val="5400"/>
              </a:lnSpc>
            </a:pPr>
            <a:r>
              <a:rPr lang="en-US" sz="5000">
                <a:solidFill>
                  <a:srgbClr val="FFFFFF"/>
                </a:solidFill>
                <a:latin typeface="Canva Sans Bold"/>
              </a:rPr>
              <a:t>Casual or Athletic Attire</a:t>
            </a:r>
          </a:p>
        </p:txBody>
      </p:sp>
      <p:sp>
        <p:nvSpPr>
          <p:cNvPr name="Freeform 12" id="12"/>
          <p:cNvSpPr/>
          <p:nvPr/>
        </p:nvSpPr>
        <p:spPr>
          <a:xfrm flipH="false" flipV="false" rot="0">
            <a:off x="9375953" y="2433704"/>
            <a:ext cx="5069948" cy="3419910"/>
          </a:xfrm>
          <a:custGeom>
            <a:avLst/>
            <a:gdLst/>
            <a:ahLst/>
            <a:cxnLst/>
            <a:rect r="r" b="b" t="t" l="l"/>
            <a:pathLst>
              <a:path h="3419910" w="5069948">
                <a:moveTo>
                  <a:pt x="0" y="0"/>
                </a:moveTo>
                <a:lnTo>
                  <a:pt x="5069948" y="0"/>
                </a:lnTo>
                <a:lnTo>
                  <a:pt x="5069948" y="3419910"/>
                </a:lnTo>
                <a:lnTo>
                  <a:pt x="0" y="34199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TextBox 13" id="13"/>
          <p:cNvSpPr txBox="true"/>
          <p:nvPr/>
        </p:nvSpPr>
        <p:spPr>
          <a:xfrm rot="0">
            <a:off x="9375953" y="3467987"/>
            <a:ext cx="5069948" cy="1400175"/>
          </a:xfrm>
          <a:prstGeom prst="rect">
            <a:avLst/>
          </a:prstGeom>
        </p:spPr>
        <p:txBody>
          <a:bodyPr anchor="t" rtlCol="false" tIns="0" lIns="0" bIns="0" rIns="0">
            <a:spAutoFit/>
          </a:bodyPr>
          <a:lstStyle/>
          <a:p>
            <a:pPr algn="ctr">
              <a:lnSpc>
                <a:spcPts val="5400"/>
              </a:lnSpc>
            </a:pPr>
            <a:r>
              <a:rPr lang="en-US" sz="5000">
                <a:solidFill>
                  <a:srgbClr val="1E52BC"/>
                </a:solidFill>
                <a:latin typeface="Canva Sans Bold"/>
              </a:rPr>
              <a:t>Revealing Outfits</a:t>
            </a:r>
          </a:p>
        </p:txBody>
      </p:sp>
      <p:sp>
        <p:nvSpPr>
          <p:cNvPr name="Freeform 14" id="14"/>
          <p:cNvSpPr/>
          <p:nvPr/>
        </p:nvSpPr>
        <p:spPr>
          <a:xfrm flipH="false" flipV="false" rot="0">
            <a:off x="3842099" y="6268489"/>
            <a:ext cx="5069948" cy="3419910"/>
          </a:xfrm>
          <a:custGeom>
            <a:avLst/>
            <a:gdLst/>
            <a:ahLst/>
            <a:cxnLst/>
            <a:rect r="r" b="b" t="t" l="l"/>
            <a:pathLst>
              <a:path h="3419910" w="5069948">
                <a:moveTo>
                  <a:pt x="0" y="0"/>
                </a:moveTo>
                <a:lnTo>
                  <a:pt x="5069948" y="0"/>
                </a:lnTo>
                <a:lnTo>
                  <a:pt x="5069948" y="3419911"/>
                </a:lnTo>
                <a:lnTo>
                  <a:pt x="0" y="341991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TextBox 15" id="15"/>
          <p:cNvSpPr txBox="true"/>
          <p:nvPr/>
        </p:nvSpPr>
        <p:spPr>
          <a:xfrm rot="0">
            <a:off x="3842099" y="7302169"/>
            <a:ext cx="5069948" cy="1400175"/>
          </a:xfrm>
          <a:prstGeom prst="rect">
            <a:avLst/>
          </a:prstGeom>
        </p:spPr>
        <p:txBody>
          <a:bodyPr anchor="t" rtlCol="false" tIns="0" lIns="0" bIns="0" rIns="0">
            <a:spAutoFit/>
          </a:bodyPr>
          <a:lstStyle/>
          <a:p>
            <a:pPr algn="ctr">
              <a:lnSpc>
                <a:spcPts val="5400"/>
              </a:lnSpc>
            </a:pPr>
            <a:r>
              <a:rPr lang="en-US" sz="5000">
                <a:solidFill>
                  <a:srgbClr val="1E52BC"/>
                </a:solidFill>
                <a:latin typeface="Canva Sans Bold"/>
              </a:rPr>
              <a:t>Extravagant Accessories</a:t>
            </a:r>
          </a:p>
        </p:txBody>
      </p:sp>
      <p:sp>
        <p:nvSpPr>
          <p:cNvPr name="Freeform 16" id="16"/>
          <p:cNvSpPr/>
          <p:nvPr/>
        </p:nvSpPr>
        <p:spPr>
          <a:xfrm flipH="false" flipV="false" rot="0">
            <a:off x="9375953" y="6268489"/>
            <a:ext cx="5069948" cy="3419910"/>
          </a:xfrm>
          <a:custGeom>
            <a:avLst/>
            <a:gdLst/>
            <a:ahLst/>
            <a:cxnLst/>
            <a:rect r="r" b="b" t="t" l="l"/>
            <a:pathLst>
              <a:path h="3419910" w="5069948">
                <a:moveTo>
                  <a:pt x="0" y="0"/>
                </a:moveTo>
                <a:lnTo>
                  <a:pt x="5069948" y="0"/>
                </a:lnTo>
                <a:lnTo>
                  <a:pt x="5069948" y="3419911"/>
                </a:lnTo>
                <a:lnTo>
                  <a:pt x="0" y="341991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TextBox 17" id="17"/>
          <p:cNvSpPr txBox="true"/>
          <p:nvPr/>
        </p:nvSpPr>
        <p:spPr>
          <a:xfrm rot="0">
            <a:off x="9929892" y="6959269"/>
            <a:ext cx="4032162" cy="2085975"/>
          </a:xfrm>
          <a:prstGeom prst="rect">
            <a:avLst/>
          </a:prstGeom>
        </p:spPr>
        <p:txBody>
          <a:bodyPr anchor="t" rtlCol="false" tIns="0" lIns="0" bIns="0" rIns="0">
            <a:spAutoFit/>
          </a:bodyPr>
          <a:lstStyle/>
          <a:p>
            <a:pPr algn="ctr">
              <a:lnSpc>
                <a:spcPts val="5400"/>
              </a:lnSpc>
            </a:pPr>
            <a:r>
              <a:rPr lang="en-US" sz="5000">
                <a:solidFill>
                  <a:srgbClr val="FFFFFF"/>
                </a:solidFill>
                <a:latin typeface="Canva Sans Bold"/>
              </a:rPr>
              <a:t>Excessively Wrinkled Clothing</a:t>
            </a:r>
          </a:p>
        </p:txBody>
      </p:sp>
      <p:sp>
        <p:nvSpPr>
          <p:cNvPr name="TextBox 18" id="18"/>
          <p:cNvSpPr txBox="true"/>
          <p:nvPr/>
        </p:nvSpPr>
        <p:spPr>
          <a:xfrm rot="0">
            <a:off x="3401970" y="644532"/>
            <a:ext cx="11484059" cy="1565369"/>
          </a:xfrm>
          <a:prstGeom prst="rect">
            <a:avLst/>
          </a:prstGeom>
        </p:spPr>
        <p:txBody>
          <a:bodyPr anchor="t" rtlCol="false" tIns="0" lIns="0" bIns="0" rIns="0">
            <a:spAutoFit/>
          </a:bodyPr>
          <a:lstStyle/>
          <a:p>
            <a:pPr algn="ctr" marL="0" indent="0" lvl="0">
              <a:lnSpc>
                <a:spcPts val="9091"/>
              </a:lnSpc>
            </a:pPr>
            <a:r>
              <a:rPr lang="en-US" sz="10823" spc="-649">
                <a:solidFill>
                  <a:srgbClr val="0A2E7F"/>
                </a:solidFill>
                <a:latin typeface="Rustic Printed"/>
              </a:rPr>
              <a:t>WHAT NOT TO WEAR </a:t>
            </a:r>
          </a:p>
        </p:txBody>
      </p:sp>
      <p:sp>
        <p:nvSpPr>
          <p:cNvPr name="Freeform 19" id="19" descr="Crafty Collage Cut-Outs Patterns and Textures"/>
          <p:cNvSpPr/>
          <p:nvPr/>
        </p:nvSpPr>
        <p:spPr>
          <a:xfrm flipH="false" flipV="false" rot="278283">
            <a:off x="-209106" y="9524683"/>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1028700" y="1028700"/>
            <a:ext cx="9311682" cy="8229600"/>
            <a:chOff x="0" y="0"/>
            <a:chExt cx="2452459" cy="2167467"/>
          </a:xfrm>
        </p:grpSpPr>
        <p:sp>
          <p:nvSpPr>
            <p:cNvPr name="Freeform 4" id="4"/>
            <p:cNvSpPr/>
            <p:nvPr/>
          </p:nvSpPr>
          <p:spPr>
            <a:xfrm flipH="false" flipV="false" rot="0">
              <a:off x="0" y="0"/>
              <a:ext cx="2452459" cy="2167467"/>
            </a:xfrm>
            <a:custGeom>
              <a:avLst/>
              <a:gdLst/>
              <a:ahLst/>
              <a:cxnLst/>
              <a:rect r="r" b="b" t="t" l="l"/>
              <a:pathLst>
                <a:path h="2167467" w="2452459">
                  <a:moveTo>
                    <a:pt x="18291" y="0"/>
                  </a:moveTo>
                  <a:lnTo>
                    <a:pt x="2434168" y="0"/>
                  </a:lnTo>
                  <a:cubicBezTo>
                    <a:pt x="2439019" y="0"/>
                    <a:pt x="2443672" y="1927"/>
                    <a:pt x="2447102" y="5357"/>
                  </a:cubicBezTo>
                  <a:cubicBezTo>
                    <a:pt x="2450532" y="8788"/>
                    <a:pt x="2452459" y="13440"/>
                    <a:pt x="2452459" y="18291"/>
                  </a:cubicBezTo>
                  <a:lnTo>
                    <a:pt x="2452459" y="2149175"/>
                  </a:lnTo>
                  <a:cubicBezTo>
                    <a:pt x="2452459" y="2159278"/>
                    <a:pt x="2444270" y="2167467"/>
                    <a:pt x="2434168" y="2167467"/>
                  </a:cubicBezTo>
                  <a:lnTo>
                    <a:pt x="18291" y="2167467"/>
                  </a:lnTo>
                  <a:cubicBezTo>
                    <a:pt x="8189" y="2167467"/>
                    <a:pt x="0" y="2159278"/>
                    <a:pt x="0" y="2149175"/>
                  </a:cubicBezTo>
                  <a:lnTo>
                    <a:pt x="0" y="18291"/>
                  </a:lnTo>
                  <a:cubicBezTo>
                    <a:pt x="0" y="8189"/>
                    <a:pt x="8189" y="0"/>
                    <a:pt x="18291" y="0"/>
                  </a:cubicBezTo>
                  <a:close/>
                </a:path>
              </a:pathLst>
            </a:custGeom>
            <a:solidFill>
              <a:srgbClr val="0A2E7F"/>
            </a:solidFill>
          </p:spPr>
        </p:sp>
        <p:sp>
          <p:nvSpPr>
            <p:cNvPr name="TextBox 5" id="5"/>
            <p:cNvSpPr txBox="true"/>
            <p:nvPr/>
          </p:nvSpPr>
          <p:spPr>
            <a:xfrm>
              <a:off x="0" y="-38100"/>
              <a:ext cx="2452459" cy="2205567"/>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0855486" y="1028700"/>
            <a:ext cx="6712512" cy="8229600"/>
            <a:chOff x="0" y="0"/>
            <a:chExt cx="1767904" cy="2167467"/>
          </a:xfrm>
        </p:grpSpPr>
        <p:sp>
          <p:nvSpPr>
            <p:cNvPr name="Freeform 7" id="7"/>
            <p:cNvSpPr/>
            <p:nvPr/>
          </p:nvSpPr>
          <p:spPr>
            <a:xfrm flipH="false" flipV="false" rot="0">
              <a:off x="0" y="0"/>
              <a:ext cx="1767904" cy="2167467"/>
            </a:xfrm>
            <a:custGeom>
              <a:avLst/>
              <a:gdLst/>
              <a:ahLst/>
              <a:cxnLst/>
              <a:rect r="r" b="b" t="t" l="l"/>
              <a:pathLst>
                <a:path h="2167467" w="1767904">
                  <a:moveTo>
                    <a:pt x="25374" y="0"/>
                  </a:moveTo>
                  <a:lnTo>
                    <a:pt x="1742530" y="0"/>
                  </a:lnTo>
                  <a:cubicBezTo>
                    <a:pt x="1749260" y="0"/>
                    <a:pt x="1755714" y="2673"/>
                    <a:pt x="1760472" y="7432"/>
                  </a:cubicBezTo>
                  <a:cubicBezTo>
                    <a:pt x="1765231" y="12190"/>
                    <a:pt x="1767904" y="18644"/>
                    <a:pt x="1767904" y="25374"/>
                  </a:cubicBezTo>
                  <a:lnTo>
                    <a:pt x="1767904" y="2142093"/>
                  </a:lnTo>
                  <a:cubicBezTo>
                    <a:pt x="1767904" y="2156107"/>
                    <a:pt x="1756544" y="2167467"/>
                    <a:pt x="1742530" y="2167467"/>
                  </a:cubicBezTo>
                  <a:lnTo>
                    <a:pt x="25374" y="2167467"/>
                  </a:lnTo>
                  <a:cubicBezTo>
                    <a:pt x="18644" y="2167467"/>
                    <a:pt x="12190" y="2164793"/>
                    <a:pt x="7432" y="2160035"/>
                  </a:cubicBezTo>
                  <a:cubicBezTo>
                    <a:pt x="2673" y="2155276"/>
                    <a:pt x="0" y="2148823"/>
                    <a:pt x="0" y="2142093"/>
                  </a:cubicBezTo>
                  <a:lnTo>
                    <a:pt x="0" y="25374"/>
                  </a:lnTo>
                  <a:cubicBezTo>
                    <a:pt x="0" y="11360"/>
                    <a:pt x="11360" y="0"/>
                    <a:pt x="25374" y="0"/>
                  </a:cubicBezTo>
                  <a:close/>
                </a:path>
              </a:pathLst>
            </a:custGeom>
            <a:solidFill>
              <a:srgbClr val="F4AC1E"/>
            </a:solidFill>
          </p:spPr>
        </p:sp>
        <p:sp>
          <p:nvSpPr>
            <p:cNvPr name="TextBox 8" id="8"/>
            <p:cNvSpPr txBox="true"/>
            <p:nvPr/>
          </p:nvSpPr>
          <p:spPr>
            <a:xfrm>
              <a:off x="0" y="-38100"/>
              <a:ext cx="1767904" cy="2205567"/>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a:grpSpLocks noChangeAspect="true"/>
          </p:cNvGrpSpPr>
          <p:nvPr/>
        </p:nvGrpSpPr>
        <p:grpSpPr>
          <a:xfrm rot="0">
            <a:off x="1594592" y="2047343"/>
            <a:ext cx="8179897" cy="4291174"/>
            <a:chOff x="0" y="0"/>
            <a:chExt cx="6350000" cy="3331210"/>
          </a:xfrm>
        </p:grpSpPr>
        <p:sp>
          <p:nvSpPr>
            <p:cNvPr name="Freeform 10" id="10"/>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4"/>
              <a:stretch>
                <a:fillRect l="-11124" t="-5126" r="-11586" b="-26449"/>
              </a:stretch>
            </a:blipFill>
          </p:spPr>
        </p:sp>
      </p:grpSp>
      <p:grpSp>
        <p:nvGrpSpPr>
          <p:cNvPr name="Group 11" id="11"/>
          <p:cNvGrpSpPr>
            <a:grpSpLocks noChangeAspect="true"/>
          </p:cNvGrpSpPr>
          <p:nvPr/>
        </p:nvGrpSpPr>
        <p:grpSpPr>
          <a:xfrm rot="0">
            <a:off x="11671865" y="1569745"/>
            <a:ext cx="5079754" cy="5246370"/>
            <a:chOff x="0" y="0"/>
            <a:chExt cx="6350000" cy="6558280"/>
          </a:xfrm>
        </p:grpSpPr>
        <p:sp>
          <p:nvSpPr>
            <p:cNvPr name="Freeform 12" id="12"/>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19" t="0" r="-27519" b="0"/>
              </a:stretch>
            </a:blipFill>
          </p:spPr>
        </p:sp>
        <p:sp>
          <p:nvSpPr>
            <p:cNvPr name="Freeform 13" id="13"/>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4AC1E"/>
            </a:solidFill>
          </p:spPr>
        </p:sp>
      </p:grpSp>
      <p:sp>
        <p:nvSpPr>
          <p:cNvPr name="TextBox 14" id="14"/>
          <p:cNvSpPr txBox="true"/>
          <p:nvPr/>
        </p:nvSpPr>
        <p:spPr>
          <a:xfrm rot="0">
            <a:off x="1028700" y="6738403"/>
            <a:ext cx="9311682" cy="1946931"/>
          </a:xfrm>
          <a:prstGeom prst="rect">
            <a:avLst/>
          </a:prstGeom>
        </p:spPr>
        <p:txBody>
          <a:bodyPr anchor="t" rtlCol="false" tIns="0" lIns="0" bIns="0" rIns="0">
            <a:spAutoFit/>
          </a:bodyPr>
          <a:lstStyle/>
          <a:p>
            <a:pPr algn="ctr">
              <a:lnSpc>
                <a:spcPts val="6720"/>
              </a:lnSpc>
            </a:pPr>
            <a:r>
              <a:rPr lang="en-US" sz="7000" spc="-420">
                <a:solidFill>
                  <a:srgbClr val="FFFFFF"/>
                </a:solidFill>
                <a:latin typeface="Rustic Printed"/>
              </a:rPr>
              <a:t>2023-2024 Alabama FBLA </a:t>
            </a:r>
          </a:p>
          <a:p>
            <a:pPr algn="ctr" marL="0" indent="0" lvl="0">
              <a:lnSpc>
                <a:spcPts val="6720"/>
              </a:lnSpc>
            </a:pPr>
            <a:r>
              <a:rPr lang="en-US" sz="7000" spc="-420">
                <a:solidFill>
                  <a:srgbClr val="FFFFFF"/>
                </a:solidFill>
                <a:latin typeface="Rustic Printed"/>
              </a:rPr>
              <a:t>State Officer Team</a:t>
            </a:r>
          </a:p>
        </p:txBody>
      </p:sp>
      <p:grpSp>
        <p:nvGrpSpPr>
          <p:cNvPr name="Group 15" id="15"/>
          <p:cNvGrpSpPr/>
          <p:nvPr/>
        </p:nvGrpSpPr>
        <p:grpSpPr>
          <a:xfrm rot="0">
            <a:off x="11019854" y="6878208"/>
            <a:ext cx="6548144" cy="1870372"/>
            <a:chOff x="0" y="0"/>
            <a:chExt cx="8730859" cy="2493830"/>
          </a:xfrm>
        </p:grpSpPr>
        <p:sp>
          <p:nvSpPr>
            <p:cNvPr name="TextBox 16" id="16"/>
            <p:cNvSpPr txBox="true"/>
            <p:nvPr/>
          </p:nvSpPr>
          <p:spPr>
            <a:xfrm rot="0">
              <a:off x="794673" y="-38100"/>
              <a:ext cx="6744604" cy="1499136"/>
            </a:xfrm>
            <a:prstGeom prst="rect">
              <a:avLst/>
            </a:prstGeom>
          </p:spPr>
          <p:txBody>
            <a:bodyPr anchor="t" rtlCol="false" tIns="0" lIns="0" bIns="0" rIns="0">
              <a:spAutoFit/>
            </a:bodyPr>
            <a:lstStyle/>
            <a:p>
              <a:pPr algn="ctr" marL="0" indent="0" lvl="0">
                <a:lnSpc>
                  <a:spcPts val="6912"/>
                </a:lnSpc>
              </a:pPr>
              <a:r>
                <a:rPr lang="en-US" sz="7200" spc="-432">
                  <a:solidFill>
                    <a:srgbClr val="FFFFFF"/>
                  </a:solidFill>
                  <a:latin typeface="Rustic Printed"/>
                </a:rPr>
                <a:t>Mrs. Lisa Weeks</a:t>
              </a:r>
            </a:p>
          </p:txBody>
        </p:sp>
        <p:sp>
          <p:nvSpPr>
            <p:cNvPr name="TextBox 17" id="17"/>
            <p:cNvSpPr txBox="true"/>
            <p:nvPr/>
          </p:nvSpPr>
          <p:spPr>
            <a:xfrm rot="0">
              <a:off x="0" y="1441986"/>
              <a:ext cx="8730859" cy="1051844"/>
            </a:xfrm>
            <a:prstGeom prst="rect">
              <a:avLst/>
            </a:prstGeom>
          </p:spPr>
          <p:txBody>
            <a:bodyPr anchor="t" rtlCol="false" tIns="0" lIns="0" bIns="0" rIns="0">
              <a:spAutoFit/>
            </a:bodyPr>
            <a:lstStyle/>
            <a:p>
              <a:pPr algn="ctr" marL="0" indent="0" lvl="0">
                <a:lnSpc>
                  <a:spcPts val="4896"/>
                </a:lnSpc>
              </a:pPr>
              <a:r>
                <a:rPr lang="en-US" sz="5100" spc="-306">
                  <a:solidFill>
                    <a:srgbClr val="FFFFFF"/>
                  </a:solidFill>
                  <a:latin typeface="Rustic Printed"/>
                </a:rPr>
                <a:t>Alabama FBLA State Adviser</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10800000">
            <a:off x="6786183" y="-1977388"/>
            <a:ext cx="6660247" cy="2730701"/>
          </a:xfrm>
          <a:custGeom>
            <a:avLst/>
            <a:gdLst/>
            <a:ahLst/>
            <a:cxnLst/>
            <a:rect r="r" b="b" t="t" l="l"/>
            <a:pathLst>
              <a:path h="2730701" w="6660247">
                <a:moveTo>
                  <a:pt x="0" y="0"/>
                </a:moveTo>
                <a:lnTo>
                  <a:pt x="6660248" y="0"/>
                </a:lnTo>
                <a:lnTo>
                  <a:pt x="6660248" y="2730702"/>
                </a:lnTo>
                <a:lnTo>
                  <a:pt x="0" y="2730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Crafty Collage Cut-Outs Patterns and Textures"/>
          <p:cNvSpPr/>
          <p:nvPr/>
        </p:nvSpPr>
        <p:spPr>
          <a:xfrm flipH="false" flipV="false" rot="0">
            <a:off x="15976132" y="-2517941"/>
            <a:ext cx="4623736" cy="3907057"/>
          </a:xfrm>
          <a:custGeom>
            <a:avLst/>
            <a:gdLst/>
            <a:ahLst/>
            <a:cxnLst/>
            <a:rect r="r" b="b" t="t" l="l"/>
            <a:pathLst>
              <a:path h="3907057" w="4623736">
                <a:moveTo>
                  <a:pt x="0" y="0"/>
                </a:moveTo>
                <a:lnTo>
                  <a:pt x="4623736" y="0"/>
                </a:lnTo>
                <a:lnTo>
                  <a:pt x="4623736" y="3907057"/>
                </a:lnTo>
                <a:lnTo>
                  <a:pt x="0" y="39070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8688016" y="705689"/>
            <a:ext cx="9144000" cy="1489887"/>
          </a:xfrm>
          <a:prstGeom prst="rect">
            <a:avLst/>
          </a:prstGeom>
        </p:spPr>
        <p:txBody>
          <a:bodyPr anchor="t" rtlCol="false" tIns="0" lIns="0" bIns="0" rIns="0">
            <a:spAutoFit/>
          </a:bodyPr>
          <a:lstStyle/>
          <a:p>
            <a:pPr algn="ctr" marL="0" indent="0" lvl="0">
              <a:lnSpc>
                <a:spcPts val="9125"/>
              </a:lnSpc>
            </a:pPr>
            <a:r>
              <a:rPr lang="en-US" sz="9505" spc="-570">
                <a:solidFill>
                  <a:srgbClr val="0C2E7F"/>
                </a:solidFill>
                <a:latin typeface="Rustic Printed"/>
              </a:rPr>
              <a:t>THE FBLA DRESS CODE </a:t>
            </a:r>
          </a:p>
        </p:txBody>
      </p:sp>
      <p:sp>
        <p:nvSpPr>
          <p:cNvPr name="Freeform 6" id="6" descr="Crafty Collage Cut-Outs Patterns and Textures"/>
          <p:cNvSpPr/>
          <p:nvPr/>
        </p:nvSpPr>
        <p:spPr>
          <a:xfrm flipH="false" flipV="false" rot="1596810">
            <a:off x="-1616144" y="8790576"/>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descr="Crafty Collage Cut-Outs Patterns and Textures"/>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a:hlinkClick r:id="rId15" tooltip="https://www.fbla.org/dresscode/"/>
          </p:cNvPr>
          <p:cNvSpPr/>
          <p:nvPr/>
        </p:nvSpPr>
        <p:spPr>
          <a:xfrm flipH="false" flipV="false" rot="0">
            <a:off x="752079" y="286400"/>
            <a:ext cx="7336035" cy="9714200"/>
          </a:xfrm>
          <a:custGeom>
            <a:avLst/>
            <a:gdLst/>
            <a:ahLst/>
            <a:cxnLst/>
            <a:rect r="r" b="b" t="t" l="l"/>
            <a:pathLst>
              <a:path h="9714200" w="7336035">
                <a:moveTo>
                  <a:pt x="0" y="0"/>
                </a:moveTo>
                <a:lnTo>
                  <a:pt x="7336035" y="0"/>
                </a:lnTo>
                <a:lnTo>
                  <a:pt x="7336035" y="9714200"/>
                </a:lnTo>
                <a:lnTo>
                  <a:pt x="0" y="9714200"/>
                </a:lnTo>
                <a:lnTo>
                  <a:pt x="0" y="0"/>
                </a:lnTo>
                <a:close/>
              </a:path>
            </a:pathLst>
          </a:custGeom>
          <a:blipFill>
            <a:blip r:embed="rId14"/>
            <a:stretch>
              <a:fillRect l="0" t="0" r="0" b="0"/>
            </a:stretch>
          </a:blipFill>
        </p:spPr>
      </p:sp>
      <p:grpSp>
        <p:nvGrpSpPr>
          <p:cNvPr name="Group 10" id="10"/>
          <p:cNvGrpSpPr/>
          <p:nvPr/>
        </p:nvGrpSpPr>
        <p:grpSpPr>
          <a:xfrm rot="0">
            <a:off x="9665525" y="2678679"/>
            <a:ext cx="7188981" cy="1311368"/>
            <a:chOff x="0" y="0"/>
            <a:chExt cx="9585308" cy="1748490"/>
          </a:xfrm>
        </p:grpSpPr>
        <p:sp>
          <p:nvSpPr>
            <p:cNvPr name="Freeform 11" id="11"/>
            <p:cNvSpPr/>
            <p:nvPr/>
          </p:nvSpPr>
          <p:spPr>
            <a:xfrm flipH="false" flipV="false" rot="0">
              <a:off x="0" y="0"/>
              <a:ext cx="9585308" cy="1748490"/>
            </a:xfrm>
            <a:custGeom>
              <a:avLst/>
              <a:gdLst/>
              <a:ahLst/>
              <a:cxnLst/>
              <a:rect r="r" b="b" t="t" l="l"/>
              <a:pathLst>
                <a:path h="1748490" w="9585308">
                  <a:moveTo>
                    <a:pt x="0" y="0"/>
                  </a:moveTo>
                  <a:lnTo>
                    <a:pt x="9585308" y="0"/>
                  </a:lnTo>
                  <a:lnTo>
                    <a:pt x="9585308" y="1748490"/>
                  </a:lnTo>
                  <a:lnTo>
                    <a:pt x="0" y="1748490"/>
                  </a:lnTo>
                  <a:lnTo>
                    <a:pt x="0" y="0"/>
                  </a:lnTo>
                  <a:close/>
                </a:path>
              </a:pathLst>
            </a:custGeom>
            <a:blipFill>
              <a:blip r:embed="rId16">
                <a:extLst>
                  <a:ext uri="{96DAC541-7B7A-43D3-8B79-37D633B846F1}">
                    <asvg:svgBlip xmlns:asvg="http://schemas.microsoft.com/office/drawing/2016/SVG/main" r:embed="rId17"/>
                  </a:ext>
                </a:extLst>
              </a:blip>
              <a:stretch>
                <a:fillRect l="0" t="-89253" r="-25054" b="-89253"/>
              </a:stretch>
            </a:blipFill>
            <a:ln cap="sq">
              <a:noFill/>
              <a:prstDash val="solid"/>
              <a:miter/>
            </a:ln>
          </p:spPr>
        </p:sp>
        <p:sp>
          <p:nvSpPr>
            <p:cNvPr name="TextBox 12" id="12"/>
            <p:cNvSpPr txBox="true"/>
            <p:nvPr/>
          </p:nvSpPr>
          <p:spPr>
            <a:xfrm rot="0">
              <a:off x="545904" y="492490"/>
              <a:ext cx="8493500" cy="820661"/>
            </a:xfrm>
            <a:prstGeom prst="rect">
              <a:avLst/>
            </a:prstGeom>
          </p:spPr>
          <p:txBody>
            <a:bodyPr anchor="t" rtlCol="false" tIns="0" lIns="0" bIns="0" rIns="0">
              <a:spAutoFit/>
            </a:bodyPr>
            <a:lstStyle/>
            <a:p>
              <a:pPr algn="ctr">
                <a:lnSpc>
                  <a:spcPts val="2378"/>
                </a:lnSpc>
              </a:pPr>
              <a:r>
                <a:rPr lang="en-US" sz="2426">
                  <a:solidFill>
                    <a:srgbClr val="1D52BC"/>
                  </a:solidFill>
                  <a:latin typeface="Canva Sans Bold"/>
                </a:rPr>
                <a:t>FBLA's Dress Code includes both Business Casual and Business Professional attire.</a:t>
              </a:r>
            </a:p>
          </p:txBody>
        </p:sp>
      </p:grpSp>
      <p:grpSp>
        <p:nvGrpSpPr>
          <p:cNvPr name="Group 13" id="13"/>
          <p:cNvGrpSpPr/>
          <p:nvPr/>
        </p:nvGrpSpPr>
        <p:grpSpPr>
          <a:xfrm rot="0">
            <a:off x="9665525" y="5016314"/>
            <a:ext cx="7188981" cy="1606643"/>
            <a:chOff x="0" y="0"/>
            <a:chExt cx="9585308" cy="2142190"/>
          </a:xfrm>
        </p:grpSpPr>
        <p:sp>
          <p:nvSpPr>
            <p:cNvPr name="Freeform 14" id="14"/>
            <p:cNvSpPr/>
            <p:nvPr/>
          </p:nvSpPr>
          <p:spPr>
            <a:xfrm flipH="false" flipV="false" rot="0">
              <a:off x="0" y="0"/>
              <a:ext cx="9585308" cy="2142190"/>
            </a:xfrm>
            <a:custGeom>
              <a:avLst/>
              <a:gdLst/>
              <a:ahLst/>
              <a:cxnLst/>
              <a:rect r="r" b="b" t="t" l="l"/>
              <a:pathLst>
                <a:path h="2142190" w="9585308">
                  <a:moveTo>
                    <a:pt x="0" y="0"/>
                  </a:moveTo>
                  <a:lnTo>
                    <a:pt x="9585308" y="0"/>
                  </a:lnTo>
                  <a:lnTo>
                    <a:pt x="9585308" y="2142190"/>
                  </a:lnTo>
                  <a:lnTo>
                    <a:pt x="0" y="2142190"/>
                  </a:lnTo>
                  <a:lnTo>
                    <a:pt x="0" y="0"/>
                  </a:lnTo>
                  <a:close/>
                </a:path>
              </a:pathLst>
            </a:custGeom>
            <a:blipFill>
              <a:blip r:embed="rId16">
                <a:extLst>
                  <a:ext uri="{96DAC541-7B7A-43D3-8B79-37D633B846F1}">
                    <asvg:svgBlip xmlns:asvg="http://schemas.microsoft.com/office/drawing/2016/SVG/main" r:embed="rId17"/>
                  </a:ext>
                </a:extLst>
              </a:blip>
              <a:stretch>
                <a:fillRect l="0" t="-63660" r="-25054" b="-63660"/>
              </a:stretch>
            </a:blipFill>
            <a:ln cap="sq">
              <a:noFill/>
              <a:prstDash val="solid"/>
              <a:miter/>
            </a:ln>
          </p:spPr>
        </p:sp>
        <p:sp>
          <p:nvSpPr>
            <p:cNvPr name="TextBox 15" id="15"/>
            <p:cNvSpPr txBox="true"/>
            <p:nvPr/>
          </p:nvSpPr>
          <p:spPr>
            <a:xfrm rot="0">
              <a:off x="545904" y="492490"/>
              <a:ext cx="8493500" cy="1214361"/>
            </a:xfrm>
            <a:prstGeom prst="rect">
              <a:avLst/>
            </a:prstGeom>
          </p:spPr>
          <p:txBody>
            <a:bodyPr anchor="t" rtlCol="false" tIns="0" lIns="0" bIns="0" rIns="0">
              <a:spAutoFit/>
            </a:bodyPr>
            <a:lstStyle/>
            <a:p>
              <a:pPr algn="ctr">
                <a:lnSpc>
                  <a:spcPts val="2378"/>
                </a:lnSpc>
              </a:pPr>
              <a:r>
                <a:rPr lang="en-US" sz="2426">
                  <a:solidFill>
                    <a:srgbClr val="1D52BC"/>
                  </a:solidFill>
                  <a:latin typeface="Canva Sans Bold"/>
                </a:rPr>
                <a:t>All SLC Attendees, including members, chaperones, and chapter advisers, must follow the dress code.</a:t>
              </a:r>
            </a:p>
          </p:txBody>
        </p:sp>
      </p:grpSp>
      <p:grpSp>
        <p:nvGrpSpPr>
          <p:cNvPr name="Group 16" id="16"/>
          <p:cNvGrpSpPr/>
          <p:nvPr/>
        </p:nvGrpSpPr>
        <p:grpSpPr>
          <a:xfrm rot="0">
            <a:off x="9665525" y="7651657"/>
            <a:ext cx="7188981" cy="1606643"/>
            <a:chOff x="0" y="0"/>
            <a:chExt cx="9585308" cy="2142190"/>
          </a:xfrm>
        </p:grpSpPr>
        <p:sp>
          <p:nvSpPr>
            <p:cNvPr name="Freeform 17" id="17"/>
            <p:cNvSpPr/>
            <p:nvPr/>
          </p:nvSpPr>
          <p:spPr>
            <a:xfrm flipH="false" flipV="false" rot="0">
              <a:off x="0" y="0"/>
              <a:ext cx="9585308" cy="2142190"/>
            </a:xfrm>
            <a:custGeom>
              <a:avLst/>
              <a:gdLst/>
              <a:ahLst/>
              <a:cxnLst/>
              <a:rect r="r" b="b" t="t" l="l"/>
              <a:pathLst>
                <a:path h="2142190" w="9585308">
                  <a:moveTo>
                    <a:pt x="0" y="0"/>
                  </a:moveTo>
                  <a:lnTo>
                    <a:pt x="9585308" y="0"/>
                  </a:lnTo>
                  <a:lnTo>
                    <a:pt x="9585308" y="2142190"/>
                  </a:lnTo>
                  <a:lnTo>
                    <a:pt x="0" y="2142190"/>
                  </a:lnTo>
                  <a:lnTo>
                    <a:pt x="0" y="0"/>
                  </a:lnTo>
                  <a:close/>
                </a:path>
              </a:pathLst>
            </a:custGeom>
            <a:blipFill>
              <a:blip r:embed="rId16">
                <a:extLst>
                  <a:ext uri="{96DAC541-7B7A-43D3-8B79-37D633B846F1}">
                    <asvg:svgBlip xmlns:asvg="http://schemas.microsoft.com/office/drawing/2016/SVG/main" r:embed="rId17"/>
                  </a:ext>
                </a:extLst>
              </a:blip>
              <a:stretch>
                <a:fillRect l="0" t="-63660" r="-25054" b="-63660"/>
              </a:stretch>
            </a:blipFill>
            <a:ln cap="sq">
              <a:noFill/>
              <a:prstDash val="solid"/>
              <a:miter/>
            </a:ln>
          </p:spPr>
        </p:sp>
        <p:sp>
          <p:nvSpPr>
            <p:cNvPr name="TextBox 18" id="18"/>
            <p:cNvSpPr txBox="true"/>
            <p:nvPr/>
          </p:nvSpPr>
          <p:spPr>
            <a:xfrm rot="0">
              <a:off x="545904" y="492490"/>
              <a:ext cx="8493500" cy="1214361"/>
            </a:xfrm>
            <a:prstGeom prst="rect">
              <a:avLst/>
            </a:prstGeom>
          </p:spPr>
          <p:txBody>
            <a:bodyPr anchor="t" rtlCol="false" tIns="0" lIns="0" bIns="0" rIns="0">
              <a:spAutoFit/>
            </a:bodyPr>
            <a:lstStyle/>
            <a:p>
              <a:pPr algn="ctr">
                <a:lnSpc>
                  <a:spcPts val="2378"/>
                </a:lnSpc>
              </a:pPr>
              <a:r>
                <a:rPr lang="en-US" sz="2426">
                  <a:solidFill>
                    <a:srgbClr val="1D52BC"/>
                  </a:solidFill>
                  <a:latin typeface="Canva Sans Bold"/>
                </a:rPr>
                <a:t>If you ever need to make sure a garment is acceptable, check out the </a:t>
              </a:r>
              <a:r>
                <a:rPr lang="en-US" sz="2426" u="sng">
                  <a:solidFill>
                    <a:srgbClr val="1D52BC"/>
                  </a:solidFill>
                  <a:latin typeface="Canva Sans Bold"/>
                  <a:hlinkClick r:id="rId18" tooltip="https://www.fbla.org/dresscode/"/>
                </a:rPr>
                <a:t>FBLA National website</a:t>
              </a:r>
              <a:r>
                <a:rPr lang="en-US" sz="2426">
                  <a:solidFill>
                    <a:srgbClr val="1D52BC"/>
                  </a:solidFill>
                  <a:latin typeface="Canva Sans"/>
                </a:rPr>
                <a:t>.</a:t>
              </a:r>
            </a:p>
          </p:txBody>
        </p:sp>
      </p:grpSp>
      <p:sp>
        <p:nvSpPr>
          <p:cNvPr name="Freeform 19" id="19" descr="Crafty Collage Cut-Outs Patterns and Textures"/>
          <p:cNvSpPr/>
          <p:nvPr/>
        </p:nvSpPr>
        <p:spPr>
          <a:xfrm flipH="false" flipV="false" rot="-2611628">
            <a:off x="15892208" y="9286925"/>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descr="Crafty Collage Cut-Outs Patterns and Textures"/>
          <p:cNvSpPr/>
          <p:nvPr/>
        </p:nvSpPr>
        <p:spPr>
          <a:xfrm flipH="false" flipV="true" rot="-10800000">
            <a:off x="6599769" y="9442106"/>
            <a:ext cx="6660247" cy="2730701"/>
          </a:xfrm>
          <a:custGeom>
            <a:avLst/>
            <a:gdLst/>
            <a:ahLst/>
            <a:cxnLst/>
            <a:rect r="r" b="b" t="t" l="l"/>
            <a:pathLst>
              <a:path h="2730701" w="6660247">
                <a:moveTo>
                  <a:pt x="0" y="2730701"/>
                </a:moveTo>
                <a:lnTo>
                  <a:pt x="6660247" y="2730701"/>
                </a:lnTo>
                <a:lnTo>
                  <a:pt x="6660247" y="0"/>
                </a:lnTo>
                <a:lnTo>
                  <a:pt x="0" y="0"/>
                </a:lnTo>
                <a:lnTo>
                  <a:pt x="0" y="2730701"/>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TextBox 14" id="14"/>
          <p:cNvSpPr txBox="true"/>
          <p:nvPr/>
        </p:nvSpPr>
        <p:spPr>
          <a:xfrm rot="0">
            <a:off x="3945182" y="2820908"/>
            <a:ext cx="10397637" cy="4768823"/>
          </a:xfrm>
          <a:prstGeom prst="rect">
            <a:avLst/>
          </a:prstGeom>
        </p:spPr>
        <p:txBody>
          <a:bodyPr anchor="t" rtlCol="false" tIns="0" lIns="0" bIns="0" rIns="0">
            <a:spAutoFit/>
          </a:bodyPr>
          <a:lstStyle/>
          <a:p>
            <a:pPr algn="ctr" marL="0" indent="0" lvl="0">
              <a:lnSpc>
                <a:spcPts val="15866"/>
              </a:lnSpc>
            </a:pPr>
            <a:r>
              <a:rPr lang="en-US" sz="18888" spc="-1133">
                <a:solidFill>
                  <a:srgbClr val="0A2E7F"/>
                </a:solidFill>
                <a:latin typeface="Rustic Printed"/>
              </a:rPr>
              <a:t>COMPETITIVE EVENTS</a:t>
            </a:r>
          </a:p>
        </p:txBody>
      </p:sp>
      <p:sp>
        <p:nvSpPr>
          <p:cNvPr name="Freeform 15" id="15"/>
          <p:cNvSpPr/>
          <p:nvPr/>
        </p:nvSpPr>
        <p:spPr>
          <a:xfrm flipH="false" flipV="false" rot="4142913">
            <a:off x="13870824" y="1787621"/>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6823717">
            <a:off x="2227089" y="6285674"/>
            <a:ext cx="2770524" cy="1664799"/>
          </a:xfrm>
          <a:custGeom>
            <a:avLst/>
            <a:gdLst/>
            <a:ahLst/>
            <a:cxnLst/>
            <a:rect r="r" b="b" t="t" l="l"/>
            <a:pathLst>
              <a:path h="1664799" w="2770524">
                <a:moveTo>
                  <a:pt x="0" y="0"/>
                </a:moveTo>
                <a:lnTo>
                  <a:pt x="2770524" y="0"/>
                </a:lnTo>
                <a:lnTo>
                  <a:pt x="2770524" y="1664800"/>
                </a:lnTo>
                <a:lnTo>
                  <a:pt x="0" y="166480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878622" y="1365351"/>
            <a:ext cx="1467459" cy="1581362"/>
          </a:xfrm>
          <a:custGeom>
            <a:avLst/>
            <a:gdLst/>
            <a:ahLst/>
            <a:cxnLst/>
            <a:rect r="r" b="b" t="t" l="l"/>
            <a:pathLst>
              <a:path h="1581362" w="1467459">
                <a:moveTo>
                  <a:pt x="1467459" y="0"/>
                </a:moveTo>
                <a:lnTo>
                  <a:pt x="0" y="0"/>
                </a:lnTo>
                <a:lnTo>
                  <a:pt x="0" y="1581362"/>
                </a:lnTo>
                <a:lnTo>
                  <a:pt x="1467459" y="1581362"/>
                </a:lnTo>
                <a:lnTo>
                  <a:pt x="1467459"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4444193" y="6864317"/>
            <a:ext cx="1140143" cy="1228640"/>
          </a:xfrm>
          <a:custGeom>
            <a:avLst/>
            <a:gdLst/>
            <a:ahLst/>
            <a:cxnLst/>
            <a:rect r="r" b="b" t="t" l="l"/>
            <a:pathLst>
              <a:path h="1228640" w="1140143">
                <a:moveTo>
                  <a:pt x="0" y="0"/>
                </a:moveTo>
                <a:lnTo>
                  <a:pt x="1140143" y="0"/>
                </a:lnTo>
                <a:lnTo>
                  <a:pt x="1140143" y="1228640"/>
                </a:lnTo>
                <a:lnTo>
                  <a:pt x="0" y="122864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605917" y="3760126"/>
            <a:ext cx="6395894" cy="5651645"/>
          </a:xfrm>
          <a:custGeom>
            <a:avLst/>
            <a:gdLst/>
            <a:ahLst/>
            <a:cxnLst/>
            <a:rect r="r" b="b" t="t" l="l"/>
            <a:pathLst>
              <a:path h="5651645" w="6395894">
                <a:moveTo>
                  <a:pt x="0" y="0"/>
                </a:moveTo>
                <a:lnTo>
                  <a:pt x="6395894" y="0"/>
                </a:lnTo>
                <a:lnTo>
                  <a:pt x="6395894" y="5651644"/>
                </a:lnTo>
                <a:lnTo>
                  <a:pt x="0" y="56516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374099" y="3760126"/>
            <a:ext cx="6395894" cy="5651645"/>
          </a:xfrm>
          <a:custGeom>
            <a:avLst/>
            <a:gdLst/>
            <a:ahLst/>
            <a:cxnLst/>
            <a:rect r="r" b="b" t="t" l="l"/>
            <a:pathLst>
              <a:path h="5651645" w="6395894">
                <a:moveTo>
                  <a:pt x="0" y="0"/>
                </a:moveTo>
                <a:lnTo>
                  <a:pt x="6395894" y="0"/>
                </a:lnTo>
                <a:lnTo>
                  <a:pt x="6395894" y="5651644"/>
                </a:lnTo>
                <a:lnTo>
                  <a:pt x="0" y="5651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5" id="5"/>
          <p:cNvSpPr txBox="true"/>
          <p:nvPr/>
        </p:nvSpPr>
        <p:spPr>
          <a:xfrm rot="0">
            <a:off x="1881662" y="3731551"/>
            <a:ext cx="5844404" cy="1411949"/>
          </a:xfrm>
          <a:prstGeom prst="rect">
            <a:avLst/>
          </a:prstGeom>
        </p:spPr>
        <p:txBody>
          <a:bodyPr anchor="t" rtlCol="false" tIns="0" lIns="0" bIns="0" rIns="0">
            <a:spAutoFit/>
          </a:bodyPr>
          <a:lstStyle/>
          <a:p>
            <a:pPr algn="ctr" marL="0" indent="0" lvl="0">
              <a:lnSpc>
                <a:spcPts val="4865"/>
              </a:lnSpc>
              <a:spcBef>
                <a:spcPct val="0"/>
              </a:spcBef>
            </a:pPr>
            <a:r>
              <a:rPr lang="en-US" sz="5068" spc="-304">
                <a:solidFill>
                  <a:srgbClr val="FFFFFF"/>
                </a:solidFill>
                <a:latin typeface="Rustic Printed"/>
              </a:rPr>
              <a:t>TYPES OF COMPETITIVE EVENTS</a:t>
            </a:r>
          </a:p>
        </p:txBody>
      </p:sp>
      <p:sp>
        <p:nvSpPr>
          <p:cNvPr name="TextBox 6" id="6"/>
          <p:cNvSpPr txBox="true"/>
          <p:nvPr/>
        </p:nvSpPr>
        <p:spPr>
          <a:xfrm rot="0">
            <a:off x="2707975" y="5397745"/>
            <a:ext cx="4191778" cy="2826258"/>
          </a:xfrm>
          <a:prstGeom prst="rect">
            <a:avLst/>
          </a:prstGeom>
        </p:spPr>
        <p:txBody>
          <a:bodyPr anchor="t" rtlCol="false" tIns="0" lIns="0" bIns="0" rIns="0">
            <a:spAutoFit/>
          </a:bodyPr>
          <a:lstStyle/>
          <a:p>
            <a:pPr algn="just" marL="582930" indent="-291465" lvl="1">
              <a:lnSpc>
                <a:spcPts val="4536"/>
              </a:lnSpc>
              <a:buFont typeface="Arial"/>
              <a:buChar char="•"/>
            </a:pPr>
            <a:r>
              <a:rPr lang="en-US" sz="2700">
                <a:solidFill>
                  <a:srgbClr val="FFFFFF"/>
                </a:solidFill>
                <a:latin typeface="Canva Sans Medium"/>
              </a:rPr>
              <a:t>Role-Play Events</a:t>
            </a:r>
          </a:p>
          <a:p>
            <a:pPr algn="just" marL="582930" indent="-291465" lvl="1">
              <a:lnSpc>
                <a:spcPts val="4536"/>
              </a:lnSpc>
              <a:buFont typeface="Arial"/>
              <a:buChar char="•"/>
            </a:pPr>
            <a:r>
              <a:rPr lang="en-US" sz="2700">
                <a:solidFill>
                  <a:srgbClr val="FFFFFF"/>
                </a:solidFill>
                <a:latin typeface="Canva Sans Medium"/>
              </a:rPr>
              <a:t>Objective Tests</a:t>
            </a:r>
          </a:p>
          <a:p>
            <a:pPr algn="just" marL="582930" indent="-291465" lvl="1">
              <a:lnSpc>
                <a:spcPts val="4536"/>
              </a:lnSpc>
              <a:buFont typeface="Arial"/>
              <a:buChar char="•"/>
            </a:pPr>
            <a:r>
              <a:rPr lang="en-US" sz="2700">
                <a:solidFill>
                  <a:srgbClr val="FFFFFF"/>
                </a:solidFill>
                <a:latin typeface="Canva Sans Medium"/>
              </a:rPr>
              <a:t>Production Tests</a:t>
            </a:r>
          </a:p>
          <a:p>
            <a:pPr algn="just" marL="582930" indent="-291465" lvl="1">
              <a:lnSpc>
                <a:spcPts val="4536"/>
              </a:lnSpc>
              <a:buFont typeface="Arial"/>
              <a:buChar char="•"/>
            </a:pPr>
            <a:r>
              <a:rPr lang="en-US" sz="2700">
                <a:solidFill>
                  <a:srgbClr val="FFFFFF"/>
                </a:solidFill>
                <a:latin typeface="Canva Sans Medium"/>
              </a:rPr>
              <a:t>Chapter Events</a:t>
            </a:r>
          </a:p>
          <a:p>
            <a:pPr algn="just" marL="582930" indent="-291465" lvl="1">
              <a:lnSpc>
                <a:spcPts val="4536"/>
              </a:lnSpc>
              <a:buFont typeface="Arial"/>
              <a:buChar char="•"/>
            </a:pPr>
            <a:r>
              <a:rPr lang="en-US" sz="2700">
                <a:solidFill>
                  <a:srgbClr val="FFFFFF"/>
                </a:solidFill>
                <a:latin typeface="Canva Sans Medium"/>
              </a:rPr>
              <a:t>Presentation Events</a:t>
            </a:r>
          </a:p>
        </p:txBody>
      </p:sp>
      <p:sp>
        <p:nvSpPr>
          <p:cNvPr name="TextBox 7" id="7"/>
          <p:cNvSpPr txBox="true"/>
          <p:nvPr/>
        </p:nvSpPr>
        <p:spPr>
          <a:xfrm rot="0">
            <a:off x="11526057" y="3731551"/>
            <a:ext cx="4091978" cy="1411949"/>
          </a:xfrm>
          <a:prstGeom prst="rect">
            <a:avLst/>
          </a:prstGeom>
        </p:spPr>
        <p:txBody>
          <a:bodyPr anchor="t" rtlCol="false" tIns="0" lIns="0" bIns="0" rIns="0">
            <a:spAutoFit/>
          </a:bodyPr>
          <a:lstStyle/>
          <a:p>
            <a:pPr algn="ctr" marL="0" indent="0" lvl="0">
              <a:lnSpc>
                <a:spcPts val="4865"/>
              </a:lnSpc>
              <a:spcBef>
                <a:spcPct val="0"/>
              </a:spcBef>
            </a:pPr>
            <a:r>
              <a:rPr lang="en-US" sz="5068" spc="-304">
                <a:solidFill>
                  <a:srgbClr val="FFFFFF"/>
                </a:solidFill>
                <a:latin typeface="Rustic Printed"/>
              </a:rPr>
              <a:t>HOW TO GET STARTED</a:t>
            </a:r>
          </a:p>
        </p:txBody>
      </p:sp>
      <p:sp>
        <p:nvSpPr>
          <p:cNvPr name="TextBox 8" id="8"/>
          <p:cNvSpPr txBox="true"/>
          <p:nvPr/>
        </p:nvSpPr>
        <p:spPr>
          <a:xfrm rot="0">
            <a:off x="10591149" y="5492995"/>
            <a:ext cx="5961793" cy="2546794"/>
          </a:xfrm>
          <a:prstGeom prst="rect">
            <a:avLst/>
          </a:prstGeom>
        </p:spPr>
        <p:txBody>
          <a:bodyPr anchor="t" rtlCol="false" tIns="0" lIns="0" bIns="0" rIns="0">
            <a:spAutoFit/>
          </a:bodyPr>
          <a:lstStyle/>
          <a:p>
            <a:pPr marL="582930" indent="-291465" lvl="1">
              <a:lnSpc>
                <a:spcPts val="3537"/>
              </a:lnSpc>
              <a:buFont typeface="Arial"/>
              <a:buChar char="•"/>
            </a:pPr>
            <a:r>
              <a:rPr lang="en-US" sz="2700">
                <a:solidFill>
                  <a:srgbClr val="FFFFFF"/>
                </a:solidFill>
                <a:latin typeface="Canva Sans Medium"/>
              </a:rPr>
              <a:t>Talk with your advisor about competing.</a:t>
            </a:r>
          </a:p>
          <a:p>
            <a:pPr algn="just" marL="582930" indent="-291465" lvl="1">
              <a:lnSpc>
                <a:spcPts val="4536"/>
              </a:lnSpc>
              <a:buFont typeface="Arial"/>
              <a:buChar char="•"/>
            </a:pPr>
            <a:r>
              <a:rPr lang="en-US" sz="2700">
                <a:solidFill>
                  <a:srgbClr val="FFFFFF"/>
                </a:solidFill>
                <a:latin typeface="Canva Sans Medium"/>
              </a:rPr>
              <a:t>Choose your competitive event. </a:t>
            </a:r>
          </a:p>
          <a:p>
            <a:pPr marL="582930" indent="-291465" lvl="1">
              <a:lnSpc>
                <a:spcPts val="4536"/>
              </a:lnSpc>
              <a:buFont typeface="Arial"/>
              <a:buChar char="•"/>
            </a:pPr>
            <a:r>
              <a:rPr lang="en-US" sz="2700">
                <a:solidFill>
                  <a:srgbClr val="FFFFFF"/>
                </a:solidFill>
                <a:latin typeface="Canva Sans Medium"/>
              </a:rPr>
              <a:t>Inform your advisor.</a:t>
            </a:r>
          </a:p>
          <a:p>
            <a:pPr marL="582930" indent="-291465" lvl="1">
              <a:lnSpc>
                <a:spcPts val="4536"/>
              </a:lnSpc>
              <a:buFont typeface="Arial"/>
              <a:buChar char="•"/>
            </a:pPr>
            <a:r>
              <a:rPr lang="en-US" sz="2700">
                <a:solidFill>
                  <a:srgbClr val="FFFFFF"/>
                </a:solidFill>
                <a:latin typeface="Canva Sans Medium"/>
              </a:rPr>
              <a:t>Prepare and practice!</a:t>
            </a:r>
          </a:p>
        </p:txBody>
      </p:sp>
      <p:sp>
        <p:nvSpPr>
          <p:cNvPr name="TextBox 9" id="9"/>
          <p:cNvSpPr txBox="true"/>
          <p:nvPr/>
        </p:nvSpPr>
        <p:spPr>
          <a:xfrm rot="0">
            <a:off x="1220041" y="433746"/>
            <a:ext cx="15549952" cy="1377772"/>
          </a:xfrm>
          <a:prstGeom prst="rect">
            <a:avLst/>
          </a:prstGeom>
        </p:spPr>
        <p:txBody>
          <a:bodyPr anchor="t" rtlCol="false" tIns="0" lIns="0" bIns="0" rIns="0">
            <a:spAutoFit/>
          </a:bodyPr>
          <a:lstStyle/>
          <a:p>
            <a:pPr algn="ctr" marL="0" indent="0" lvl="0">
              <a:lnSpc>
                <a:spcPts val="7988"/>
              </a:lnSpc>
            </a:pPr>
            <a:r>
              <a:rPr lang="en-US" sz="9510" spc="-570">
                <a:solidFill>
                  <a:srgbClr val="0C2E7F"/>
                </a:solidFill>
                <a:latin typeface="Rustic Printed"/>
              </a:rPr>
              <a:t>WHAT ARE FBLA COMPETITVE EVENTS?</a:t>
            </a:r>
          </a:p>
        </p:txBody>
      </p:sp>
      <p:sp>
        <p:nvSpPr>
          <p:cNvPr name="TextBox 10" id="10"/>
          <p:cNvSpPr txBox="true"/>
          <p:nvPr/>
        </p:nvSpPr>
        <p:spPr>
          <a:xfrm rot="0">
            <a:off x="1220041" y="1735318"/>
            <a:ext cx="15549952" cy="1874142"/>
          </a:xfrm>
          <a:prstGeom prst="rect">
            <a:avLst/>
          </a:prstGeom>
        </p:spPr>
        <p:txBody>
          <a:bodyPr anchor="t" rtlCol="false" tIns="0" lIns="0" bIns="0" rIns="0">
            <a:spAutoFit/>
          </a:bodyPr>
          <a:lstStyle/>
          <a:p>
            <a:pPr algn="ctr">
              <a:lnSpc>
                <a:spcPts val="3818"/>
              </a:lnSpc>
            </a:pPr>
            <a:r>
              <a:rPr lang="en-US" sz="2479">
                <a:solidFill>
                  <a:srgbClr val="0C2E7F"/>
                </a:solidFill>
                <a:latin typeface="Canva Sans Bold"/>
              </a:rPr>
              <a:t>FBLA competitive events prepare students for successful careers in business by providing opportunities to apply classroom concepts in a workforce-simulated competitive environment and allowing competitors to receive feedback from business professionals. </a:t>
            </a:r>
          </a:p>
          <a:p>
            <a:pPr>
              <a:lnSpc>
                <a:spcPts val="3818"/>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Crafty Collage Cut-Outs Patterns and Textures"/>
          <p:cNvSpPr/>
          <p:nvPr/>
        </p:nvSpPr>
        <p:spPr>
          <a:xfrm flipH="false" flipV="false" rot="0">
            <a:off x="-2657697"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descr="Crafty Collage Cut-Outs Patterns and Textures"/>
          <p:cNvSpPr/>
          <p:nvPr/>
        </p:nvSpPr>
        <p:spPr>
          <a:xfrm flipH="false" flipV="false" rot="2830164">
            <a:off x="3346437" y="8920477"/>
            <a:ext cx="3550978" cy="3705954"/>
          </a:xfrm>
          <a:custGeom>
            <a:avLst/>
            <a:gdLst/>
            <a:ahLst/>
            <a:cxnLst/>
            <a:rect r="r" b="b" t="t" l="l"/>
            <a:pathLst>
              <a:path h="3705954" w="3550978">
                <a:moveTo>
                  <a:pt x="0" y="0"/>
                </a:moveTo>
                <a:lnTo>
                  <a:pt x="3550979" y="0"/>
                </a:lnTo>
                <a:lnTo>
                  <a:pt x="3550979"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descr="Crafty Collage Cut-Outs Patterns and Textures"/>
          <p:cNvSpPr/>
          <p:nvPr/>
        </p:nvSpPr>
        <p:spPr>
          <a:xfrm flipH="false" flipV="false" rot="0">
            <a:off x="16100038" y="-1623639"/>
            <a:ext cx="4623736" cy="3907057"/>
          </a:xfrm>
          <a:custGeom>
            <a:avLst/>
            <a:gdLst/>
            <a:ahLst/>
            <a:cxnLst/>
            <a:rect r="r" b="b" t="t" l="l"/>
            <a:pathLst>
              <a:path h="3907057" w="4623736">
                <a:moveTo>
                  <a:pt x="0" y="0"/>
                </a:moveTo>
                <a:lnTo>
                  <a:pt x="4623736" y="0"/>
                </a:lnTo>
                <a:lnTo>
                  <a:pt x="4623736" y="3907057"/>
                </a:lnTo>
                <a:lnTo>
                  <a:pt x="0" y="39070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descr="Crafty Collage Cut-Outs Patterns and Textures Circle"/>
          <p:cNvSpPr/>
          <p:nvPr/>
        </p:nvSpPr>
        <p:spPr>
          <a:xfrm flipH="false" flipV="false" rot="0">
            <a:off x="7398687" y="-3984107"/>
            <a:ext cx="4567505" cy="4720935"/>
          </a:xfrm>
          <a:custGeom>
            <a:avLst/>
            <a:gdLst/>
            <a:ahLst/>
            <a:cxnLst/>
            <a:rect r="r" b="b" t="t" l="l"/>
            <a:pathLst>
              <a:path h="4720935" w="4567505">
                <a:moveTo>
                  <a:pt x="0" y="0"/>
                </a:moveTo>
                <a:lnTo>
                  <a:pt x="4567505" y="0"/>
                </a:lnTo>
                <a:lnTo>
                  <a:pt x="4567505" y="4720936"/>
                </a:lnTo>
                <a:lnTo>
                  <a:pt x="0" y="472093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descr="Crafty Collage Cut-Outs Patterns and Textures"/>
          <p:cNvSpPr/>
          <p:nvPr/>
        </p:nvSpPr>
        <p:spPr>
          <a:xfrm flipH="false" flipV="false" rot="0">
            <a:off x="11293235" y="9422374"/>
            <a:ext cx="5331561" cy="3445521"/>
          </a:xfrm>
          <a:custGeom>
            <a:avLst/>
            <a:gdLst/>
            <a:ahLst/>
            <a:cxnLst/>
            <a:rect r="r" b="b" t="t" l="l"/>
            <a:pathLst>
              <a:path h="3445521" w="5331561">
                <a:moveTo>
                  <a:pt x="0" y="0"/>
                </a:moveTo>
                <a:lnTo>
                  <a:pt x="5331561" y="0"/>
                </a:lnTo>
                <a:lnTo>
                  <a:pt x="5331561" y="3445522"/>
                </a:lnTo>
                <a:lnTo>
                  <a:pt x="0" y="344552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descr="Crafty Collage Cut-Outs Patterns and Textures"/>
          <p:cNvSpPr/>
          <p:nvPr/>
        </p:nvSpPr>
        <p:spPr>
          <a:xfrm flipH="false" flipV="false" rot="0">
            <a:off x="15793261" y="7469020"/>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descr="Crafty Collage Cut-Outs Patterns and Textures"/>
          <p:cNvSpPr/>
          <p:nvPr/>
        </p:nvSpPr>
        <p:spPr>
          <a:xfrm flipH="false" flipV="false" rot="-10800000">
            <a:off x="10599053" y="-1623639"/>
            <a:ext cx="6660247" cy="2730701"/>
          </a:xfrm>
          <a:custGeom>
            <a:avLst/>
            <a:gdLst/>
            <a:ahLst/>
            <a:cxnLst/>
            <a:rect r="r" b="b" t="t" l="l"/>
            <a:pathLst>
              <a:path h="2730701" w="6660247">
                <a:moveTo>
                  <a:pt x="0" y="0"/>
                </a:moveTo>
                <a:lnTo>
                  <a:pt x="6660247" y="0"/>
                </a:lnTo>
                <a:lnTo>
                  <a:pt x="6660247" y="2730701"/>
                </a:lnTo>
                <a:lnTo>
                  <a:pt x="0" y="273070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descr="Crafty Collage Cut-Outs Patterns and Textures"/>
          <p:cNvSpPr/>
          <p:nvPr/>
        </p:nvSpPr>
        <p:spPr>
          <a:xfrm flipH="false" flipV="false" rot="-2611628">
            <a:off x="551983" y="-2016463"/>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descr="Crafty Collage Cut-Outs Patterns and Textures"/>
          <p:cNvSpPr/>
          <p:nvPr/>
        </p:nvSpPr>
        <p:spPr>
          <a:xfrm flipH="false" flipV="false" rot="-2611628">
            <a:off x="-2846643" y="4493078"/>
            <a:ext cx="4007991" cy="3041063"/>
          </a:xfrm>
          <a:custGeom>
            <a:avLst/>
            <a:gdLst/>
            <a:ahLst/>
            <a:cxnLst/>
            <a:rect r="r" b="b" t="t" l="l"/>
            <a:pathLst>
              <a:path h="3041063" w="4007991">
                <a:moveTo>
                  <a:pt x="0" y="0"/>
                </a:moveTo>
                <a:lnTo>
                  <a:pt x="4007991" y="0"/>
                </a:lnTo>
                <a:lnTo>
                  <a:pt x="4007991" y="3041064"/>
                </a:lnTo>
                <a:lnTo>
                  <a:pt x="0" y="304106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3" id="13"/>
          <p:cNvSpPr txBox="true"/>
          <p:nvPr/>
        </p:nvSpPr>
        <p:spPr>
          <a:xfrm rot="0">
            <a:off x="4296746" y="746354"/>
            <a:ext cx="9197597" cy="1391412"/>
          </a:xfrm>
          <a:prstGeom prst="rect">
            <a:avLst/>
          </a:prstGeom>
        </p:spPr>
        <p:txBody>
          <a:bodyPr anchor="t" rtlCol="false" tIns="0" lIns="0" bIns="0" rIns="0">
            <a:spAutoFit/>
          </a:bodyPr>
          <a:lstStyle/>
          <a:p>
            <a:pPr algn="ctr" marL="0" indent="0" lvl="0">
              <a:lnSpc>
                <a:spcPts val="8064"/>
              </a:lnSpc>
            </a:pPr>
            <a:r>
              <a:rPr lang="en-US" sz="9600" spc="-576">
                <a:solidFill>
                  <a:srgbClr val="0C2E7F"/>
                </a:solidFill>
                <a:latin typeface="Rustic Printed"/>
              </a:rPr>
              <a:t>COMPETITVE EVENTS</a:t>
            </a:r>
          </a:p>
        </p:txBody>
      </p:sp>
      <p:grpSp>
        <p:nvGrpSpPr>
          <p:cNvPr name="Group 14" id="14"/>
          <p:cNvGrpSpPr/>
          <p:nvPr/>
        </p:nvGrpSpPr>
        <p:grpSpPr>
          <a:xfrm rot="0">
            <a:off x="886535" y="3439617"/>
            <a:ext cx="7089338" cy="3967992"/>
            <a:chOff x="0" y="0"/>
            <a:chExt cx="9452450" cy="5290657"/>
          </a:xfrm>
        </p:grpSpPr>
        <p:sp>
          <p:nvSpPr>
            <p:cNvPr name="TextBox 15" id="15"/>
            <p:cNvSpPr txBox="true"/>
            <p:nvPr/>
          </p:nvSpPr>
          <p:spPr>
            <a:xfrm rot="0">
              <a:off x="0" y="-57150"/>
              <a:ext cx="9452450" cy="1870710"/>
            </a:xfrm>
            <a:prstGeom prst="rect">
              <a:avLst/>
            </a:prstGeom>
          </p:spPr>
          <p:txBody>
            <a:bodyPr anchor="t" rtlCol="false" tIns="0" lIns="0" bIns="0" rIns="0">
              <a:spAutoFit/>
            </a:bodyPr>
            <a:lstStyle/>
            <a:p>
              <a:pPr algn="ctr">
                <a:lnSpc>
                  <a:spcPts val="3779"/>
                </a:lnSpc>
              </a:pPr>
              <a:r>
                <a:rPr lang="en-US" sz="2699">
                  <a:solidFill>
                    <a:srgbClr val="0A2E7F"/>
                  </a:solidFill>
                  <a:latin typeface="Canva Sans Bold"/>
                </a:rPr>
                <a:t>A 50 minute online, objective test with usually 100 multiple-choice questions  focusing on business knowledge.</a:t>
              </a:r>
            </a:p>
          </p:txBody>
        </p:sp>
        <p:sp>
          <p:nvSpPr>
            <p:cNvPr name="TextBox 16" id="16"/>
            <p:cNvSpPr txBox="true"/>
            <p:nvPr/>
          </p:nvSpPr>
          <p:spPr>
            <a:xfrm rot="0">
              <a:off x="550340" y="2110365"/>
              <a:ext cx="8433580" cy="3180292"/>
            </a:xfrm>
            <a:prstGeom prst="rect">
              <a:avLst/>
            </a:prstGeom>
          </p:spPr>
          <p:txBody>
            <a:bodyPr anchor="t" rtlCol="false" tIns="0" lIns="0" bIns="0" rIns="0">
              <a:spAutoFit/>
            </a:bodyPr>
            <a:lstStyle/>
            <a:p>
              <a:pPr algn="just">
                <a:lnSpc>
                  <a:spcPts val="3849"/>
                </a:lnSpc>
              </a:pPr>
              <a:r>
                <a:rPr lang="en-US" sz="2499">
                  <a:solidFill>
                    <a:srgbClr val="1E52BC"/>
                  </a:solidFill>
                  <a:latin typeface="Canva Sans Bold"/>
                </a:rPr>
                <a:t>Examples of  </a:t>
              </a:r>
              <a:r>
                <a:rPr lang="en-US" sz="2499" u="sng">
                  <a:solidFill>
                    <a:srgbClr val="1E52BC"/>
                  </a:solidFill>
                  <a:latin typeface="Canva Sans Bold"/>
                  <a:hlinkClick r:id="rId22" tooltip="https://www.fbla.org/divisions/fbla/fbla-competitive-events/"/>
                </a:rPr>
                <a:t>Objective Tests</a:t>
              </a:r>
              <a:r>
                <a:rPr lang="en-US" sz="2499">
                  <a:solidFill>
                    <a:srgbClr val="1E52BC"/>
                  </a:solidFill>
                  <a:latin typeface="Canva Sans Bold"/>
                </a:rPr>
                <a:t>:</a:t>
              </a:r>
            </a:p>
            <a:p>
              <a:pPr algn="just" marL="539749" indent="-269875" lvl="1">
                <a:lnSpc>
                  <a:spcPts val="3849"/>
                </a:lnSpc>
                <a:buFont typeface="Arial"/>
                <a:buChar char="•"/>
              </a:pPr>
              <a:r>
                <a:rPr lang="en-US" sz="2499">
                  <a:solidFill>
                    <a:srgbClr val="1E52BC"/>
                  </a:solidFill>
                  <a:latin typeface="Canva Sans Bold"/>
                </a:rPr>
                <a:t>Organizational Leadership</a:t>
              </a:r>
            </a:p>
            <a:p>
              <a:pPr algn="just" marL="539749" indent="-269875" lvl="1">
                <a:lnSpc>
                  <a:spcPts val="3849"/>
                </a:lnSpc>
                <a:buFont typeface="Arial"/>
                <a:buChar char="•"/>
              </a:pPr>
              <a:r>
                <a:rPr lang="en-US" sz="2499">
                  <a:solidFill>
                    <a:srgbClr val="1E52BC"/>
                  </a:solidFill>
                  <a:latin typeface="Canva Sans Bold"/>
                </a:rPr>
                <a:t>Business Calculations</a:t>
              </a:r>
            </a:p>
            <a:p>
              <a:pPr algn="just" marL="539749" indent="-269875" lvl="1">
                <a:lnSpc>
                  <a:spcPts val="3849"/>
                </a:lnSpc>
                <a:buFont typeface="Arial"/>
                <a:buChar char="•"/>
              </a:pPr>
              <a:r>
                <a:rPr lang="en-US" sz="2499">
                  <a:solidFill>
                    <a:srgbClr val="1E52BC"/>
                  </a:solidFill>
                  <a:latin typeface="Canva Sans Bold"/>
                </a:rPr>
                <a:t>Journalism</a:t>
              </a:r>
            </a:p>
            <a:p>
              <a:pPr algn="just" marL="539749" indent="-269875" lvl="1">
                <a:lnSpc>
                  <a:spcPts val="3849"/>
                </a:lnSpc>
                <a:buFont typeface="Arial"/>
                <a:buChar char="•"/>
              </a:pPr>
              <a:r>
                <a:rPr lang="en-US" sz="2499">
                  <a:solidFill>
                    <a:srgbClr val="1E52BC"/>
                  </a:solidFill>
                  <a:latin typeface="Canva Sans Bold"/>
                </a:rPr>
                <a:t>Agribusiness</a:t>
              </a:r>
            </a:p>
          </p:txBody>
        </p:sp>
      </p:grpSp>
      <p:sp>
        <p:nvSpPr>
          <p:cNvPr name="Freeform 17" id="17"/>
          <p:cNvSpPr/>
          <p:nvPr/>
        </p:nvSpPr>
        <p:spPr>
          <a:xfrm flipH="false" flipV="false" rot="5525160">
            <a:off x="6519210" y="2562332"/>
            <a:ext cx="945608" cy="568213"/>
          </a:xfrm>
          <a:custGeom>
            <a:avLst/>
            <a:gdLst/>
            <a:ahLst/>
            <a:cxnLst/>
            <a:rect r="r" b="b" t="t" l="l"/>
            <a:pathLst>
              <a:path h="568213" w="945608">
                <a:moveTo>
                  <a:pt x="0" y="0"/>
                </a:moveTo>
                <a:lnTo>
                  <a:pt x="945608" y="0"/>
                </a:lnTo>
                <a:lnTo>
                  <a:pt x="945608" y="568213"/>
                </a:lnTo>
                <a:lnTo>
                  <a:pt x="0" y="56821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18" id="18"/>
          <p:cNvSpPr txBox="true"/>
          <p:nvPr/>
        </p:nvSpPr>
        <p:spPr>
          <a:xfrm rot="0">
            <a:off x="2314397" y="2156219"/>
            <a:ext cx="4233614" cy="996950"/>
          </a:xfrm>
          <a:prstGeom prst="rect">
            <a:avLst/>
          </a:prstGeom>
        </p:spPr>
        <p:txBody>
          <a:bodyPr anchor="t" rtlCol="false" tIns="0" lIns="0" bIns="0" rIns="0">
            <a:spAutoFit/>
          </a:bodyPr>
          <a:lstStyle/>
          <a:p>
            <a:pPr algn="ctr">
              <a:lnSpc>
                <a:spcPts val="7000"/>
              </a:lnSpc>
            </a:pPr>
            <a:r>
              <a:rPr lang="en-US" sz="5000" u="sng">
                <a:solidFill>
                  <a:srgbClr val="F4AC1E"/>
                </a:solidFill>
                <a:latin typeface="Rustic Printed"/>
                <a:hlinkClick r:id="rId25" tooltip="https://www.fbla.org/divisions/fbla/fbla-competitive-events/"/>
              </a:rPr>
              <a:t>Objective Tests</a:t>
            </a:r>
          </a:p>
        </p:txBody>
      </p:sp>
      <p:sp>
        <p:nvSpPr>
          <p:cNvPr name="TextBox 19" id="19"/>
          <p:cNvSpPr txBox="true"/>
          <p:nvPr/>
        </p:nvSpPr>
        <p:spPr>
          <a:xfrm rot="0">
            <a:off x="8895544" y="3393209"/>
            <a:ext cx="9058655" cy="4463796"/>
          </a:xfrm>
          <a:prstGeom prst="rect">
            <a:avLst/>
          </a:prstGeom>
        </p:spPr>
        <p:txBody>
          <a:bodyPr anchor="t" rtlCol="false" tIns="0" lIns="0" bIns="0" rIns="0">
            <a:spAutoFit/>
          </a:bodyPr>
          <a:lstStyle/>
          <a:p>
            <a:pPr algn="ctr">
              <a:lnSpc>
                <a:spcPts val="3779"/>
              </a:lnSpc>
            </a:pPr>
            <a:r>
              <a:rPr lang="en-US" sz="2699">
                <a:solidFill>
                  <a:srgbClr val="0C2E7F"/>
                </a:solidFill>
                <a:latin typeface="Canva Sans Bold"/>
              </a:rPr>
              <a:t>Involves chapter participation and</a:t>
            </a:r>
          </a:p>
          <a:p>
            <a:pPr algn="ctr">
              <a:lnSpc>
                <a:spcPts val="3779"/>
              </a:lnSpc>
            </a:pPr>
            <a:r>
              <a:rPr lang="en-US" sz="2699">
                <a:solidFill>
                  <a:srgbClr val="0C2E7F"/>
                </a:solidFill>
                <a:latin typeface="Canva Sans Bold"/>
              </a:rPr>
              <a:t> consists of two parts:</a:t>
            </a:r>
          </a:p>
          <a:p>
            <a:pPr algn="just" marL="582928" indent="-291464" lvl="1">
              <a:lnSpc>
                <a:spcPts val="5048"/>
              </a:lnSpc>
              <a:buFont typeface="Arial"/>
              <a:buChar char="•"/>
            </a:pPr>
            <a:r>
              <a:rPr lang="en-US" sz="2699">
                <a:solidFill>
                  <a:srgbClr val="0C2E7F"/>
                </a:solidFill>
                <a:latin typeface="Canva Sans Bold"/>
                <a:hlinkClick r:id="rId26" tooltip="https://www.fbla.org/divisions/fbla/fbla-competitive-events/"/>
              </a:rPr>
              <a:t>P</a:t>
            </a:r>
            <a:r>
              <a:rPr lang="en-US" sz="2699">
                <a:solidFill>
                  <a:srgbClr val="0C2E7F"/>
                </a:solidFill>
                <a:latin typeface="Canva Sans Bold"/>
              </a:rPr>
              <a:t>re-judged Report</a:t>
            </a:r>
          </a:p>
          <a:p>
            <a:pPr marL="1165857" indent="-388619" lvl="2">
              <a:lnSpc>
                <a:spcPts val="4103"/>
              </a:lnSpc>
              <a:buFont typeface="Arial"/>
              <a:buChar char="⚬"/>
            </a:pPr>
            <a:r>
              <a:rPr lang="en-US" sz="2699">
                <a:solidFill>
                  <a:srgbClr val="0C2E7F"/>
                </a:solidFill>
                <a:latin typeface="Canva Sans Bold"/>
              </a:rPr>
              <a:t>A report, no more than 17 pages long, submitted prior to the conference. </a:t>
            </a:r>
          </a:p>
          <a:p>
            <a:pPr algn="just" marL="582928" indent="-291464" lvl="1">
              <a:lnSpc>
                <a:spcPts val="6749"/>
              </a:lnSpc>
              <a:buFont typeface="Arial"/>
              <a:buChar char="•"/>
            </a:pPr>
            <a:r>
              <a:rPr lang="en-US" sz="2699">
                <a:solidFill>
                  <a:srgbClr val="0C2E7F"/>
                </a:solidFill>
                <a:latin typeface="Canva Sans Bold"/>
              </a:rPr>
              <a:t>Presentation</a:t>
            </a:r>
          </a:p>
          <a:p>
            <a:pPr marL="1165857" indent="-388619" lvl="2">
              <a:lnSpc>
                <a:spcPts val="4103"/>
              </a:lnSpc>
              <a:buFont typeface="Arial"/>
              <a:buChar char="⚬"/>
            </a:pPr>
            <a:r>
              <a:rPr lang="en-US" sz="2699">
                <a:solidFill>
                  <a:srgbClr val="0C2E7F"/>
                </a:solidFill>
                <a:latin typeface="Canva Sans Bold"/>
              </a:rPr>
              <a:t>One to three chapter members present the report and their findings to judges.</a:t>
            </a:r>
          </a:p>
        </p:txBody>
      </p:sp>
      <p:sp>
        <p:nvSpPr>
          <p:cNvPr name="TextBox 20" id="20"/>
          <p:cNvSpPr txBox="true"/>
          <p:nvPr/>
        </p:nvSpPr>
        <p:spPr>
          <a:xfrm rot="0">
            <a:off x="9144000" y="7987274"/>
            <a:ext cx="6325185" cy="1435100"/>
          </a:xfrm>
          <a:prstGeom prst="rect">
            <a:avLst/>
          </a:prstGeom>
        </p:spPr>
        <p:txBody>
          <a:bodyPr anchor="t" rtlCol="false" tIns="0" lIns="0" bIns="0" rIns="0">
            <a:spAutoFit/>
          </a:bodyPr>
          <a:lstStyle/>
          <a:p>
            <a:pPr algn="just">
              <a:lnSpc>
                <a:spcPts val="3849"/>
              </a:lnSpc>
            </a:pPr>
            <a:r>
              <a:rPr lang="en-US" sz="2499">
                <a:solidFill>
                  <a:srgbClr val="1E52BC"/>
                </a:solidFill>
                <a:latin typeface="Canva Sans Bold"/>
              </a:rPr>
              <a:t>Examples of </a:t>
            </a:r>
            <a:r>
              <a:rPr lang="en-US" sz="2499" u="sng">
                <a:solidFill>
                  <a:srgbClr val="1E52BC"/>
                </a:solidFill>
                <a:latin typeface="Canva Sans Bold"/>
                <a:hlinkClick r:id="rId27" tooltip="https://www.fbla.org/divisions/fbla/fbla-competitive-events/"/>
              </a:rPr>
              <a:t>Chapter Events</a:t>
            </a:r>
            <a:r>
              <a:rPr lang="en-US" sz="2499">
                <a:solidFill>
                  <a:srgbClr val="1E52BC"/>
                </a:solidFill>
                <a:latin typeface="Canva Sans Bold"/>
              </a:rPr>
              <a:t>:</a:t>
            </a:r>
          </a:p>
          <a:p>
            <a:pPr algn="just" marL="539749" indent="-269875" lvl="1">
              <a:lnSpc>
                <a:spcPts val="3849"/>
              </a:lnSpc>
              <a:buFont typeface="Arial"/>
              <a:buChar char="•"/>
            </a:pPr>
            <a:r>
              <a:rPr lang="en-US" sz="2499">
                <a:solidFill>
                  <a:srgbClr val="1E52BC"/>
                </a:solidFill>
                <a:latin typeface="Canva Sans Bold"/>
              </a:rPr>
              <a:t>Community Service Project</a:t>
            </a:r>
          </a:p>
          <a:p>
            <a:pPr algn="just" marL="539749" indent="-269875" lvl="1">
              <a:lnSpc>
                <a:spcPts val="3849"/>
              </a:lnSpc>
              <a:buFont typeface="Arial"/>
              <a:buChar char="•"/>
            </a:pPr>
            <a:r>
              <a:rPr lang="en-US" sz="2499">
                <a:solidFill>
                  <a:srgbClr val="1E52BC"/>
                </a:solidFill>
                <a:latin typeface="Canva Sans Bold"/>
              </a:rPr>
              <a:t>American Enterprise Project</a:t>
            </a:r>
          </a:p>
        </p:txBody>
      </p:sp>
      <p:sp>
        <p:nvSpPr>
          <p:cNvPr name="Freeform 21" id="21"/>
          <p:cNvSpPr/>
          <p:nvPr/>
        </p:nvSpPr>
        <p:spPr>
          <a:xfrm flipH="false" flipV="false" rot="5525160">
            <a:off x="15302342" y="2496646"/>
            <a:ext cx="898938" cy="540169"/>
          </a:xfrm>
          <a:custGeom>
            <a:avLst/>
            <a:gdLst/>
            <a:ahLst/>
            <a:cxnLst/>
            <a:rect r="r" b="b" t="t" l="l"/>
            <a:pathLst>
              <a:path h="540169" w="898938">
                <a:moveTo>
                  <a:pt x="0" y="0"/>
                </a:moveTo>
                <a:lnTo>
                  <a:pt x="898938" y="0"/>
                </a:lnTo>
                <a:lnTo>
                  <a:pt x="898938" y="540169"/>
                </a:lnTo>
                <a:lnTo>
                  <a:pt x="0" y="54016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2" id="22"/>
          <p:cNvSpPr txBox="true"/>
          <p:nvPr/>
        </p:nvSpPr>
        <p:spPr>
          <a:xfrm rot="0">
            <a:off x="10113898" y="2163962"/>
            <a:ext cx="6760889" cy="996950"/>
          </a:xfrm>
          <a:prstGeom prst="rect">
            <a:avLst/>
          </a:prstGeom>
        </p:spPr>
        <p:txBody>
          <a:bodyPr anchor="t" rtlCol="false" tIns="0" lIns="0" bIns="0" rIns="0">
            <a:spAutoFit/>
          </a:bodyPr>
          <a:lstStyle/>
          <a:p>
            <a:pPr algn="ctr">
              <a:lnSpc>
                <a:spcPts val="7000"/>
              </a:lnSpc>
            </a:pPr>
            <a:r>
              <a:rPr lang="en-US" sz="5000" u="sng">
                <a:solidFill>
                  <a:srgbClr val="F4AC1E"/>
                </a:solidFill>
                <a:latin typeface="Rustic Printed"/>
                <a:hlinkClick r:id="rId28" tooltip="https://www.fbla.org/divisions/fbla/fbla-competitive-events/"/>
              </a:rPr>
              <a:t>Chapter Events</a:t>
            </a:r>
          </a:p>
        </p:txBody>
      </p:sp>
      <p:sp>
        <p:nvSpPr>
          <p:cNvPr name="Freeform 23" id="23"/>
          <p:cNvSpPr/>
          <p:nvPr/>
        </p:nvSpPr>
        <p:spPr>
          <a:xfrm flipH="true" flipV="true" rot="5525160">
            <a:off x="10648464" y="2591004"/>
            <a:ext cx="898938" cy="540169"/>
          </a:xfrm>
          <a:custGeom>
            <a:avLst/>
            <a:gdLst/>
            <a:ahLst/>
            <a:cxnLst/>
            <a:rect r="r" b="b" t="t" l="l"/>
            <a:pathLst>
              <a:path h="540169" w="898938">
                <a:moveTo>
                  <a:pt x="898938" y="540169"/>
                </a:moveTo>
                <a:lnTo>
                  <a:pt x="0" y="540169"/>
                </a:lnTo>
                <a:lnTo>
                  <a:pt x="0" y="0"/>
                </a:lnTo>
                <a:lnTo>
                  <a:pt x="898938" y="0"/>
                </a:lnTo>
                <a:lnTo>
                  <a:pt x="898938" y="540169"/>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4" id="24"/>
          <p:cNvSpPr/>
          <p:nvPr/>
        </p:nvSpPr>
        <p:spPr>
          <a:xfrm flipH="false" flipV="true" rot="5525160">
            <a:off x="1397590" y="2482143"/>
            <a:ext cx="945608" cy="568213"/>
          </a:xfrm>
          <a:custGeom>
            <a:avLst/>
            <a:gdLst/>
            <a:ahLst/>
            <a:cxnLst/>
            <a:rect r="r" b="b" t="t" l="l"/>
            <a:pathLst>
              <a:path h="568213" w="945608">
                <a:moveTo>
                  <a:pt x="0" y="568213"/>
                </a:moveTo>
                <a:lnTo>
                  <a:pt x="945608" y="568213"/>
                </a:lnTo>
                <a:lnTo>
                  <a:pt x="945608" y="0"/>
                </a:lnTo>
                <a:lnTo>
                  <a:pt x="0" y="0"/>
                </a:lnTo>
                <a:lnTo>
                  <a:pt x="0" y="568213"/>
                </a:lnTo>
                <a:close/>
              </a:path>
            </a:pathLst>
          </a:custGeom>
          <a:blipFill>
            <a:blip r:embed="rId23">
              <a:extLst>
                <a:ext uri="{96DAC541-7B7A-43D3-8B79-37D633B846F1}">
                  <asvg:svgBlip xmlns:asvg="http://schemas.microsoft.com/office/drawing/2016/SVG/main" r:embed="rId24"/>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Crafty Collage Cut-Outs Patterns and Textures"/>
          <p:cNvSpPr/>
          <p:nvPr/>
        </p:nvSpPr>
        <p:spPr>
          <a:xfrm flipH="false" flipV="false" rot="0">
            <a:off x="-2657697"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descr="Crafty Collage Cut-Outs Patterns and Textures"/>
          <p:cNvSpPr/>
          <p:nvPr/>
        </p:nvSpPr>
        <p:spPr>
          <a:xfrm flipH="false" flipV="false" rot="2830164">
            <a:off x="3346437" y="8920477"/>
            <a:ext cx="3550978" cy="3705954"/>
          </a:xfrm>
          <a:custGeom>
            <a:avLst/>
            <a:gdLst/>
            <a:ahLst/>
            <a:cxnLst/>
            <a:rect r="r" b="b" t="t" l="l"/>
            <a:pathLst>
              <a:path h="3705954" w="3550978">
                <a:moveTo>
                  <a:pt x="0" y="0"/>
                </a:moveTo>
                <a:lnTo>
                  <a:pt x="3550979" y="0"/>
                </a:lnTo>
                <a:lnTo>
                  <a:pt x="3550979"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descr="Crafty Collage Cut-Outs Patterns and Textures"/>
          <p:cNvSpPr/>
          <p:nvPr/>
        </p:nvSpPr>
        <p:spPr>
          <a:xfrm flipH="false" flipV="false" rot="0">
            <a:off x="16100038" y="-1623639"/>
            <a:ext cx="4623736" cy="3907057"/>
          </a:xfrm>
          <a:custGeom>
            <a:avLst/>
            <a:gdLst/>
            <a:ahLst/>
            <a:cxnLst/>
            <a:rect r="r" b="b" t="t" l="l"/>
            <a:pathLst>
              <a:path h="3907057" w="4623736">
                <a:moveTo>
                  <a:pt x="0" y="0"/>
                </a:moveTo>
                <a:lnTo>
                  <a:pt x="4623736" y="0"/>
                </a:lnTo>
                <a:lnTo>
                  <a:pt x="4623736" y="3907057"/>
                </a:lnTo>
                <a:lnTo>
                  <a:pt x="0" y="39070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descr="Crafty Collage Cut-Outs Patterns and Textures Circle"/>
          <p:cNvSpPr/>
          <p:nvPr/>
        </p:nvSpPr>
        <p:spPr>
          <a:xfrm flipH="false" flipV="false" rot="0">
            <a:off x="7398687" y="-3984107"/>
            <a:ext cx="4567505" cy="4720935"/>
          </a:xfrm>
          <a:custGeom>
            <a:avLst/>
            <a:gdLst/>
            <a:ahLst/>
            <a:cxnLst/>
            <a:rect r="r" b="b" t="t" l="l"/>
            <a:pathLst>
              <a:path h="4720935" w="4567505">
                <a:moveTo>
                  <a:pt x="0" y="0"/>
                </a:moveTo>
                <a:lnTo>
                  <a:pt x="4567505" y="0"/>
                </a:lnTo>
                <a:lnTo>
                  <a:pt x="4567505" y="4720936"/>
                </a:lnTo>
                <a:lnTo>
                  <a:pt x="0" y="472093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descr="Crafty Collage Cut-Outs Patterns and Textures"/>
          <p:cNvSpPr/>
          <p:nvPr/>
        </p:nvSpPr>
        <p:spPr>
          <a:xfrm flipH="false" flipV="false" rot="0">
            <a:off x="11293235" y="9422374"/>
            <a:ext cx="5331561" cy="3445521"/>
          </a:xfrm>
          <a:custGeom>
            <a:avLst/>
            <a:gdLst/>
            <a:ahLst/>
            <a:cxnLst/>
            <a:rect r="r" b="b" t="t" l="l"/>
            <a:pathLst>
              <a:path h="3445521" w="5331561">
                <a:moveTo>
                  <a:pt x="0" y="0"/>
                </a:moveTo>
                <a:lnTo>
                  <a:pt x="5331561" y="0"/>
                </a:lnTo>
                <a:lnTo>
                  <a:pt x="5331561" y="3445522"/>
                </a:lnTo>
                <a:lnTo>
                  <a:pt x="0" y="344552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descr="Crafty Collage Cut-Outs Patterns and Textures"/>
          <p:cNvSpPr/>
          <p:nvPr/>
        </p:nvSpPr>
        <p:spPr>
          <a:xfrm flipH="false" flipV="false" rot="0">
            <a:off x="15793261" y="7469020"/>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descr="Crafty Collage Cut-Outs Patterns and Textures"/>
          <p:cNvSpPr/>
          <p:nvPr/>
        </p:nvSpPr>
        <p:spPr>
          <a:xfrm flipH="false" flipV="false" rot="-10800000">
            <a:off x="10599053" y="-1623639"/>
            <a:ext cx="6660247" cy="2730701"/>
          </a:xfrm>
          <a:custGeom>
            <a:avLst/>
            <a:gdLst/>
            <a:ahLst/>
            <a:cxnLst/>
            <a:rect r="r" b="b" t="t" l="l"/>
            <a:pathLst>
              <a:path h="2730701" w="6660247">
                <a:moveTo>
                  <a:pt x="0" y="0"/>
                </a:moveTo>
                <a:lnTo>
                  <a:pt x="6660247" y="0"/>
                </a:lnTo>
                <a:lnTo>
                  <a:pt x="6660247" y="2730701"/>
                </a:lnTo>
                <a:lnTo>
                  <a:pt x="0" y="273070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descr="Crafty Collage Cut-Outs Patterns and Textures"/>
          <p:cNvSpPr/>
          <p:nvPr/>
        </p:nvSpPr>
        <p:spPr>
          <a:xfrm flipH="false" flipV="false" rot="-2611628">
            <a:off x="551983" y="-2016463"/>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descr="Crafty Collage Cut-Outs Patterns and Textures"/>
          <p:cNvSpPr/>
          <p:nvPr/>
        </p:nvSpPr>
        <p:spPr>
          <a:xfrm flipH="false" flipV="false" rot="-2611628">
            <a:off x="-2846643" y="4493078"/>
            <a:ext cx="4007991" cy="3041063"/>
          </a:xfrm>
          <a:custGeom>
            <a:avLst/>
            <a:gdLst/>
            <a:ahLst/>
            <a:cxnLst/>
            <a:rect r="r" b="b" t="t" l="l"/>
            <a:pathLst>
              <a:path h="3041063" w="4007991">
                <a:moveTo>
                  <a:pt x="0" y="0"/>
                </a:moveTo>
                <a:lnTo>
                  <a:pt x="4007991" y="0"/>
                </a:lnTo>
                <a:lnTo>
                  <a:pt x="4007991" y="3041064"/>
                </a:lnTo>
                <a:lnTo>
                  <a:pt x="0" y="304106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3" id="13"/>
          <p:cNvSpPr txBox="true"/>
          <p:nvPr/>
        </p:nvSpPr>
        <p:spPr>
          <a:xfrm rot="0">
            <a:off x="4296746" y="746354"/>
            <a:ext cx="9197597" cy="1391412"/>
          </a:xfrm>
          <a:prstGeom prst="rect">
            <a:avLst/>
          </a:prstGeom>
        </p:spPr>
        <p:txBody>
          <a:bodyPr anchor="t" rtlCol="false" tIns="0" lIns="0" bIns="0" rIns="0">
            <a:spAutoFit/>
          </a:bodyPr>
          <a:lstStyle/>
          <a:p>
            <a:pPr algn="ctr" marL="0" indent="0" lvl="0">
              <a:lnSpc>
                <a:spcPts val="8064"/>
              </a:lnSpc>
            </a:pPr>
            <a:r>
              <a:rPr lang="en-US" sz="9600" spc="-576">
                <a:solidFill>
                  <a:srgbClr val="0C2E7F"/>
                </a:solidFill>
                <a:latin typeface="Rustic Printed"/>
              </a:rPr>
              <a:t>COMPETITVE EVENTS</a:t>
            </a:r>
          </a:p>
        </p:txBody>
      </p:sp>
      <p:sp>
        <p:nvSpPr>
          <p:cNvPr name="TextBox 14" id="14"/>
          <p:cNvSpPr txBox="true"/>
          <p:nvPr/>
        </p:nvSpPr>
        <p:spPr>
          <a:xfrm rot="0">
            <a:off x="854975" y="3312079"/>
            <a:ext cx="7089338" cy="2154746"/>
          </a:xfrm>
          <a:prstGeom prst="rect">
            <a:avLst/>
          </a:prstGeom>
        </p:spPr>
        <p:txBody>
          <a:bodyPr anchor="t" rtlCol="false" tIns="0" lIns="0" bIns="0" rIns="0">
            <a:spAutoFit/>
          </a:bodyPr>
          <a:lstStyle/>
          <a:p>
            <a:pPr algn="ctr">
              <a:lnSpc>
                <a:spcPts val="3779"/>
              </a:lnSpc>
            </a:pPr>
            <a:r>
              <a:rPr lang="en-US" sz="2699">
                <a:solidFill>
                  <a:srgbClr val="0A2E7F"/>
                </a:solidFill>
                <a:latin typeface="Canva Sans Bold"/>
                <a:hlinkClick r:id="rId22" tooltip="https://www.fbla.org/divisions/fbla/fbla-competitive-events/"/>
              </a:rPr>
              <a:t>In-person presentations in front of judges</a:t>
            </a:r>
            <a:r>
              <a:rPr lang="en-US" sz="2699">
                <a:solidFill>
                  <a:srgbClr val="0A2E7F"/>
                </a:solidFill>
                <a:latin typeface="Canva Sans Bold"/>
              </a:rPr>
              <a:t>:</a:t>
            </a:r>
          </a:p>
          <a:p>
            <a:pPr marL="582928" indent="-291464" lvl="1">
              <a:lnSpc>
                <a:spcPts val="4616"/>
              </a:lnSpc>
              <a:buFont typeface="Arial"/>
              <a:buChar char="•"/>
            </a:pPr>
            <a:r>
              <a:rPr lang="en-US" sz="2699">
                <a:solidFill>
                  <a:srgbClr val="0A2E7F"/>
                </a:solidFill>
                <a:latin typeface="Canva Sans Bold"/>
              </a:rPr>
              <a:t>Prepared Projects</a:t>
            </a:r>
          </a:p>
          <a:p>
            <a:pPr marL="582928" indent="-291464" lvl="1">
              <a:lnSpc>
                <a:spcPts val="4616"/>
              </a:lnSpc>
              <a:buFont typeface="Arial"/>
              <a:buChar char="•"/>
            </a:pPr>
            <a:r>
              <a:rPr lang="en-US" sz="2699">
                <a:solidFill>
                  <a:srgbClr val="0A2E7F"/>
                </a:solidFill>
                <a:latin typeface="Canva Sans Bold"/>
              </a:rPr>
              <a:t>Speeches</a:t>
            </a:r>
          </a:p>
          <a:p>
            <a:pPr marL="582928" indent="-291464" lvl="1">
              <a:lnSpc>
                <a:spcPts val="4616"/>
              </a:lnSpc>
              <a:buFont typeface="Arial"/>
              <a:buChar char="•"/>
            </a:pPr>
            <a:r>
              <a:rPr lang="en-US" sz="2699">
                <a:solidFill>
                  <a:srgbClr val="0A2E7F"/>
                </a:solidFill>
                <a:latin typeface="Canva Sans Bold"/>
              </a:rPr>
              <a:t>Interviews</a:t>
            </a:r>
          </a:p>
        </p:txBody>
      </p:sp>
      <p:sp>
        <p:nvSpPr>
          <p:cNvPr name="TextBox 15" id="15"/>
          <p:cNvSpPr txBox="true"/>
          <p:nvPr/>
        </p:nvSpPr>
        <p:spPr>
          <a:xfrm rot="0">
            <a:off x="854975" y="6114967"/>
            <a:ext cx="7089338" cy="2867025"/>
          </a:xfrm>
          <a:prstGeom prst="rect">
            <a:avLst/>
          </a:prstGeom>
        </p:spPr>
        <p:txBody>
          <a:bodyPr anchor="t" rtlCol="false" tIns="0" lIns="0" bIns="0" rIns="0">
            <a:spAutoFit/>
          </a:bodyPr>
          <a:lstStyle/>
          <a:p>
            <a:pPr algn="ctr">
              <a:lnSpc>
                <a:spcPts val="3849"/>
              </a:lnSpc>
            </a:pPr>
            <a:r>
              <a:rPr lang="en-US" sz="2499">
                <a:solidFill>
                  <a:srgbClr val="1E52BC"/>
                </a:solidFill>
                <a:latin typeface="Canva Sans Bold"/>
              </a:rPr>
              <a:t>Examples of </a:t>
            </a:r>
            <a:r>
              <a:rPr lang="en-US" sz="2499" u="sng">
                <a:solidFill>
                  <a:srgbClr val="1E52BC"/>
                </a:solidFill>
                <a:latin typeface="Canva Sans Bold"/>
                <a:hlinkClick r:id="rId23" tooltip="https://www.fbla.org/divisions/fbla/fbla-competitive-events/"/>
              </a:rPr>
              <a:t>Presentation</a:t>
            </a:r>
            <a:r>
              <a:rPr lang="en-US" sz="2499">
                <a:solidFill>
                  <a:srgbClr val="1E52BC"/>
                </a:solidFill>
                <a:latin typeface="Canva Sans"/>
              </a:rPr>
              <a:t> </a:t>
            </a:r>
            <a:r>
              <a:rPr lang="en-US" sz="2499">
                <a:solidFill>
                  <a:srgbClr val="1E52BC"/>
                </a:solidFill>
                <a:latin typeface="Canva Sans Bold"/>
              </a:rPr>
              <a:t>Events:</a:t>
            </a:r>
          </a:p>
          <a:p>
            <a:pPr algn="ctr">
              <a:lnSpc>
                <a:spcPts val="3849"/>
              </a:lnSpc>
            </a:pPr>
          </a:p>
          <a:p>
            <a:pPr marL="539749" indent="-269875" lvl="1">
              <a:lnSpc>
                <a:spcPts val="3849"/>
              </a:lnSpc>
              <a:buFont typeface="Arial"/>
              <a:buChar char="•"/>
            </a:pPr>
            <a:r>
              <a:rPr lang="en-US" sz="2499">
                <a:solidFill>
                  <a:srgbClr val="1E52BC"/>
                </a:solidFill>
                <a:latin typeface="Canva Sans Bold"/>
              </a:rPr>
              <a:t>Future Business Educator</a:t>
            </a:r>
          </a:p>
          <a:p>
            <a:pPr marL="539749" indent="-269875" lvl="1">
              <a:lnSpc>
                <a:spcPts val="3849"/>
              </a:lnSpc>
              <a:buFont typeface="Arial"/>
              <a:buChar char="•"/>
            </a:pPr>
            <a:r>
              <a:rPr lang="en-US" sz="2499">
                <a:solidFill>
                  <a:srgbClr val="1E52BC"/>
                </a:solidFill>
                <a:latin typeface="Canva Sans Bold"/>
              </a:rPr>
              <a:t>Graphic Design</a:t>
            </a:r>
          </a:p>
          <a:p>
            <a:pPr marL="539749" indent="-269875" lvl="1">
              <a:lnSpc>
                <a:spcPts val="3849"/>
              </a:lnSpc>
              <a:buFont typeface="Arial"/>
              <a:buChar char="•"/>
            </a:pPr>
            <a:r>
              <a:rPr lang="en-US" sz="2499">
                <a:solidFill>
                  <a:srgbClr val="1E52BC"/>
                </a:solidFill>
                <a:latin typeface="Canva Sans Bold"/>
              </a:rPr>
              <a:t>Impromptu Speaking</a:t>
            </a:r>
          </a:p>
          <a:p>
            <a:pPr marL="539749" indent="-269875" lvl="1">
              <a:lnSpc>
                <a:spcPts val="3499"/>
              </a:lnSpc>
              <a:buFont typeface="Arial"/>
              <a:buChar char="•"/>
            </a:pPr>
            <a:r>
              <a:rPr lang="en-US" sz="2499">
                <a:solidFill>
                  <a:srgbClr val="1E52BC"/>
                </a:solidFill>
                <a:latin typeface="Canva Sans Bold"/>
              </a:rPr>
              <a:t>Job Interview</a:t>
            </a:r>
          </a:p>
        </p:txBody>
      </p:sp>
      <p:sp>
        <p:nvSpPr>
          <p:cNvPr name="Freeform 16" id="16"/>
          <p:cNvSpPr/>
          <p:nvPr/>
        </p:nvSpPr>
        <p:spPr>
          <a:xfrm flipH="false" flipV="false" rot="-4900402">
            <a:off x="995213" y="2444781"/>
            <a:ext cx="897528" cy="539322"/>
          </a:xfrm>
          <a:custGeom>
            <a:avLst/>
            <a:gdLst/>
            <a:ahLst/>
            <a:cxnLst/>
            <a:rect r="r" b="b" t="t" l="l"/>
            <a:pathLst>
              <a:path h="539322" w="897528">
                <a:moveTo>
                  <a:pt x="0" y="0"/>
                </a:moveTo>
                <a:lnTo>
                  <a:pt x="897528" y="0"/>
                </a:lnTo>
                <a:lnTo>
                  <a:pt x="897528" y="539322"/>
                </a:lnTo>
                <a:lnTo>
                  <a:pt x="0" y="53932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7" id="17"/>
          <p:cNvSpPr/>
          <p:nvPr/>
        </p:nvSpPr>
        <p:spPr>
          <a:xfrm flipH="false" flipV="false" rot="-4900402">
            <a:off x="9673638" y="2461497"/>
            <a:ext cx="897059" cy="539040"/>
          </a:xfrm>
          <a:custGeom>
            <a:avLst/>
            <a:gdLst/>
            <a:ahLst/>
            <a:cxnLst/>
            <a:rect r="r" b="b" t="t" l="l"/>
            <a:pathLst>
              <a:path h="539040" w="897059">
                <a:moveTo>
                  <a:pt x="0" y="0"/>
                </a:moveTo>
                <a:lnTo>
                  <a:pt x="897058" y="0"/>
                </a:lnTo>
                <a:lnTo>
                  <a:pt x="897058" y="539040"/>
                </a:lnTo>
                <a:lnTo>
                  <a:pt x="0" y="53904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8" id="18"/>
          <p:cNvSpPr/>
          <p:nvPr/>
        </p:nvSpPr>
        <p:spPr>
          <a:xfrm flipH="false" flipV="false" rot="5525160">
            <a:off x="6913943" y="2446911"/>
            <a:ext cx="945608" cy="568213"/>
          </a:xfrm>
          <a:custGeom>
            <a:avLst/>
            <a:gdLst/>
            <a:ahLst/>
            <a:cxnLst/>
            <a:rect r="r" b="b" t="t" l="l"/>
            <a:pathLst>
              <a:path h="568213" w="945608">
                <a:moveTo>
                  <a:pt x="0" y="0"/>
                </a:moveTo>
                <a:lnTo>
                  <a:pt x="945608" y="0"/>
                </a:lnTo>
                <a:lnTo>
                  <a:pt x="945608" y="568213"/>
                </a:lnTo>
                <a:lnTo>
                  <a:pt x="0" y="56821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9" id="19"/>
          <p:cNvSpPr/>
          <p:nvPr/>
        </p:nvSpPr>
        <p:spPr>
          <a:xfrm flipH="false" flipV="false" rot="5525160">
            <a:off x="15253689" y="2484763"/>
            <a:ext cx="898938" cy="540169"/>
          </a:xfrm>
          <a:custGeom>
            <a:avLst/>
            <a:gdLst/>
            <a:ahLst/>
            <a:cxnLst/>
            <a:rect r="r" b="b" t="t" l="l"/>
            <a:pathLst>
              <a:path h="540169" w="898938">
                <a:moveTo>
                  <a:pt x="0" y="0"/>
                </a:moveTo>
                <a:lnTo>
                  <a:pt x="898938" y="0"/>
                </a:lnTo>
                <a:lnTo>
                  <a:pt x="898938" y="540169"/>
                </a:lnTo>
                <a:lnTo>
                  <a:pt x="0" y="54016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20" id="20"/>
          <p:cNvSpPr txBox="true"/>
          <p:nvPr/>
        </p:nvSpPr>
        <p:spPr>
          <a:xfrm rot="0">
            <a:off x="1486129" y="2096905"/>
            <a:ext cx="5791026" cy="996950"/>
          </a:xfrm>
          <a:prstGeom prst="rect">
            <a:avLst/>
          </a:prstGeom>
        </p:spPr>
        <p:txBody>
          <a:bodyPr anchor="t" rtlCol="false" tIns="0" lIns="0" bIns="0" rIns="0">
            <a:spAutoFit/>
          </a:bodyPr>
          <a:lstStyle/>
          <a:p>
            <a:pPr algn="ctr">
              <a:lnSpc>
                <a:spcPts val="7000"/>
              </a:lnSpc>
            </a:pPr>
            <a:r>
              <a:rPr lang="en-US" sz="5000" u="sng">
                <a:solidFill>
                  <a:srgbClr val="F4AC1E"/>
                </a:solidFill>
                <a:latin typeface="Rustic Printed"/>
                <a:hlinkClick r:id="rId26" tooltip="https://www.fbla.org/divisions/fbla/fbla-competitive-events/"/>
              </a:rPr>
              <a:t>Presentation</a:t>
            </a:r>
            <a:r>
              <a:rPr lang="en-US" sz="5000" u="sng">
                <a:solidFill>
                  <a:srgbClr val="F4AC1E"/>
                </a:solidFill>
                <a:latin typeface="Rustic Printed"/>
              </a:rPr>
              <a:t> Events</a:t>
            </a:r>
          </a:p>
        </p:txBody>
      </p:sp>
      <p:sp>
        <p:nvSpPr>
          <p:cNvPr name="TextBox 21" id="21"/>
          <p:cNvSpPr txBox="true"/>
          <p:nvPr/>
        </p:nvSpPr>
        <p:spPr>
          <a:xfrm rot="0">
            <a:off x="10269314" y="2096905"/>
            <a:ext cx="5268767" cy="996950"/>
          </a:xfrm>
          <a:prstGeom prst="rect">
            <a:avLst/>
          </a:prstGeom>
        </p:spPr>
        <p:txBody>
          <a:bodyPr anchor="t" rtlCol="false" tIns="0" lIns="0" bIns="0" rIns="0">
            <a:spAutoFit/>
          </a:bodyPr>
          <a:lstStyle/>
          <a:p>
            <a:pPr algn="ctr">
              <a:lnSpc>
                <a:spcPts val="7000"/>
              </a:lnSpc>
            </a:pPr>
            <a:r>
              <a:rPr lang="en-US" sz="5000" u="sng">
                <a:solidFill>
                  <a:srgbClr val="F4AC1E"/>
                </a:solidFill>
                <a:latin typeface="Rustic Printed"/>
                <a:hlinkClick r:id="rId27" tooltip="https://www.fbla.org/divisions/fbla/fbla-competitive-events/"/>
              </a:rPr>
              <a:t>Production</a:t>
            </a:r>
            <a:r>
              <a:rPr lang="en-US" sz="5000" u="sng">
                <a:solidFill>
                  <a:srgbClr val="F4AC1E"/>
                </a:solidFill>
                <a:latin typeface="Rustic Printed"/>
              </a:rPr>
              <a:t> Events</a:t>
            </a:r>
          </a:p>
        </p:txBody>
      </p:sp>
      <p:sp>
        <p:nvSpPr>
          <p:cNvPr name="TextBox 22" id="22"/>
          <p:cNvSpPr txBox="true"/>
          <p:nvPr/>
        </p:nvSpPr>
        <p:spPr>
          <a:xfrm rot="0">
            <a:off x="8374370" y="3328149"/>
            <a:ext cx="9058655" cy="4501896"/>
          </a:xfrm>
          <a:prstGeom prst="rect">
            <a:avLst/>
          </a:prstGeom>
        </p:spPr>
        <p:txBody>
          <a:bodyPr anchor="t" rtlCol="false" tIns="0" lIns="0" bIns="0" rIns="0">
            <a:spAutoFit/>
          </a:bodyPr>
          <a:lstStyle/>
          <a:p>
            <a:pPr algn="ctr">
              <a:lnSpc>
                <a:spcPts val="3779"/>
              </a:lnSpc>
            </a:pPr>
            <a:r>
              <a:rPr lang="en-US" sz="2699">
                <a:solidFill>
                  <a:srgbClr val="0C2E7F"/>
                </a:solidFill>
                <a:latin typeface="Canva Sans Bold"/>
              </a:rPr>
              <a:t>Consist of two parts:</a:t>
            </a:r>
          </a:p>
          <a:p>
            <a:pPr algn="just" marL="582928" indent="-291464" lvl="1">
              <a:lnSpc>
                <a:spcPts val="5048"/>
              </a:lnSpc>
              <a:buFont typeface="Arial"/>
              <a:buChar char="•"/>
            </a:pPr>
            <a:r>
              <a:rPr lang="en-US" sz="2699">
                <a:solidFill>
                  <a:srgbClr val="0C2E7F"/>
                </a:solidFill>
                <a:latin typeface="Canva Sans Bold"/>
                <a:hlinkClick r:id="rId28" tooltip="https://www.fbla.org/divisions/fbla/fbla-competitive-events/"/>
              </a:rPr>
              <a:t>Production Test</a:t>
            </a:r>
          </a:p>
          <a:p>
            <a:pPr marL="1165857" indent="-388619" lvl="2">
              <a:lnSpc>
                <a:spcPts val="4103"/>
              </a:lnSpc>
              <a:buFont typeface="Arial"/>
              <a:buChar char="⚬"/>
            </a:pPr>
            <a:r>
              <a:rPr lang="en-US" sz="2699">
                <a:solidFill>
                  <a:srgbClr val="0C2E7F"/>
                </a:solidFill>
                <a:latin typeface="Canva Sans Bold"/>
              </a:rPr>
              <a:t>A</a:t>
            </a:r>
            <a:r>
              <a:rPr lang="en-US" sz="2699">
                <a:solidFill>
                  <a:srgbClr val="0C2E7F"/>
                </a:solidFill>
                <a:latin typeface="Canva Sans Bold"/>
              </a:rPr>
              <a:t> hands-on set of tasks applying the event’s competencies taken at school.</a:t>
            </a:r>
          </a:p>
          <a:p>
            <a:pPr algn="just" marL="582928" indent="-291464" lvl="1">
              <a:lnSpc>
                <a:spcPts val="6749"/>
              </a:lnSpc>
              <a:buFont typeface="Arial"/>
              <a:buChar char="•"/>
            </a:pPr>
            <a:r>
              <a:rPr lang="en-US" sz="2699">
                <a:solidFill>
                  <a:srgbClr val="0C2E7F"/>
                </a:solidFill>
                <a:latin typeface="Canva Sans Bold"/>
                <a:hlinkClick r:id="rId29" tooltip="https://www.fbla.org/divisions/fbla/fbla-competitive-events/"/>
              </a:rPr>
              <a:t>Objective Test</a:t>
            </a:r>
          </a:p>
          <a:p>
            <a:pPr marL="1165857" indent="-388619" lvl="2">
              <a:lnSpc>
                <a:spcPts val="4103"/>
              </a:lnSpc>
              <a:buFont typeface="Arial"/>
              <a:buChar char="⚬"/>
            </a:pPr>
            <a:r>
              <a:rPr lang="en-US" sz="2699">
                <a:solidFill>
                  <a:srgbClr val="0C2E7F"/>
                </a:solidFill>
                <a:latin typeface="Canva Sans Bold"/>
              </a:rPr>
              <a:t>An online 50 minute test with 100-multiple choice focused on technical and business knowledge.</a:t>
            </a:r>
          </a:p>
        </p:txBody>
      </p:sp>
      <p:sp>
        <p:nvSpPr>
          <p:cNvPr name="TextBox 23" id="23"/>
          <p:cNvSpPr txBox="true"/>
          <p:nvPr/>
        </p:nvSpPr>
        <p:spPr>
          <a:xfrm rot="0">
            <a:off x="8970275" y="8144371"/>
            <a:ext cx="8289025" cy="1457325"/>
          </a:xfrm>
          <a:prstGeom prst="rect">
            <a:avLst/>
          </a:prstGeom>
        </p:spPr>
        <p:txBody>
          <a:bodyPr anchor="t" rtlCol="false" tIns="0" lIns="0" bIns="0" rIns="0">
            <a:spAutoFit/>
          </a:bodyPr>
          <a:lstStyle/>
          <a:p>
            <a:pPr algn="ctr">
              <a:lnSpc>
                <a:spcPts val="2324"/>
              </a:lnSpc>
            </a:pPr>
            <a:r>
              <a:rPr lang="en-US" sz="2499">
                <a:solidFill>
                  <a:srgbClr val="1E52BC"/>
                </a:solidFill>
                <a:latin typeface="Canva Sans Bold"/>
              </a:rPr>
              <a:t>Examples of </a:t>
            </a:r>
            <a:r>
              <a:rPr lang="en-US" sz="2499" u="sng">
                <a:solidFill>
                  <a:srgbClr val="1E52BC"/>
                </a:solidFill>
                <a:latin typeface="Canva Sans Bold"/>
                <a:hlinkClick r:id="rId30" tooltip="https://www.fbla.org/divisions/fbla/fbla-competitive-events/"/>
              </a:rPr>
              <a:t>Production</a:t>
            </a:r>
            <a:r>
              <a:rPr lang="en-US" sz="2499">
                <a:solidFill>
                  <a:srgbClr val="1E52BC"/>
                </a:solidFill>
                <a:latin typeface="Canva Sans"/>
              </a:rPr>
              <a:t> </a:t>
            </a:r>
            <a:r>
              <a:rPr lang="en-US" sz="2499">
                <a:solidFill>
                  <a:srgbClr val="1E52BC"/>
                </a:solidFill>
                <a:latin typeface="Canva Sans Bold"/>
              </a:rPr>
              <a:t>Events:</a:t>
            </a:r>
          </a:p>
          <a:p>
            <a:pPr algn="ctr">
              <a:lnSpc>
                <a:spcPts val="1860"/>
              </a:lnSpc>
            </a:pPr>
          </a:p>
          <a:p>
            <a:pPr marL="539749" indent="-269875" lvl="1">
              <a:lnSpc>
                <a:spcPts val="4124"/>
              </a:lnSpc>
              <a:buFont typeface="Arial"/>
              <a:buChar char="•"/>
            </a:pPr>
            <a:r>
              <a:rPr lang="en-US" sz="2499">
                <a:solidFill>
                  <a:srgbClr val="1E52BC"/>
                </a:solidFill>
                <a:latin typeface="Canva Sans Bold"/>
              </a:rPr>
              <a:t>Database Design &amp; Applications</a:t>
            </a:r>
          </a:p>
          <a:p>
            <a:pPr marL="539749" indent="-269875" lvl="1">
              <a:lnSpc>
                <a:spcPts val="4124"/>
              </a:lnSpc>
              <a:buFont typeface="Arial"/>
              <a:buChar char="•"/>
            </a:pPr>
            <a:r>
              <a:rPr lang="en-US" sz="2499">
                <a:solidFill>
                  <a:srgbClr val="1E52BC"/>
                </a:solidFill>
                <a:latin typeface="Canva Sans Bold"/>
              </a:rPr>
              <a:t>Word Processing</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Crafty Collage Cut-Outs Patterns and Textures"/>
          <p:cNvSpPr/>
          <p:nvPr/>
        </p:nvSpPr>
        <p:spPr>
          <a:xfrm flipH="false" flipV="false" rot="0">
            <a:off x="-2657697"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descr="Crafty Collage Cut-Outs Patterns and Textures"/>
          <p:cNvSpPr/>
          <p:nvPr/>
        </p:nvSpPr>
        <p:spPr>
          <a:xfrm flipH="false" flipV="false" rot="2830164">
            <a:off x="3346437" y="8920477"/>
            <a:ext cx="3550978" cy="3705954"/>
          </a:xfrm>
          <a:custGeom>
            <a:avLst/>
            <a:gdLst/>
            <a:ahLst/>
            <a:cxnLst/>
            <a:rect r="r" b="b" t="t" l="l"/>
            <a:pathLst>
              <a:path h="3705954" w="3550978">
                <a:moveTo>
                  <a:pt x="0" y="0"/>
                </a:moveTo>
                <a:lnTo>
                  <a:pt x="3550979" y="0"/>
                </a:lnTo>
                <a:lnTo>
                  <a:pt x="3550979"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descr="Crafty Collage Cut-Outs Patterns and Textures"/>
          <p:cNvSpPr/>
          <p:nvPr/>
        </p:nvSpPr>
        <p:spPr>
          <a:xfrm flipH="false" flipV="false" rot="0">
            <a:off x="16100038" y="-1623639"/>
            <a:ext cx="4623736" cy="3907057"/>
          </a:xfrm>
          <a:custGeom>
            <a:avLst/>
            <a:gdLst/>
            <a:ahLst/>
            <a:cxnLst/>
            <a:rect r="r" b="b" t="t" l="l"/>
            <a:pathLst>
              <a:path h="3907057" w="4623736">
                <a:moveTo>
                  <a:pt x="0" y="0"/>
                </a:moveTo>
                <a:lnTo>
                  <a:pt x="4623736" y="0"/>
                </a:lnTo>
                <a:lnTo>
                  <a:pt x="4623736" y="3907057"/>
                </a:lnTo>
                <a:lnTo>
                  <a:pt x="0" y="39070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descr="Crafty Collage Cut-Outs Patterns and Textures Circle"/>
          <p:cNvSpPr/>
          <p:nvPr/>
        </p:nvSpPr>
        <p:spPr>
          <a:xfrm flipH="false" flipV="false" rot="0">
            <a:off x="7398687" y="-3984107"/>
            <a:ext cx="4567505" cy="4720935"/>
          </a:xfrm>
          <a:custGeom>
            <a:avLst/>
            <a:gdLst/>
            <a:ahLst/>
            <a:cxnLst/>
            <a:rect r="r" b="b" t="t" l="l"/>
            <a:pathLst>
              <a:path h="4720935" w="4567505">
                <a:moveTo>
                  <a:pt x="0" y="0"/>
                </a:moveTo>
                <a:lnTo>
                  <a:pt x="4567505" y="0"/>
                </a:lnTo>
                <a:lnTo>
                  <a:pt x="4567505" y="4720936"/>
                </a:lnTo>
                <a:lnTo>
                  <a:pt x="0" y="472093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descr="Crafty Collage Cut-Outs Patterns and Textures"/>
          <p:cNvSpPr/>
          <p:nvPr/>
        </p:nvSpPr>
        <p:spPr>
          <a:xfrm flipH="false" flipV="false" rot="0">
            <a:off x="11293235" y="9422374"/>
            <a:ext cx="5331561" cy="3445521"/>
          </a:xfrm>
          <a:custGeom>
            <a:avLst/>
            <a:gdLst/>
            <a:ahLst/>
            <a:cxnLst/>
            <a:rect r="r" b="b" t="t" l="l"/>
            <a:pathLst>
              <a:path h="3445521" w="5331561">
                <a:moveTo>
                  <a:pt x="0" y="0"/>
                </a:moveTo>
                <a:lnTo>
                  <a:pt x="5331561" y="0"/>
                </a:lnTo>
                <a:lnTo>
                  <a:pt x="5331561" y="3445522"/>
                </a:lnTo>
                <a:lnTo>
                  <a:pt x="0" y="344552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descr="Crafty Collage Cut-Outs Patterns and Textures"/>
          <p:cNvSpPr/>
          <p:nvPr/>
        </p:nvSpPr>
        <p:spPr>
          <a:xfrm flipH="false" flipV="false" rot="0">
            <a:off x="15793261" y="7469020"/>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descr="Crafty Collage Cut-Outs Patterns and Textures"/>
          <p:cNvSpPr/>
          <p:nvPr/>
        </p:nvSpPr>
        <p:spPr>
          <a:xfrm flipH="false" flipV="false" rot="-10800000">
            <a:off x="10599053" y="-1623639"/>
            <a:ext cx="6660247" cy="2730701"/>
          </a:xfrm>
          <a:custGeom>
            <a:avLst/>
            <a:gdLst/>
            <a:ahLst/>
            <a:cxnLst/>
            <a:rect r="r" b="b" t="t" l="l"/>
            <a:pathLst>
              <a:path h="2730701" w="6660247">
                <a:moveTo>
                  <a:pt x="0" y="0"/>
                </a:moveTo>
                <a:lnTo>
                  <a:pt x="6660247" y="0"/>
                </a:lnTo>
                <a:lnTo>
                  <a:pt x="6660247" y="2730701"/>
                </a:lnTo>
                <a:lnTo>
                  <a:pt x="0" y="273070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descr="Crafty Collage Cut-Outs Patterns and Textures"/>
          <p:cNvSpPr/>
          <p:nvPr/>
        </p:nvSpPr>
        <p:spPr>
          <a:xfrm flipH="false" flipV="false" rot="-2611628">
            <a:off x="551983" y="-2016463"/>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descr="Crafty Collage Cut-Outs Patterns and Textures"/>
          <p:cNvSpPr/>
          <p:nvPr/>
        </p:nvSpPr>
        <p:spPr>
          <a:xfrm flipH="false" flipV="false" rot="-2611628">
            <a:off x="-2846643" y="4493078"/>
            <a:ext cx="4007991" cy="3041063"/>
          </a:xfrm>
          <a:custGeom>
            <a:avLst/>
            <a:gdLst/>
            <a:ahLst/>
            <a:cxnLst/>
            <a:rect r="r" b="b" t="t" l="l"/>
            <a:pathLst>
              <a:path h="3041063" w="4007991">
                <a:moveTo>
                  <a:pt x="0" y="0"/>
                </a:moveTo>
                <a:lnTo>
                  <a:pt x="4007991" y="0"/>
                </a:lnTo>
                <a:lnTo>
                  <a:pt x="4007991" y="3041064"/>
                </a:lnTo>
                <a:lnTo>
                  <a:pt x="0" y="304106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3" id="13"/>
          <p:cNvSpPr txBox="true"/>
          <p:nvPr/>
        </p:nvSpPr>
        <p:spPr>
          <a:xfrm rot="0">
            <a:off x="4296746" y="746354"/>
            <a:ext cx="9197597" cy="1391412"/>
          </a:xfrm>
          <a:prstGeom prst="rect">
            <a:avLst/>
          </a:prstGeom>
        </p:spPr>
        <p:txBody>
          <a:bodyPr anchor="t" rtlCol="false" tIns="0" lIns="0" bIns="0" rIns="0">
            <a:spAutoFit/>
          </a:bodyPr>
          <a:lstStyle/>
          <a:p>
            <a:pPr algn="ctr" marL="0" indent="0" lvl="0">
              <a:lnSpc>
                <a:spcPts val="8064"/>
              </a:lnSpc>
            </a:pPr>
            <a:r>
              <a:rPr lang="en-US" sz="9600" spc="-576">
                <a:solidFill>
                  <a:srgbClr val="0C2E7F"/>
                </a:solidFill>
                <a:latin typeface="Rustic Printed"/>
              </a:rPr>
              <a:t>COMPETITVE EVENTS</a:t>
            </a:r>
          </a:p>
        </p:txBody>
      </p:sp>
      <p:sp>
        <p:nvSpPr>
          <p:cNvPr name="TextBox 14" id="14"/>
          <p:cNvSpPr txBox="true"/>
          <p:nvPr/>
        </p:nvSpPr>
        <p:spPr>
          <a:xfrm rot="0">
            <a:off x="2510850" y="2363438"/>
            <a:ext cx="4018880" cy="996950"/>
          </a:xfrm>
          <a:prstGeom prst="rect">
            <a:avLst/>
          </a:prstGeom>
        </p:spPr>
        <p:txBody>
          <a:bodyPr anchor="t" rtlCol="false" tIns="0" lIns="0" bIns="0" rIns="0">
            <a:spAutoFit/>
          </a:bodyPr>
          <a:lstStyle/>
          <a:p>
            <a:pPr algn="ctr">
              <a:lnSpc>
                <a:spcPts val="7000"/>
              </a:lnSpc>
            </a:pPr>
            <a:r>
              <a:rPr lang="en-US" sz="5000" u="sng">
                <a:solidFill>
                  <a:srgbClr val="F4AC1E"/>
                </a:solidFill>
                <a:latin typeface="Rustic Printed"/>
                <a:hlinkClick r:id="rId22" tooltip="https://www.fbla.org/divisions/fbla/fbla-competitive-events/"/>
              </a:rPr>
              <a:t>Role Play Events</a:t>
            </a:r>
          </a:p>
        </p:txBody>
      </p:sp>
      <p:sp>
        <p:nvSpPr>
          <p:cNvPr name="TextBox 15" id="15"/>
          <p:cNvSpPr txBox="true"/>
          <p:nvPr/>
        </p:nvSpPr>
        <p:spPr>
          <a:xfrm rot="0">
            <a:off x="10129767" y="2350457"/>
            <a:ext cx="6602611" cy="996950"/>
          </a:xfrm>
          <a:prstGeom prst="rect">
            <a:avLst/>
          </a:prstGeom>
        </p:spPr>
        <p:txBody>
          <a:bodyPr anchor="t" rtlCol="false" tIns="0" lIns="0" bIns="0" rIns="0">
            <a:spAutoFit/>
          </a:bodyPr>
          <a:lstStyle/>
          <a:p>
            <a:pPr algn="ctr">
              <a:lnSpc>
                <a:spcPts val="7000"/>
              </a:lnSpc>
            </a:pPr>
            <a:r>
              <a:rPr lang="en-US" sz="5000" u="sng">
                <a:solidFill>
                  <a:srgbClr val="F4AC1E"/>
                </a:solidFill>
                <a:latin typeface="Rustic Printed"/>
                <a:hlinkClick r:id="rId23" tooltip="https://www.fbla.org/divisions/fbla/fbla-competitive-events/"/>
              </a:rPr>
              <a:t>9th and 10th Grade Events</a:t>
            </a:r>
          </a:p>
        </p:txBody>
      </p:sp>
      <p:sp>
        <p:nvSpPr>
          <p:cNvPr name="TextBox 16" id="16"/>
          <p:cNvSpPr txBox="true"/>
          <p:nvPr/>
        </p:nvSpPr>
        <p:spPr>
          <a:xfrm rot="0">
            <a:off x="10129767" y="5965985"/>
            <a:ext cx="7092166" cy="3510433"/>
          </a:xfrm>
          <a:prstGeom prst="rect">
            <a:avLst/>
          </a:prstGeom>
        </p:spPr>
        <p:txBody>
          <a:bodyPr anchor="t" rtlCol="false" tIns="0" lIns="0" bIns="0" rIns="0">
            <a:spAutoFit/>
          </a:bodyPr>
          <a:lstStyle/>
          <a:p>
            <a:pPr algn="ctr">
              <a:lnSpc>
                <a:spcPts val="3543"/>
              </a:lnSpc>
            </a:pPr>
            <a:r>
              <a:rPr lang="en-US" sz="2530">
                <a:solidFill>
                  <a:srgbClr val="1E52BC"/>
                </a:solidFill>
                <a:latin typeface="Canva Sans Bold"/>
              </a:rPr>
              <a:t>Examples of  </a:t>
            </a:r>
            <a:r>
              <a:rPr lang="en-US" sz="2530" u="sng">
                <a:solidFill>
                  <a:srgbClr val="1E52BC"/>
                </a:solidFill>
                <a:latin typeface="Canva Sans Bold"/>
                <a:hlinkClick r:id="rId24" tooltip="https://www.fbla.org/divisions/fbla/fbla-competitive-events/"/>
              </a:rPr>
              <a:t>9th and 10th Grade</a:t>
            </a:r>
            <a:r>
              <a:rPr lang="en-US" sz="2530">
                <a:solidFill>
                  <a:srgbClr val="1E52BC"/>
                </a:solidFill>
                <a:latin typeface="Canva Sans Bold"/>
              </a:rPr>
              <a:t> </a:t>
            </a:r>
          </a:p>
          <a:p>
            <a:pPr algn="ctr">
              <a:lnSpc>
                <a:spcPts val="3543"/>
              </a:lnSpc>
            </a:pPr>
            <a:r>
              <a:rPr lang="en-US" sz="2530">
                <a:solidFill>
                  <a:srgbClr val="1E52BC"/>
                </a:solidFill>
                <a:latin typeface="Canva Sans Bold"/>
              </a:rPr>
              <a:t>Competitive Events:</a:t>
            </a:r>
          </a:p>
          <a:p>
            <a:pPr algn="just">
              <a:lnSpc>
                <a:spcPts val="3543"/>
              </a:lnSpc>
            </a:pPr>
          </a:p>
          <a:p>
            <a:pPr algn="just" marL="546400" indent="-273200" lvl="1">
              <a:lnSpc>
                <a:spcPts val="3543"/>
              </a:lnSpc>
              <a:buFont typeface="Arial"/>
              <a:buChar char="•"/>
            </a:pPr>
            <a:r>
              <a:rPr lang="en-US" sz="2530">
                <a:solidFill>
                  <a:srgbClr val="1E52BC"/>
                </a:solidFill>
                <a:latin typeface="Canva Sans Bold"/>
              </a:rPr>
              <a:t>Introduction to Business Presentation</a:t>
            </a:r>
          </a:p>
          <a:p>
            <a:pPr algn="just" marL="546400" indent="-273200" lvl="1">
              <a:lnSpc>
                <a:spcPts val="3543"/>
              </a:lnSpc>
              <a:buFont typeface="Arial"/>
              <a:buChar char="•"/>
            </a:pPr>
            <a:r>
              <a:rPr lang="en-US" sz="2530">
                <a:solidFill>
                  <a:srgbClr val="1E52BC"/>
                </a:solidFill>
                <a:latin typeface="Canva Sans Bold"/>
              </a:rPr>
              <a:t>Introduction to  FBLA</a:t>
            </a:r>
          </a:p>
          <a:p>
            <a:pPr algn="just" marL="546400" indent="-273200" lvl="1">
              <a:lnSpc>
                <a:spcPts val="3543"/>
              </a:lnSpc>
              <a:buFont typeface="Arial"/>
              <a:buChar char="•"/>
            </a:pPr>
            <a:r>
              <a:rPr lang="en-US" sz="2530">
                <a:solidFill>
                  <a:srgbClr val="1E52BC"/>
                </a:solidFill>
                <a:latin typeface="Canva Sans Bold"/>
              </a:rPr>
              <a:t>Introduction to Programming</a:t>
            </a:r>
          </a:p>
          <a:p>
            <a:pPr algn="just" marL="546400" indent="-273200" lvl="1">
              <a:lnSpc>
                <a:spcPts val="3543"/>
              </a:lnSpc>
              <a:buFont typeface="Arial"/>
              <a:buChar char="•"/>
            </a:pPr>
            <a:r>
              <a:rPr lang="en-US" sz="2530">
                <a:solidFill>
                  <a:srgbClr val="1E52BC"/>
                </a:solidFill>
                <a:latin typeface="Canva Sans Bold"/>
              </a:rPr>
              <a:t>Introduction to Public Speaking</a:t>
            </a:r>
          </a:p>
          <a:p>
            <a:pPr algn="ctr">
              <a:lnSpc>
                <a:spcPts val="3123"/>
              </a:lnSpc>
            </a:pPr>
          </a:p>
        </p:txBody>
      </p:sp>
      <p:sp>
        <p:nvSpPr>
          <p:cNvPr name="TextBox 17" id="17"/>
          <p:cNvSpPr txBox="true"/>
          <p:nvPr/>
        </p:nvSpPr>
        <p:spPr>
          <a:xfrm rot="0">
            <a:off x="560805" y="3581892"/>
            <a:ext cx="8028719" cy="1893570"/>
          </a:xfrm>
          <a:prstGeom prst="rect">
            <a:avLst/>
          </a:prstGeom>
        </p:spPr>
        <p:txBody>
          <a:bodyPr anchor="t" rtlCol="false" tIns="0" lIns="0" bIns="0" rIns="0">
            <a:spAutoFit/>
          </a:bodyPr>
          <a:lstStyle/>
          <a:p>
            <a:pPr algn="ctr">
              <a:lnSpc>
                <a:spcPts val="3779"/>
              </a:lnSpc>
            </a:pPr>
            <a:r>
              <a:rPr lang="en-US" sz="2700">
                <a:solidFill>
                  <a:srgbClr val="0A2E7F"/>
                </a:solidFill>
                <a:latin typeface="Canva Sans Bold"/>
              </a:rPr>
              <a:t>Role Play Events consist of an objective test and a role play scenario. You may compete in teams or individually! The top 15 will advance to the final round.</a:t>
            </a:r>
          </a:p>
        </p:txBody>
      </p:sp>
      <p:sp>
        <p:nvSpPr>
          <p:cNvPr name="TextBox 18" id="18"/>
          <p:cNvSpPr txBox="true"/>
          <p:nvPr/>
        </p:nvSpPr>
        <p:spPr>
          <a:xfrm rot="0">
            <a:off x="9949674" y="3565350"/>
            <a:ext cx="7089338" cy="1417320"/>
          </a:xfrm>
          <a:prstGeom prst="rect">
            <a:avLst/>
          </a:prstGeom>
        </p:spPr>
        <p:txBody>
          <a:bodyPr anchor="t" rtlCol="false" tIns="0" lIns="0" bIns="0" rIns="0">
            <a:spAutoFit/>
          </a:bodyPr>
          <a:lstStyle/>
          <a:p>
            <a:pPr algn="ctr">
              <a:lnSpc>
                <a:spcPts val="3779"/>
              </a:lnSpc>
            </a:pPr>
            <a:r>
              <a:rPr lang="en-US" sz="2700">
                <a:solidFill>
                  <a:srgbClr val="0A2E7F"/>
                </a:solidFill>
                <a:latin typeface="Canva Sans Bold"/>
              </a:rPr>
              <a:t>9th and 10th Grade Competitive events are only open for any students in these grades. </a:t>
            </a:r>
          </a:p>
        </p:txBody>
      </p:sp>
      <p:sp>
        <p:nvSpPr>
          <p:cNvPr name="TextBox 19" id="19"/>
          <p:cNvSpPr txBox="true"/>
          <p:nvPr/>
        </p:nvSpPr>
        <p:spPr>
          <a:xfrm rot="0">
            <a:off x="671876" y="5822635"/>
            <a:ext cx="7917648" cy="3117068"/>
          </a:xfrm>
          <a:prstGeom prst="rect">
            <a:avLst/>
          </a:prstGeom>
        </p:spPr>
        <p:txBody>
          <a:bodyPr anchor="t" rtlCol="false" tIns="0" lIns="0" bIns="0" rIns="0">
            <a:spAutoFit/>
          </a:bodyPr>
          <a:lstStyle/>
          <a:p>
            <a:pPr algn="ctr">
              <a:lnSpc>
                <a:spcPts val="3543"/>
              </a:lnSpc>
            </a:pPr>
            <a:r>
              <a:rPr lang="en-US" sz="2530">
                <a:solidFill>
                  <a:srgbClr val="1E52BC"/>
                </a:solidFill>
                <a:latin typeface="Canva Sans Bold"/>
              </a:rPr>
              <a:t>Examples of </a:t>
            </a:r>
            <a:r>
              <a:rPr lang="en-US" sz="2530" u="sng">
                <a:solidFill>
                  <a:srgbClr val="1E52BC"/>
                </a:solidFill>
                <a:latin typeface="Canva Sans Bold"/>
                <a:hlinkClick r:id="rId25" tooltip="https://www.fbla.org/divisions/fbla/fbla-competitive-events/"/>
              </a:rPr>
              <a:t>Role Play</a:t>
            </a:r>
            <a:r>
              <a:rPr lang="en-US" sz="2530">
                <a:solidFill>
                  <a:srgbClr val="1E52BC"/>
                </a:solidFill>
                <a:latin typeface="Canva Sans Bold"/>
              </a:rPr>
              <a:t> Competitive Events:</a:t>
            </a:r>
          </a:p>
          <a:p>
            <a:pPr algn="ctr">
              <a:lnSpc>
                <a:spcPts val="3543"/>
              </a:lnSpc>
            </a:pPr>
          </a:p>
          <a:p>
            <a:pPr marL="546400" indent="-273200" lvl="1">
              <a:lnSpc>
                <a:spcPts val="3543"/>
              </a:lnSpc>
              <a:buFont typeface="Arial"/>
              <a:buChar char="•"/>
            </a:pPr>
            <a:r>
              <a:rPr lang="en-US" sz="2530">
                <a:solidFill>
                  <a:srgbClr val="1E52BC"/>
                </a:solidFill>
                <a:latin typeface="Canva Sans Bold"/>
              </a:rPr>
              <a:t>Client Service</a:t>
            </a:r>
          </a:p>
          <a:p>
            <a:pPr marL="546400" indent="-273200" lvl="1">
              <a:lnSpc>
                <a:spcPts val="3543"/>
              </a:lnSpc>
              <a:buFont typeface="Arial"/>
              <a:buChar char="•"/>
            </a:pPr>
            <a:r>
              <a:rPr lang="en-US" sz="2530">
                <a:solidFill>
                  <a:srgbClr val="1E52BC"/>
                </a:solidFill>
                <a:latin typeface="Canva Sans Bold"/>
              </a:rPr>
              <a:t>Help Desk</a:t>
            </a:r>
          </a:p>
          <a:p>
            <a:pPr marL="546400" indent="-273200" lvl="1">
              <a:lnSpc>
                <a:spcPts val="3543"/>
              </a:lnSpc>
              <a:buFont typeface="Arial"/>
              <a:buChar char="•"/>
            </a:pPr>
            <a:r>
              <a:rPr lang="en-US" sz="2530">
                <a:solidFill>
                  <a:srgbClr val="1E52BC"/>
                </a:solidFill>
                <a:latin typeface="Canva Sans Bold"/>
              </a:rPr>
              <a:t>Network Design</a:t>
            </a:r>
          </a:p>
          <a:p>
            <a:pPr marL="546400" indent="-273200" lvl="1">
              <a:lnSpc>
                <a:spcPts val="3543"/>
              </a:lnSpc>
              <a:buFont typeface="Arial"/>
              <a:buChar char="•"/>
            </a:pPr>
            <a:r>
              <a:rPr lang="en-US" sz="2530">
                <a:solidFill>
                  <a:srgbClr val="1E52BC"/>
                </a:solidFill>
                <a:latin typeface="Canva Sans Bold"/>
              </a:rPr>
              <a:t>Business Management </a:t>
            </a:r>
          </a:p>
          <a:p>
            <a:pPr marL="546400" indent="-273200" lvl="1">
              <a:lnSpc>
                <a:spcPts val="3543"/>
              </a:lnSpc>
              <a:buFont typeface="Arial"/>
              <a:buChar char="•"/>
            </a:pPr>
            <a:r>
              <a:rPr lang="en-US" sz="2530">
                <a:solidFill>
                  <a:srgbClr val="1E52BC"/>
                </a:solidFill>
                <a:latin typeface="Canva Sans Bold"/>
              </a:rPr>
              <a:t>Marketing</a:t>
            </a:r>
          </a:p>
        </p:txBody>
      </p:sp>
      <p:sp>
        <p:nvSpPr>
          <p:cNvPr name="Freeform 20" id="20"/>
          <p:cNvSpPr/>
          <p:nvPr/>
        </p:nvSpPr>
        <p:spPr>
          <a:xfrm flipH="false" flipV="false" rot="-4900402">
            <a:off x="1496964" y="2651521"/>
            <a:ext cx="897528" cy="539322"/>
          </a:xfrm>
          <a:custGeom>
            <a:avLst/>
            <a:gdLst/>
            <a:ahLst/>
            <a:cxnLst/>
            <a:rect r="r" b="b" t="t" l="l"/>
            <a:pathLst>
              <a:path h="539322" w="897528">
                <a:moveTo>
                  <a:pt x="0" y="0"/>
                </a:moveTo>
                <a:lnTo>
                  <a:pt x="897528" y="0"/>
                </a:lnTo>
                <a:lnTo>
                  <a:pt x="897528" y="539321"/>
                </a:lnTo>
                <a:lnTo>
                  <a:pt x="0" y="53932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1" id="21"/>
          <p:cNvSpPr/>
          <p:nvPr/>
        </p:nvSpPr>
        <p:spPr>
          <a:xfrm flipH="false" flipV="false" rot="5525160">
            <a:off x="6624755" y="2677148"/>
            <a:ext cx="945608" cy="568213"/>
          </a:xfrm>
          <a:custGeom>
            <a:avLst/>
            <a:gdLst/>
            <a:ahLst/>
            <a:cxnLst/>
            <a:rect r="r" b="b" t="t" l="l"/>
            <a:pathLst>
              <a:path h="568213" w="945608">
                <a:moveTo>
                  <a:pt x="0" y="0"/>
                </a:moveTo>
                <a:lnTo>
                  <a:pt x="945608" y="0"/>
                </a:lnTo>
                <a:lnTo>
                  <a:pt x="945608" y="568213"/>
                </a:lnTo>
                <a:lnTo>
                  <a:pt x="0" y="568213"/>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2" id="22"/>
          <p:cNvSpPr/>
          <p:nvPr/>
        </p:nvSpPr>
        <p:spPr>
          <a:xfrm flipH="false" flipV="false" rot="5525160">
            <a:off x="16685439" y="2671007"/>
            <a:ext cx="898938" cy="540169"/>
          </a:xfrm>
          <a:custGeom>
            <a:avLst/>
            <a:gdLst/>
            <a:ahLst/>
            <a:cxnLst/>
            <a:rect r="r" b="b" t="t" l="l"/>
            <a:pathLst>
              <a:path h="540169" w="898938">
                <a:moveTo>
                  <a:pt x="0" y="0"/>
                </a:moveTo>
                <a:lnTo>
                  <a:pt x="898938" y="0"/>
                </a:lnTo>
                <a:lnTo>
                  <a:pt x="898938" y="540169"/>
                </a:lnTo>
                <a:lnTo>
                  <a:pt x="0" y="54016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3" id="23"/>
          <p:cNvSpPr/>
          <p:nvPr/>
        </p:nvSpPr>
        <p:spPr>
          <a:xfrm flipH="false" flipV="false" rot="-4900402">
            <a:off x="9233910" y="2647742"/>
            <a:ext cx="897059" cy="539040"/>
          </a:xfrm>
          <a:custGeom>
            <a:avLst/>
            <a:gdLst/>
            <a:ahLst/>
            <a:cxnLst/>
            <a:rect r="r" b="b" t="t" l="l"/>
            <a:pathLst>
              <a:path h="539040" w="897059">
                <a:moveTo>
                  <a:pt x="0" y="0"/>
                </a:moveTo>
                <a:lnTo>
                  <a:pt x="897059" y="0"/>
                </a:lnTo>
                <a:lnTo>
                  <a:pt x="897059" y="539040"/>
                </a:lnTo>
                <a:lnTo>
                  <a:pt x="0" y="53904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descr="Crafty Collage Cut-Outs Patterns and Textures"/>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Crafty Collage Cut-Outs Patterns and Textures"/>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descr="Crafty Collage Cut-Outs Patterns and Textures"/>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descr="Crafty Collage Cut-Outs Patterns and Textures"/>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descr="Crafty Collage Cut-Outs Patterns and Textures"/>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descr="Crafty Collage Cut-Outs Patterns and Textures"/>
          <p:cNvSpPr/>
          <p:nvPr/>
        </p:nvSpPr>
        <p:spPr>
          <a:xfrm flipH="false" flipV="false" rot="-366315">
            <a:off x="16149480" y="2215813"/>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descr="Crafty Collage Cut-Outs Patterns and Textures"/>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descr="Crafty Collage Cut-Outs Patterns and Textures"/>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descr="Crafty Collage Cut-Outs Patterns and Textures"/>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descr="Crafty Collage Cut-Outs Patterns and Textures"/>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3" id="13" descr="Line Doodle Element"/>
          <p:cNvSpPr/>
          <p:nvPr/>
        </p:nvSpPr>
        <p:spPr>
          <a:xfrm flipH="false" flipV="false" rot="-6823717">
            <a:off x="1591977" y="1722022"/>
            <a:ext cx="880860" cy="529306"/>
          </a:xfrm>
          <a:custGeom>
            <a:avLst/>
            <a:gdLst/>
            <a:ahLst/>
            <a:cxnLst/>
            <a:rect r="r" b="b" t="t" l="l"/>
            <a:pathLst>
              <a:path h="529306" w="880860">
                <a:moveTo>
                  <a:pt x="0" y="0"/>
                </a:moveTo>
                <a:lnTo>
                  <a:pt x="880860" y="0"/>
                </a:lnTo>
                <a:lnTo>
                  <a:pt x="880860" y="529306"/>
                </a:lnTo>
                <a:lnTo>
                  <a:pt x="0" y="52930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4" id="14" descr="Line Doodle Element"/>
          <p:cNvSpPr/>
          <p:nvPr/>
        </p:nvSpPr>
        <p:spPr>
          <a:xfrm flipH="false" flipV="false" rot="4142913">
            <a:off x="14959175" y="1768738"/>
            <a:ext cx="880860" cy="529306"/>
          </a:xfrm>
          <a:custGeom>
            <a:avLst/>
            <a:gdLst/>
            <a:ahLst/>
            <a:cxnLst/>
            <a:rect r="r" b="b" t="t" l="l"/>
            <a:pathLst>
              <a:path h="529306" w="880860">
                <a:moveTo>
                  <a:pt x="0" y="0"/>
                </a:moveTo>
                <a:lnTo>
                  <a:pt x="880860" y="0"/>
                </a:lnTo>
                <a:lnTo>
                  <a:pt x="880860" y="529306"/>
                </a:lnTo>
                <a:lnTo>
                  <a:pt x="0" y="52930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5" id="15"/>
          <p:cNvSpPr txBox="true"/>
          <p:nvPr/>
        </p:nvSpPr>
        <p:spPr>
          <a:xfrm rot="0">
            <a:off x="6263150" y="6866546"/>
            <a:ext cx="7322748" cy="963930"/>
          </a:xfrm>
          <a:prstGeom prst="rect">
            <a:avLst/>
          </a:prstGeom>
        </p:spPr>
        <p:txBody>
          <a:bodyPr anchor="t" rtlCol="false" tIns="0" lIns="0" bIns="0" rIns="0">
            <a:spAutoFit/>
          </a:bodyPr>
          <a:lstStyle/>
          <a:p>
            <a:pPr algn="l" marL="0" indent="0" lvl="1">
              <a:lnSpc>
                <a:spcPts val="8400"/>
              </a:lnSpc>
              <a:spcBef>
                <a:spcPct val="0"/>
              </a:spcBef>
            </a:pPr>
            <a:r>
              <a:rPr lang="en-US" sz="4200">
                <a:solidFill>
                  <a:srgbClr val="0A2E7F"/>
                </a:solidFill>
                <a:latin typeface="Canva Sans Bold"/>
              </a:rPr>
              <a:t>Role Play Events </a:t>
            </a:r>
          </a:p>
        </p:txBody>
      </p:sp>
      <p:sp>
        <p:nvSpPr>
          <p:cNvPr name="Freeform 16" id="16"/>
          <p:cNvSpPr/>
          <p:nvPr/>
        </p:nvSpPr>
        <p:spPr>
          <a:xfrm flipH="false" flipV="false" rot="0">
            <a:off x="14740981" y="7010281"/>
            <a:ext cx="1063266" cy="1000309"/>
          </a:xfrm>
          <a:custGeom>
            <a:avLst/>
            <a:gdLst/>
            <a:ahLst/>
            <a:cxnLst/>
            <a:rect r="r" b="b" t="t" l="l"/>
            <a:pathLst>
              <a:path h="1000309" w="1063266">
                <a:moveTo>
                  <a:pt x="0" y="0"/>
                </a:moveTo>
                <a:lnTo>
                  <a:pt x="1063266" y="0"/>
                </a:lnTo>
                <a:lnTo>
                  <a:pt x="1063266" y="1000310"/>
                </a:lnTo>
                <a:lnTo>
                  <a:pt x="0" y="1000310"/>
                </a:lnTo>
                <a:lnTo>
                  <a:pt x="0" y="0"/>
                </a:lnTo>
                <a:close/>
              </a:path>
            </a:pathLst>
          </a:custGeom>
          <a:blipFill>
            <a:blip r:embed="rId26"/>
            <a:stretch>
              <a:fillRect l="0" t="0" r="0" b="0"/>
            </a:stretch>
          </a:blipFill>
        </p:spPr>
      </p:sp>
      <p:sp>
        <p:nvSpPr>
          <p:cNvPr name="TextBox 17" id="17"/>
          <p:cNvSpPr txBox="true"/>
          <p:nvPr/>
        </p:nvSpPr>
        <p:spPr>
          <a:xfrm rot="0">
            <a:off x="6263150" y="3333934"/>
            <a:ext cx="7322748" cy="963930"/>
          </a:xfrm>
          <a:prstGeom prst="rect">
            <a:avLst/>
          </a:prstGeom>
        </p:spPr>
        <p:txBody>
          <a:bodyPr anchor="t" rtlCol="false" tIns="0" lIns="0" bIns="0" rIns="0">
            <a:spAutoFit/>
          </a:bodyPr>
          <a:lstStyle/>
          <a:p>
            <a:pPr algn="l">
              <a:lnSpc>
                <a:spcPts val="8400"/>
              </a:lnSpc>
            </a:pPr>
            <a:r>
              <a:rPr lang="en-US" sz="4200">
                <a:solidFill>
                  <a:srgbClr val="0A2E7F"/>
                </a:solidFill>
                <a:latin typeface="Canva Sans Bold"/>
              </a:rPr>
              <a:t>Chapter Events </a:t>
            </a:r>
          </a:p>
        </p:txBody>
      </p:sp>
      <p:sp>
        <p:nvSpPr>
          <p:cNvPr name="TextBox 18" id="18"/>
          <p:cNvSpPr txBox="true"/>
          <p:nvPr/>
        </p:nvSpPr>
        <p:spPr>
          <a:xfrm rot="0">
            <a:off x="5098027" y="3628828"/>
            <a:ext cx="545211" cy="669036"/>
          </a:xfrm>
          <a:prstGeom prst="rect">
            <a:avLst/>
          </a:prstGeom>
        </p:spPr>
        <p:txBody>
          <a:bodyPr anchor="t" rtlCol="false" tIns="0" lIns="0" bIns="0" rIns="0">
            <a:spAutoFit/>
          </a:bodyPr>
          <a:lstStyle/>
          <a:p>
            <a:pPr algn="ctr">
              <a:lnSpc>
                <a:spcPts val="5652"/>
              </a:lnSpc>
            </a:pPr>
            <a:r>
              <a:rPr lang="en-US" sz="3600">
                <a:solidFill>
                  <a:srgbClr val="0A2E7F"/>
                </a:solidFill>
                <a:latin typeface="Canva Sans Bold"/>
              </a:rPr>
              <a:t>1</a:t>
            </a:r>
          </a:p>
        </p:txBody>
      </p:sp>
      <p:sp>
        <p:nvSpPr>
          <p:cNvPr name="TextBox 19" id="19"/>
          <p:cNvSpPr txBox="true"/>
          <p:nvPr/>
        </p:nvSpPr>
        <p:spPr>
          <a:xfrm rot="0">
            <a:off x="6263150" y="4593139"/>
            <a:ext cx="7322748" cy="963930"/>
          </a:xfrm>
          <a:prstGeom prst="rect">
            <a:avLst/>
          </a:prstGeom>
        </p:spPr>
        <p:txBody>
          <a:bodyPr anchor="t" rtlCol="false" tIns="0" lIns="0" bIns="0" rIns="0">
            <a:spAutoFit/>
          </a:bodyPr>
          <a:lstStyle/>
          <a:p>
            <a:pPr algn="l" marL="0" indent="0" lvl="1">
              <a:lnSpc>
                <a:spcPts val="8400"/>
              </a:lnSpc>
              <a:spcBef>
                <a:spcPct val="0"/>
              </a:spcBef>
            </a:pPr>
            <a:r>
              <a:rPr lang="en-US" sz="4200">
                <a:solidFill>
                  <a:srgbClr val="0A2E7F"/>
                </a:solidFill>
                <a:latin typeface="Canva Sans Bold"/>
              </a:rPr>
              <a:t>Objective Tests</a:t>
            </a:r>
          </a:p>
        </p:txBody>
      </p:sp>
      <p:sp>
        <p:nvSpPr>
          <p:cNvPr name="TextBox 20" id="20"/>
          <p:cNvSpPr txBox="true"/>
          <p:nvPr/>
        </p:nvSpPr>
        <p:spPr>
          <a:xfrm rot="0">
            <a:off x="5098027" y="4888033"/>
            <a:ext cx="545211" cy="669036"/>
          </a:xfrm>
          <a:prstGeom prst="rect">
            <a:avLst/>
          </a:prstGeom>
        </p:spPr>
        <p:txBody>
          <a:bodyPr anchor="t" rtlCol="false" tIns="0" lIns="0" bIns="0" rIns="0">
            <a:spAutoFit/>
          </a:bodyPr>
          <a:lstStyle/>
          <a:p>
            <a:pPr algn="ctr" marL="0" indent="0" lvl="1">
              <a:lnSpc>
                <a:spcPts val="5652"/>
              </a:lnSpc>
              <a:spcBef>
                <a:spcPct val="0"/>
              </a:spcBef>
            </a:pPr>
            <a:r>
              <a:rPr lang="en-US" sz="3600" u="none">
                <a:solidFill>
                  <a:srgbClr val="0A2E7F"/>
                </a:solidFill>
                <a:latin typeface="Canva Sans Bold"/>
              </a:rPr>
              <a:t>2</a:t>
            </a:r>
          </a:p>
        </p:txBody>
      </p:sp>
      <p:sp>
        <p:nvSpPr>
          <p:cNvPr name="TextBox 21" id="21"/>
          <p:cNvSpPr txBox="true"/>
          <p:nvPr/>
        </p:nvSpPr>
        <p:spPr>
          <a:xfrm rot="0">
            <a:off x="5098027" y="7187378"/>
            <a:ext cx="545211" cy="669036"/>
          </a:xfrm>
          <a:prstGeom prst="rect">
            <a:avLst/>
          </a:prstGeom>
        </p:spPr>
        <p:txBody>
          <a:bodyPr anchor="t" rtlCol="false" tIns="0" lIns="0" bIns="0" rIns="0">
            <a:spAutoFit/>
          </a:bodyPr>
          <a:lstStyle/>
          <a:p>
            <a:pPr algn="ctr" marL="0" indent="0" lvl="1">
              <a:lnSpc>
                <a:spcPts val="5652"/>
              </a:lnSpc>
              <a:spcBef>
                <a:spcPct val="0"/>
              </a:spcBef>
            </a:pPr>
            <a:r>
              <a:rPr lang="en-US" sz="3600" u="none">
                <a:solidFill>
                  <a:srgbClr val="0A2E7F"/>
                </a:solidFill>
                <a:latin typeface="Canva Sans Bold"/>
              </a:rPr>
              <a:t>4</a:t>
            </a:r>
          </a:p>
        </p:txBody>
      </p:sp>
      <p:sp>
        <p:nvSpPr>
          <p:cNvPr name="TextBox 22" id="22"/>
          <p:cNvSpPr txBox="true"/>
          <p:nvPr/>
        </p:nvSpPr>
        <p:spPr>
          <a:xfrm rot="0">
            <a:off x="6263150" y="5728519"/>
            <a:ext cx="7322748" cy="963930"/>
          </a:xfrm>
          <a:prstGeom prst="rect">
            <a:avLst/>
          </a:prstGeom>
        </p:spPr>
        <p:txBody>
          <a:bodyPr anchor="t" rtlCol="false" tIns="0" lIns="0" bIns="0" rIns="0">
            <a:spAutoFit/>
          </a:bodyPr>
          <a:lstStyle/>
          <a:p>
            <a:pPr algn="l" marL="0" indent="0" lvl="1">
              <a:lnSpc>
                <a:spcPts val="8400"/>
              </a:lnSpc>
              <a:spcBef>
                <a:spcPct val="0"/>
              </a:spcBef>
            </a:pPr>
            <a:r>
              <a:rPr lang="en-US" sz="4200">
                <a:solidFill>
                  <a:srgbClr val="0A2E7F"/>
                </a:solidFill>
                <a:latin typeface="Canva Sans Bold"/>
              </a:rPr>
              <a:t>Presentation Events </a:t>
            </a:r>
          </a:p>
        </p:txBody>
      </p:sp>
      <p:sp>
        <p:nvSpPr>
          <p:cNvPr name="TextBox 23" id="23"/>
          <p:cNvSpPr txBox="true"/>
          <p:nvPr/>
        </p:nvSpPr>
        <p:spPr>
          <a:xfrm rot="0">
            <a:off x="5098027" y="6023413"/>
            <a:ext cx="545211" cy="669036"/>
          </a:xfrm>
          <a:prstGeom prst="rect">
            <a:avLst/>
          </a:prstGeom>
        </p:spPr>
        <p:txBody>
          <a:bodyPr anchor="t" rtlCol="false" tIns="0" lIns="0" bIns="0" rIns="0">
            <a:spAutoFit/>
          </a:bodyPr>
          <a:lstStyle/>
          <a:p>
            <a:pPr algn="ctr" marL="0" indent="0" lvl="1">
              <a:lnSpc>
                <a:spcPts val="5652"/>
              </a:lnSpc>
              <a:spcBef>
                <a:spcPct val="0"/>
              </a:spcBef>
            </a:pPr>
            <a:r>
              <a:rPr lang="en-US" sz="3600" u="none">
                <a:solidFill>
                  <a:srgbClr val="0A2E7F"/>
                </a:solidFill>
                <a:latin typeface="Canva Sans Bold"/>
              </a:rPr>
              <a:t>3</a:t>
            </a:r>
          </a:p>
        </p:txBody>
      </p:sp>
      <p:sp>
        <p:nvSpPr>
          <p:cNvPr name="Freeform 24" id="24"/>
          <p:cNvSpPr/>
          <p:nvPr/>
        </p:nvSpPr>
        <p:spPr>
          <a:xfrm flipH="false" flipV="false" rot="0">
            <a:off x="1920285" y="7830476"/>
            <a:ext cx="1063266" cy="1000309"/>
          </a:xfrm>
          <a:custGeom>
            <a:avLst/>
            <a:gdLst/>
            <a:ahLst/>
            <a:cxnLst/>
            <a:rect r="r" b="b" t="t" l="l"/>
            <a:pathLst>
              <a:path h="1000309" w="1063266">
                <a:moveTo>
                  <a:pt x="0" y="0"/>
                </a:moveTo>
                <a:lnTo>
                  <a:pt x="1063266" y="0"/>
                </a:lnTo>
                <a:lnTo>
                  <a:pt x="1063266" y="1000309"/>
                </a:lnTo>
                <a:lnTo>
                  <a:pt x="0" y="1000309"/>
                </a:lnTo>
                <a:lnTo>
                  <a:pt x="0" y="0"/>
                </a:lnTo>
                <a:close/>
              </a:path>
            </a:pathLst>
          </a:custGeom>
          <a:blipFill>
            <a:blip r:embed="rId26"/>
            <a:stretch>
              <a:fillRect l="0" t="0" r="0" b="0"/>
            </a:stretch>
          </a:blipFill>
        </p:spPr>
      </p:sp>
      <p:sp>
        <p:nvSpPr>
          <p:cNvPr name="TextBox 25" id="25"/>
          <p:cNvSpPr txBox="true"/>
          <p:nvPr/>
        </p:nvSpPr>
        <p:spPr>
          <a:xfrm rot="0">
            <a:off x="3515409" y="994161"/>
            <a:ext cx="11005436" cy="2023128"/>
          </a:xfrm>
          <a:prstGeom prst="rect">
            <a:avLst/>
          </a:prstGeom>
        </p:spPr>
        <p:txBody>
          <a:bodyPr anchor="t" rtlCol="false" tIns="0" lIns="0" bIns="0" rIns="0">
            <a:spAutoFit/>
          </a:bodyPr>
          <a:lstStyle/>
          <a:p>
            <a:pPr algn="ctr" marL="0" indent="0" lvl="0">
              <a:lnSpc>
                <a:spcPts val="6720"/>
              </a:lnSpc>
            </a:pPr>
            <a:r>
              <a:rPr lang="en-US" sz="8000" spc="-480" u="sng">
                <a:solidFill>
                  <a:srgbClr val="0C2E7F"/>
                </a:solidFill>
                <a:latin typeface="Rustic Printed"/>
                <a:hlinkClick r:id="rId27" tooltip="https://www.fbla.org/divisions/fbla-middle-level/competitive-events/"/>
              </a:rPr>
              <a:t>23 competitive events for middle school members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TextBox 3" id="3"/>
          <p:cNvSpPr txBox="true"/>
          <p:nvPr/>
        </p:nvSpPr>
        <p:spPr>
          <a:xfrm rot="0">
            <a:off x="4404770" y="3001922"/>
            <a:ext cx="10145840" cy="6842593"/>
          </a:xfrm>
          <a:prstGeom prst="rect">
            <a:avLst/>
          </a:prstGeom>
        </p:spPr>
        <p:txBody>
          <a:bodyPr anchor="t" rtlCol="false" tIns="0" lIns="0" bIns="0" rIns="0">
            <a:spAutoFit/>
          </a:bodyPr>
          <a:lstStyle/>
          <a:p>
            <a:pPr marL="697699" indent="-348850" lvl="1">
              <a:lnSpc>
                <a:spcPts val="4524"/>
              </a:lnSpc>
              <a:buFont typeface="Arial"/>
              <a:buChar char="•"/>
            </a:pPr>
            <a:r>
              <a:rPr lang="en-US" sz="3231">
                <a:solidFill>
                  <a:srgbClr val="0A2E7F"/>
                </a:solidFill>
                <a:latin typeface="Canva Sans Bold"/>
              </a:rPr>
              <a:t>Review the Competitive Events at a Glance</a:t>
            </a:r>
          </a:p>
          <a:p>
            <a:pPr marL="1395398" indent="-465133" lvl="2">
              <a:lnSpc>
                <a:spcPts val="4524"/>
              </a:lnSpc>
              <a:buFont typeface="Arial"/>
              <a:buChar char="⚬"/>
            </a:pPr>
            <a:r>
              <a:rPr lang="en-US" sz="3231" u="sng">
                <a:solidFill>
                  <a:srgbClr val="1D52BC"/>
                </a:solidFill>
                <a:latin typeface="Canva Sans Bold"/>
                <a:hlinkClick r:id="rId4" tooltip="https://connect.fbla.org/headquarters/files/Middle%20School%20Competitive%20Events%20Resources/23-24-Middle-School-CE-At-A-Glance.pdf"/>
              </a:rPr>
              <a:t>Middle School</a:t>
            </a:r>
          </a:p>
          <a:p>
            <a:pPr marL="1395398" indent="-465133" lvl="2">
              <a:lnSpc>
                <a:spcPts val="4524"/>
              </a:lnSpc>
              <a:buFont typeface="Arial"/>
              <a:buChar char="⚬"/>
            </a:pPr>
            <a:r>
              <a:rPr lang="en-US" sz="3231" u="sng">
                <a:solidFill>
                  <a:srgbClr val="1D52BC"/>
                </a:solidFill>
                <a:latin typeface="Canva Sans Bold"/>
                <a:hlinkClick r:id="rId5" tooltip="https://connect.fbla.org/headquarters/files/High%20School%20Competitive%20Events%20Resources/23-24-High-School-CE-At-A-Glance.pdf"/>
              </a:rPr>
              <a:t>High School</a:t>
            </a:r>
          </a:p>
          <a:p>
            <a:pPr marL="697699" indent="-348850" lvl="1">
              <a:lnSpc>
                <a:spcPts val="4524"/>
              </a:lnSpc>
              <a:buFont typeface="Arial"/>
              <a:buChar char="•"/>
            </a:pPr>
            <a:r>
              <a:rPr lang="en-US" sz="3231">
                <a:solidFill>
                  <a:srgbClr val="0A2E7F"/>
                </a:solidFill>
                <a:latin typeface="Canva Sans Bold"/>
              </a:rPr>
              <a:t>Take the Choose Your Event Quiz</a:t>
            </a:r>
          </a:p>
          <a:p>
            <a:pPr marL="1395398" indent="-465133" lvl="2">
              <a:lnSpc>
                <a:spcPts val="4524"/>
              </a:lnSpc>
              <a:buFont typeface="Arial"/>
              <a:buChar char="⚬"/>
            </a:pPr>
            <a:r>
              <a:rPr lang="en-US" sz="3231" u="sng">
                <a:solidFill>
                  <a:srgbClr val="1D52BC"/>
                </a:solidFill>
                <a:latin typeface="Canva Sans Bold"/>
                <a:hlinkClick r:id="rId6" tooltip="https://storage.googleapis.com/articulate-courses/LEAD%20Explore/Choose%20Your%20Event%20Final%20-%20Storyline%20output/story.html"/>
              </a:rPr>
              <a:t>Middle School</a:t>
            </a:r>
          </a:p>
          <a:p>
            <a:pPr marL="1395398" indent="-465133" lvl="2">
              <a:lnSpc>
                <a:spcPts val="4524"/>
              </a:lnSpc>
              <a:buFont typeface="Arial"/>
              <a:buChar char="⚬"/>
            </a:pPr>
            <a:r>
              <a:rPr lang="en-US" sz="3231" u="sng">
                <a:solidFill>
                  <a:srgbClr val="1D52BC"/>
                </a:solidFill>
                <a:latin typeface="Canva Sans Bold"/>
                <a:hlinkClick r:id="rId7" tooltip="https://storage.googleapis.com/articulate-courses/BAA%20Contributor/Choose%20Your%20Event%20(FBLA%20HS)%202023-24/story.html"/>
              </a:rPr>
              <a:t>High School</a:t>
            </a:r>
          </a:p>
          <a:p>
            <a:pPr marL="697699" indent="-348850" lvl="1">
              <a:lnSpc>
                <a:spcPts val="4524"/>
              </a:lnSpc>
              <a:buFont typeface="Arial"/>
              <a:buChar char="•"/>
            </a:pPr>
            <a:r>
              <a:rPr lang="en-US" sz="3231">
                <a:solidFill>
                  <a:srgbClr val="0C2E7F"/>
                </a:solidFill>
                <a:latin typeface="Canva Sans Bold"/>
              </a:rPr>
              <a:t>Review the Event Guidelines and Topics</a:t>
            </a:r>
          </a:p>
          <a:p>
            <a:pPr marL="1395398" indent="-465133" lvl="2">
              <a:lnSpc>
                <a:spcPts val="4524"/>
              </a:lnSpc>
              <a:buFont typeface="Arial"/>
              <a:buChar char="⚬"/>
            </a:pPr>
            <a:r>
              <a:rPr lang="en-US" sz="3231" u="sng">
                <a:solidFill>
                  <a:srgbClr val="1D52BC"/>
                </a:solidFill>
                <a:latin typeface="Canva Sans Bold"/>
                <a:hlinkClick r:id="rId8" tooltip="https://connect.fbla.org/headquarters/files/Middle%20School%20Competitive%20Events%20Resources/23-24-Middle-School-Guidelines-All-in-One.pdf"/>
              </a:rPr>
              <a:t>Middle School</a:t>
            </a:r>
          </a:p>
          <a:p>
            <a:pPr marL="1395398" indent="-465133" lvl="2">
              <a:lnSpc>
                <a:spcPts val="4524"/>
              </a:lnSpc>
              <a:buFont typeface="Arial"/>
              <a:buChar char="⚬"/>
            </a:pPr>
            <a:r>
              <a:rPr lang="en-US" sz="3231" u="sng">
                <a:solidFill>
                  <a:srgbClr val="1D52BC"/>
                </a:solidFill>
                <a:latin typeface="Canva Sans Bold"/>
                <a:hlinkClick r:id="rId9" tooltip="https://connect.fbla.org/headquarters/files/High%20School%20Competitive%20Events%20Resources/23-24-High-School-Guidelines-All-in-One.pdf"/>
              </a:rPr>
              <a:t>High School</a:t>
            </a:r>
          </a:p>
          <a:p>
            <a:pPr marL="697699" indent="-348850" lvl="1">
              <a:lnSpc>
                <a:spcPts val="4524"/>
              </a:lnSpc>
              <a:buFont typeface="Arial"/>
              <a:buChar char="•"/>
            </a:pPr>
            <a:r>
              <a:rPr lang="en-US" sz="3231">
                <a:solidFill>
                  <a:srgbClr val="0A2E7F"/>
                </a:solidFill>
                <a:latin typeface="Canva Sans Bold"/>
              </a:rPr>
              <a:t>Review Event Resources</a:t>
            </a:r>
          </a:p>
          <a:p>
            <a:pPr marL="1395398" indent="-465133" lvl="2">
              <a:lnSpc>
                <a:spcPts val="4524"/>
              </a:lnSpc>
              <a:buFont typeface="Arial"/>
              <a:buChar char="⚬"/>
            </a:pPr>
            <a:r>
              <a:rPr lang="en-US" sz="3231" u="sng">
                <a:solidFill>
                  <a:srgbClr val="1D52BC"/>
                </a:solidFill>
                <a:latin typeface="Canva Sans Bold"/>
                <a:hlinkClick r:id="rId10" tooltip="https://www.fbla.org/divisions/fbla-middle-level/competitive-events/"/>
              </a:rPr>
              <a:t>Middle School</a:t>
            </a:r>
          </a:p>
          <a:p>
            <a:pPr marL="1395398" indent="-465133" lvl="2">
              <a:lnSpc>
                <a:spcPts val="4524"/>
              </a:lnSpc>
              <a:buFont typeface="Arial"/>
              <a:buChar char="⚬"/>
            </a:pPr>
            <a:r>
              <a:rPr lang="en-US" sz="3231" u="sng">
                <a:solidFill>
                  <a:srgbClr val="1D52BC"/>
                </a:solidFill>
                <a:latin typeface="Canva Sans Bold"/>
                <a:hlinkClick r:id="rId11" tooltip="https://www.fbla.org/divisions/fbla/fbla-competitive-events/"/>
              </a:rPr>
              <a:t>High School</a:t>
            </a:r>
          </a:p>
        </p:txBody>
      </p:sp>
      <p:sp>
        <p:nvSpPr>
          <p:cNvPr name="Freeform 4" id="4"/>
          <p:cNvSpPr/>
          <p:nvPr/>
        </p:nvSpPr>
        <p:spPr>
          <a:xfrm flipH="false" flipV="false" rot="0">
            <a:off x="419140" y="2114842"/>
            <a:ext cx="3709358" cy="3494215"/>
          </a:xfrm>
          <a:custGeom>
            <a:avLst/>
            <a:gdLst/>
            <a:ahLst/>
            <a:cxnLst/>
            <a:rect r="r" b="b" t="t" l="l"/>
            <a:pathLst>
              <a:path h="3494215" w="3709358">
                <a:moveTo>
                  <a:pt x="0" y="0"/>
                </a:moveTo>
                <a:lnTo>
                  <a:pt x="3709358" y="0"/>
                </a:lnTo>
                <a:lnTo>
                  <a:pt x="3709358" y="3494215"/>
                </a:lnTo>
                <a:lnTo>
                  <a:pt x="0" y="34942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 id="5"/>
          <p:cNvSpPr/>
          <p:nvPr/>
        </p:nvSpPr>
        <p:spPr>
          <a:xfrm flipH="false" flipV="false" rot="0">
            <a:off x="14894270" y="5931813"/>
            <a:ext cx="3147450" cy="3155339"/>
          </a:xfrm>
          <a:custGeom>
            <a:avLst/>
            <a:gdLst/>
            <a:ahLst/>
            <a:cxnLst/>
            <a:rect r="r" b="b" t="t" l="l"/>
            <a:pathLst>
              <a:path h="3155339" w="3147450">
                <a:moveTo>
                  <a:pt x="0" y="0"/>
                </a:moveTo>
                <a:lnTo>
                  <a:pt x="3147450" y="0"/>
                </a:lnTo>
                <a:lnTo>
                  <a:pt x="3147450" y="3155339"/>
                </a:lnTo>
                <a:lnTo>
                  <a:pt x="0" y="315533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6" id="6"/>
          <p:cNvSpPr txBox="true"/>
          <p:nvPr/>
        </p:nvSpPr>
        <p:spPr>
          <a:xfrm rot="0">
            <a:off x="3212217" y="377560"/>
            <a:ext cx="11863565" cy="2366259"/>
          </a:xfrm>
          <a:prstGeom prst="rect">
            <a:avLst/>
          </a:prstGeom>
        </p:spPr>
        <p:txBody>
          <a:bodyPr anchor="t" rtlCol="false" tIns="0" lIns="0" bIns="0" rIns="0">
            <a:spAutoFit/>
          </a:bodyPr>
          <a:lstStyle/>
          <a:p>
            <a:pPr algn="ctr" marL="0" indent="0" lvl="0">
              <a:lnSpc>
                <a:spcPts val="7936"/>
              </a:lnSpc>
            </a:pPr>
            <a:r>
              <a:rPr lang="en-US" sz="9448" spc="-566">
                <a:solidFill>
                  <a:srgbClr val="0A2E7F"/>
                </a:solidFill>
                <a:latin typeface="Rustic Printed"/>
              </a:rPr>
              <a:t>FINDING AND UNDERSTANDING YOUR COMPETITIVE EVENT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TextBox 13" id="13"/>
          <p:cNvSpPr txBox="true"/>
          <p:nvPr/>
        </p:nvSpPr>
        <p:spPr>
          <a:xfrm rot="0">
            <a:off x="2178642" y="2645898"/>
            <a:ext cx="14721406" cy="3800773"/>
          </a:xfrm>
          <a:prstGeom prst="rect">
            <a:avLst/>
          </a:prstGeom>
        </p:spPr>
        <p:txBody>
          <a:bodyPr anchor="t" rtlCol="false" tIns="0" lIns="0" bIns="0" rIns="0">
            <a:spAutoFit/>
          </a:bodyPr>
          <a:lstStyle/>
          <a:p>
            <a:pPr algn="ctr" marL="0" indent="0" lvl="0">
              <a:lnSpc>
                <a:spcPts val="12605"/>
              </a:lnSpc>
            </a:pPr>
            <a:r>
              <a:rPr lang="en-US" sz="15006" spc="-900" u="sng">
                <a:solidFill>
                  <a:srgbClr val="0A2E7F"/>
                </a:solidFill>
                <a:latin typeface="Rustic Printed"/>
                <a:hlinkClick r:id="rId24" tooltip="https://www.dropbox.com/request/O972WZkc4yaSOYMRySeB"/>
              </a:rPr>
              <a:t>DISTRICT FOUNDATION SCHOLARSHIP </a:t>
            </a:r>
          </a:p>
        </p:txBody>
      </p:sp>
      <p:sp>
        <p:nvSpPr>
          <p:cNvPr name="Freeform 14" id="14"/>
          <p:cNvSpPr/>
          <p:nvPr/>
        </p:nvSpPr>
        <p:spPr>
          <a:xfrm flipH="false" flipV="false" rot="3160737">
            <a:off x="15342715" y="1339130"/>
            <a:ext cx="2059077" cy="1237293"/>
          </a:xfrm>
          <a:custGeom>
            <a:avLst/>
            <a:gdLst/>
            <a:ahLst/>
            <a:cxnLst/>
            <a:rect r="r" b="b" t="t" l="l"/>
            <a:pathLst>
              <a:path h="1237293" w="2059077">
                <a:moveTo>
                  <a:pt x="0" y="0"/>
                </a:moveTo>
                <a:lnTo>
                  <a:pt x="2059077" y="0"/>
                </a:lnTo>
                <a:lnTo>
                  <a:pt x="2059077" y="1237293"/>
                </a:lnTo>
                <a:lnTo>
                  <a:pt x="0" y="123729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5" id="15"/>
          <p:cNvSpPr/>
          <p:nvPr/>
        </p:nvSpPr>
        <p:spPr>
          <a:xfrm flipH="false" flipV="false" rot="-7974948">
            <a:off x="793380" y="6539445"/>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true" flipV="false" rot="0">
            <a:off x="1422973" y="1028700"/>
            <a:ext cx="1467459" cy="1581362"/>
          </a:xfrm>
          <a:custGeom>
            <a:avLst/>
            <a:gdLst/>
            <a:ahLst/>
            <a:cxnLst/>
            <a:rect r="r" b="b" t="t" l="l"/>
            <a:pathLst>
              <a:path h="1581362" w="1467459">
                <a:moveTo>
                  <a:pt x="1467458" y="0"/>
                </a:moveTo>
                <a:lnTo>
                  <a:pt x="0" y="0"/>
                </a:lnTo>
                <a:lnTo>
                  <a:pt x="0" y="1581362"/>
                </a:lnTo>
                <a:lnTo>
                  <a:pt x="1467458" y="1581362"/>
                </a:lnTo>
                <a:lnTo>
                  <a:pt x="1467458"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17" id="17"/>
          <p:cNvSpPr/>
          <p:nvPr/>
        </p:nvSpPr>
        <p:spPr>
          <a:xfrm flipH="false" flipV="false" rot="0">
            <a:off x="15804247" y="7478637"/>
            <a:ext cx="1140143" cy="1228640"/>
          </a:xfrm>
          <a:custGeom>
            <a:avLst/>
            <a:gdLst/>
            <a:ahLst/>
            <a:cxnLst/>
            <a:rect r="r" b="b" t="t" l="l"/>
            <a:pathLst>
              <a:path h="1228640" w="1140143">
                <a:moveTo>
                  <a:pt x="0" y="0"/>
                </a:moveTo>
                <a:lnTo>
                  <a:pt x="1140143" y="0"/>
                </a:lnTo>
                <a:lnTo>
                  <a:pt x="1140143" y="1228641"/>
                </a:lnTo>
                <a:lnTo>
                  <a:pt x="0" y="1228641"/>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TextBox 18" id="18"/>
          <p:cNvSpPr txBox="true"/>
          <p:nvPr/>
        </p:nvSpPr>
        <p:spPr>
          <a:xfrm rot="0">
            <a:off x="2353936" y="6230272"/>
            <a:ext cx="13821978" cy="885827"/>
          </a:xfrm>
          <a:prstGeom prst="rect">
            <a:avLst/>
          </a:prstGeom>
        </p:spPr>
        <p:txBody>
          <a:bodyPr anchor="t" rtlCol="false" tIns="0" lIns="0" bIns="0" rIns="0">
            <a:spAutoFit/>
          </a:bodyPr>
          <a:lstStyle/>
          <a:p>
            <a:pPr algn="ctr">
              <a:lnSpc>
                <a:spcPts val="6299"/>
              </a:lnSpc>
              <a:spcBef>
                <a:spcPct val="0"/>
              </a:spcBef>
            </a:pPr>
            <a:r>
              <a:rPr lang="en-US" sz="4499">
                <a:solidFill>
                  <a:srgbClr val="1E52BC"/>
                </a:solidFill>
                <a:latin typeface="Rustic Printed"/>
              </a:rPr>
              <a:t>Extended Deadline: January 15, 2024</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TextBox 13" id="13"/>
          <p:cNvSpPr txBox="true"/>
          <p:nvPr/>
        </p:nvSpPr>
        <p:spPr>
          <a:xfrm rot="0">
            <a:off x="1783297" y="2361424"/>
            <a:ext cx="14721406" cy="2200573"/>
          </a:xfrm>
          <a:prstGeom prst="rect">
            <a:avLst/>
          </a:prstGeom>
        </p:spPr>
        <p:txBody>
          <a:bodyPr anchor="t" rtlCol="false" tIns="0" lIns="0" bIns="0" rIns="0">
            <a:spAutoFit/>
          </a:bodyPr>
          <a:lstStyle/>
          <a:p>
            <a:pPr algn="ctr" marL="0" indent="0" lvl="0">
              <a:lnSpc>
                <a:spcPts val="12605"/>
              </a:lnSpc>
            </a:pPr>
            <a:r>
              <a:rPr lang="en-US" sz="15006" spc="-900">
                <a:solidFill>
                  <a:srgbClr val="0A2E7F"/>
                </a:solidFill>
                <a:latin typeface="Rustic Printed"/>
              </a:rPr>
              <a:t>YOUNG LEADER AWARD</a:t>
            </a:r>
          </a:p>
        </p:txBody>
      </p:sp>
      <p:sp>
        <p:nvSpPr>
          <p:cNvPr name="TextBox 14" id="14"/>
          <p:cNvSpPr txBox="true"/>
          <p:nvPr/>
        </p:nvSpPr>
        <p:spPr>
          <a:xfrm rot="0">
            <a:off x="1783297" y="5810727"/>
            <a:ext cx="14721406" cy="2200573"/>
          </a:xfrm>
          <a:prstGeom prst="rect">
            <a:avLst/>
          </a:prstGeom>
        </p:spPr>
        <p:txBody>
          <a:bodyPr anchor="t" rtlCol="false" tIns="0" lIns="0" bIns="0" rIns="0">
            <a:spAutoFit/>
          </a:bodyPr>
          <a:lstStyle/>
          <a:p>
            <a:pPr algn="ctr" marL="0" indent="0" lvl="0">
              <a:lnSpc>
                <a:spcPts val="12605"/>
              </a:lnSpc>
            </a:pPr>
            <a:r>
              <a:rPr lang="en-US" sz="15006" spc="-900">
                <a:solidFill>
                  <a:srgbClr val="0A2E7F"/>
                </a:solidFill>
                <a:latin typeface="Rustic Printed"/>
              </a:rPr>
              <a:t>WHO’S WHO AWARD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2167109" y="1494311"/>
            <a:ext cx="5924922" cy="7298378"/>
            <a:chOff x="0" y="0"/>
            <a:chExt cx="1759579" cy="2167467"/>
          </a:xfrm>
        </p:grpSpPr>
        <p:sp>
          <p:nvSpPr>
            <p:cNvPr name="Freeform 4" id="4"/>
            <p:cNvSpPr/>
            <p:nvPr/>
          </p:nvSpPr>
          <p:spPr>
            <a:xfrm flipH="false" flipV="false" rot="0">
              <a:off x="0" y="0"/>
              <a:ext cx="1759579" cy="2167467"/>
            </a:xfrm>
            <a:custGeom>
              <a:avLst/>
              <a:gdLst/>
              <a:ahLst/>
              <a:cxnLst/>
              <a:rect r="r" b="b" t="t" l="l"/>
              <a:pathLst>
                <a:path h="2167467" w="1759579">
                  <a:moveTo>
                    <a:pt x="28747" y="0"/>
                  </a:moveTo>
                  <a:lnTo>
                    <a:pt x="1730832" y="0"/>
                  </a:lnTo>
                  <a:cubicBezTo>
                    <a:pt x="1738456" y="0"/>
                    <a:pt x="1745768" y="3029"/>
                    <a:pt x="1751159" y="8420"/>
                  </a:cubicBezTo>
                  <a:cubicBezTo>
                    <a:pt x="1756550" y="13811"/>
                    <a:pt x="1759579" y="21123"/>
                    <a:pt x="1759579" y="28747"/>
                  </a:cubicBezTo>
                  <a:lnTo>
                    <a:pt x="1759579" y="2138720"/>
                  </a:lnTo>
                  <a:cubicBezTo>
                    <a:pt x="1759579" y="2146344"/>
                    <a:pt x="1756550" y="2153656"/>
                    <a:pt x="1751159" y="2159047"/>
                  </a:cubicBezTo>
                  <a:cubicBezTo>
                    <a:pt x="1745768" y="2164438"/>
                    <a:pt x="1738456" y="2167467"/>
                    <a:pt x="1730832" y="2167467"/>
                  </a:cubicBezTo>
                  <a:lnTo>
                    <a:pt x="28747" y="2167467"/>
                  </a:lnTo>
                  <a:cubicBezTo>
                    <a:pt x="21123" y="2167467"/>
                    <a:pt x="13811" y="2164438"/>
                    <a:pt x="8420" y="2159047"/>
                  </a:cubicBezTo>
                  <a:cubicBezTo>
                    <a:pt x="3029" y="2153656"/>
                    <a:pt x="0" y="2146344"/>
                    <a:pt x="0" y="2138720"/>
                  </a:cubicBezTo>
                  <a:lnTo>
                    <a:pt x="0" y="28747"/>
                  </a:lnTo>
                  <a:cubicBezTo>
                    <a:pt x="0" y="21123"/>
                    <a:pt x="3029" y="13811"/>
                    <a:pt x="8420" y="8420"/>
                  </a:cubicBezTo>
                  <a:cubicBezTo>
                    <a:pt x="13811" y="3029"/>
                    <a:pt x="21123" y="0"/>
                    <a:pt x="28747" y="0"/>
                  </a:cubicBezTo>
                  <a:close/>
                </a:path>
              </a:pathLst>
            </a:custGeom>
            <a:solidFill>
              <a:srgbClr val="0A2E7F"/>
            </a:solidFill>
          </p:spPr>
        </p:sp>
        <p:sp>
          <p:nvSpPr>
            <p:cNvPr name="TextBox 5" id="5"/>
            <p:cNvSpPr txBox="true"/>
            <p:nvPr/>
          </p:nvSpPr>
          <p:spPr>
            <a:xfrm>
              <a:off x="0" y="-38100"/>
              <a:ext cx="1759579" cy="2205567"/>
            </a:xfrm>
            <a:prstGeom prst="rect">
              <a:avLst/>
            </a:prstGeom>
          </p:spPr>
          <p:txBody>
            <a:bodyPr anchor="ctr" rtlCol="false" tIns="56021" lIns="56021" bIns="56021" rIns="56021"/>
            <a:lstStyle/>
            <a:p>
              <a:pPr algn="ctr">
                <a:lnSpc>
                  <a:spcPts val="2660"/>
                </a:lnSpc>
                <a:spcBef>
                  <a:spcPct val="0"/>
                </a:spcBef>
              </a:pPr>
            </a:p>
          </p:txBody>
        </p:sp>
      </p:grpSp>
      <p:sp>
        <p:nvSpPr>
          <p:cNvPr name="TextBox 6" id="6"/>
          <p:cNvSpPr txBox="true"/>
          <p:nvPr/>
        </p:nvSpPr>
        <p:spPr>
          <a:xfrm rot="0">
            <a:off x="2306782" y="1891193"/>
            <a:ext cx="5645576" cy="1032184"/>
          </a:xfrm>
          <a:prstGeom prst="rect">
            <a:avLst/>
          </a:prstGeom>
        </p:spPr>
        <p:txBody>
          <a:bodyPr anchor="t" rtlCol="false" tIns="0" lIns="0" bIns="0" rIns="0">
            <a:spAutoFit/>
          </a:bodyPr>
          <a:lstStyle/>
          <a:p>
            <a:pPr algn="ctr" marL="0" indent="0" lvl="0">
              <a:lnSpc>
                <a:spcPts val="6300"/>
              </a:lnSpc>
            </a:pPr>
            <a:r>
              <a:rPr lang="en-US" sz="6563" spc="-393">
                <a:solidFill>
                  <a:srgbClr val="FFFFFF"/>
                </a:solidFill>
                <a:latin typeface="Rustic Printed"/>
              </a:rPr>
              <a:t>State President</a:t>
            </a:r>
          </a:p>
        </p:txBody>
      </p:sp>
      <p:sp>
        <p:nvSpPr>
          <p:cNvPr name="TextBox 7" id="7"/>
          <p:cNvSpPr txBox="true"/>
          <p:nvPr/>
        </p:nvSpPr>
        <p:spPr>
          <a:xfrm rot="0">
            <a:off x="2504989" y="7253236"/>
            <a:ext cx="5249162" cy="793891"/>
          </a:xfrm>
          <a:prstGeom prst="rect">
            <a:avLst/>
          </a:prstGeom>
        </p:spPr>
        <p:txBody>
          <a:bodyPr anchor="t" rtlCol="false" tIns="0" lIns="0" bIns="0" rIns="0">
            <a:spAutoFit/>
          </a:bodyPr>
          <a:lstStyle/>
          <a:p>
            <a:pPr algn="ctr">
              <a:lnSpc>
                <a:spcPts val="3232"/>
              </a:lnSpc>
            </a:pPr>
            <a:r>
              <a:rPr lang="en-US" sz="2394" spc="143">
                <a:solidFill>
                  <a:srgbClr val="FFFFFF"/>
                </a:solidFill>
                <a:latin typeface="Canva Sans Bold"/>
              </a:rPr>
              <a:t>Kendi McHargh</a:t>
            </a:r>
          </a:p>
          <a:p>
            <a:pPr algn="ctr" marL="0" indent="0" lvl="0">
              <a:lnSpc>
                <a:spcPts val="3232"/>
              </a:lnSpc>
              <a:spcBef>
                <a:spcPct val="0"/>
              </a:spcBef>
            </a:pPr>
            <a:r>
              <a:rPr lang="en-US" sz="2394" spc="143">
                <a:solidFill>
                  <a:srgbClr val="FFFFFF"/>
                </a:solidFill>
                <a:latin typeface="Canva Sans"/>
              </a:rPr>
              <a:t>Central High School Tuscaloosa</a:t>
            </a:r>
          </a:p>
        </p:txBody>
      </p:sp>
      <p:grpSp>
        <p:nvGrpSpPr>
          <p:cNvPr name="Group 8" id="8"/>
          <p:cNvGrpSpPr/>
          <p:nvPr/>
        </p:nvGrpSpPr>
        <p:grpSpPr>
          <a:xfrm rot="0">
            <a:off x="10195969" y="1494311"/>
            <a:ext cx="5924922" cy="7298378"/>
            <a:chOff x="0" y="0"/>
            <a:chExt cx="1759579" cy="2167467"/>
          </a:xfrm>
        </p:grpSpPr>
        <p:sp>
          <p:nvSpPr>
            <p:cNvPr name="Freeform 9" id="9"/>
            <p:cNvSpPr/>
            <p:nvPr/>
          </p:nvSpPr>
          <p:spPr>
            <a:xfrm flipH="false" flipV="false" rot="0">
              <a:off x="0" y="0"/>
              <a:ext cx="1759579" cy="2167467"/>
            </a:xfrm>
            <a:custGeom>
              <a:avLst/>
              <a:gdLst/>
              <a:ahLst/>
              <a:cxnLst/>
              <a:rect r="r" b="b" t="t" l="l"/>
              <a:pathLst>
                <a:path h="2167467" w="1759579">
                  <a:moveTo>
                    <a:pt x="26133" y="0"/>
                  </a:moveTo>
                  <a:lnTo>
                    <a:pt x="1733445" y="0"/>
                  </a:lnTo>
                  <a:cubicBezTo>
                    <a:pt x="1747879" y="0"/>
                    <a:pt x="1759579" y="11700"/>
                    <a:pt x="1759579" y="26133"/>
                  </a:cubicBezTo>
                  <a:lnTo>
                    <a:pt x="1759579" y="2141333"/>
                  </a:lnTo>
                  <a:cubicBezTo>
                    <a:pt x="1759579" y="2155766"/>
                    <a:pt x="1747879" y="2167467"/>
                    <a:pt x="1733445" y="2167467"/>
                  </a:cubicBezTo>
                  <a:lnTo>
                    <a:pt x="26133" y="2167467"/>
                  </a:lnTo>
                  <a:cubicBezTo>
                    <a:pt x="19202" y="2167467"/>
                    <a:pt x="12555" y="2164713"/>
                    <a:pt x="7654" y="2159812"/>
                  </a:cubicBezTo>
                  <a:cubicBezTo>
                    <a:pt x="2753" y="2154911"/>
                    <a:pt x="0" y="2148264"/>
                    <a:pt x="0" y="2141333"/>
                  </a:cubicBezTo>
                  <a:lnTo>
                    <a:pt x="0" y="26133"/>
                  </a:lnTo>
                  <a:cubicBezTo>
                    <a:pt x="0" y="19202"/>
                    <a:pt x="2753" y="12555"/>
                    <a:pt x="7654" y="7654"/>
                  </a:cubicBezTo>
                  <a:cubicBezTo>
                    <a:pt x="12555" y="2753"/>
                    <a:pt x="19202" y="0"/>
                    <a:pt x="26133" y="0"/>
                  </a:cubicBezTo>
                  <a:close/>
                </a:path>
              </a:pathLst>
            </a:custGeom>
            <a:solidFill>
              <a:srgbClr val="0A2E7F"/>
            </a:solidFill>
          </p:spPr>
        </p:sp>
        <p:sp>
          <p:nvSpPr>
            <p:cNvPr name="TextBox 10" id="10"/>
            <p:cNvSpPr txBox="true"/>
            <p:nvPr/>
          </p:nvSpPr>
          <p:spPr>
            <a:xfrm>
              <a:off x="0" y="-38100"/>
              <a:ext cx="1759579" cy="2205567"/>
            </a:xfrm>
            <a:prstGeom prst="rect">
              <a:avLst/>
            </a:prstGeom>
          </p:spPr>
          <p:txBody>
            <a:bodyPr anchor="ctr" rtlCol="false" tIns="56021" lIns="56021" bIns="56021" rIns="56021"/>
            <a:lstStyle/>
            <a:p>
              <a:pPr algn="ctr">
                <a:lnSpc>
                  <a:spcPts val="2659"/>
                </a:lnSpc>
                <a:spcBef>
                  <a:spcPct val="0"/>
                </a:spcBef>
              </a:pPr>
            </a:p>
          </p:txBody>
        </p:sp>
      </p:grpSp>
      <p:sp>
        <p:nvSpPr>
          <p:cNvPr name="TextBox 11" id="11"/>
          <p:cNvSpPr txBox="true"/>
          <p:nvPr/>
        </p:nvSpPr>
        <p:spPr>
          <a:xfrm rot="0">
            <a:off x="10335642" y="1891193"/>
            <a:ext cx="5645576" cy="1032184"/>
          </a:xfrm>
          <a:prstGeom prst="rect">
            <a:avLst/>
          </a:prstGeom>
        </p:spPr>
        <p:txBody>
          <a:bodyPr anchor="t" rtlCol="false" tIns="0" lIns="0" bIns="0" rIns="0">
            <a:spAutoFit/>
          </a:bodyPr>
          <a:lstStyle/>
          <a:p>
            <a:pPr algn="ctr" marL="0" indent="0" lvl="0">
              <a:lnSpc>
                <a:spcPts val="6300"/>
              </a:lnSpc>
            </a:pPr>
            <a:r>
              <a:rPr lang="en-US" sz="6563" spc="-393">
                <a:solidFill>
                  <a:srgbClr val="FFFFFF"/>
                </a:solidFill>
                <a:latin typeface="Rustic Printed"/>
              </a:rPr>
              <a:t>State Secretary</a:t>
            </a:r>
          </a:p>
        </p:txBody>
      </p:sp>
      <p:sp>
        <p:nvSpPr>
          <p:cNvPr name="TextBox 12" id="12"/>
          <p:cNvSpPr txBox="true"/>
          <p:nvPr/>
        </p:nvSpPr>
        <p:spPr>
          <a:xfrm rot="0">
            <a:off x="10533849" y="7253236"/>
            <a:ext cx="5249162" cy="793891"/>
          </a:xfrm>
          <a:prstGeom prst="rect">
            <a:avLst/>
          </a:prstGeom>
        </p:spPr>
        <p:txBody>
          <a:bodyPr anchor="t" rtlCol="false" tIns="0" lIns="0" bIns="0" rIns="0">
            <a:spAutoFit/>
          </a:bodyPr>
          <a:lstStyle/>
          <a:p>
            <a:pPr algn="ctr">
              <a:lnSpc>
                <a:spcPts val="3232"/>
              </a:lnSpc>
            </a:pPr>
            <a:r>
              <a:rPr lang="en-US" sz="2394" spc="143">
                <a:solidFill>
                  <a:srgbClr val="FFFFFF"/>
                </a:solidFill>
                <a:latin typeface="Canva Sans Bold"/>
              </a:rPr>
              <a:t>Madilyn Hanback</a:t>
            </a:r>
          </a:p>
          <a:p>
            <a:pPr algn="ctr" marL="0" indent="0" lvl="0">
              <a:lnSpc>
                <a:spcPts val="3232"/>
              </a:lnSpc>
              <a:spcBef>
                <a:spcPct val="0"/>
              </a:spcBef>
            </a:pPr>
            <a:r>
              <a:rPr lang="en-US" sz="2394" spc="143">
                <a:solidFill>
                  <a:srgbClr val="FFFFFF"/>
                </a:solidFill>
                <a:latin typeface="Canva Sans"/>
              </a:rPr>
              <a:t>Rogers High School</a:t>
            </a:r>
          </a:p>
        </p:txBody>
      </p:sp>
      <p:grpSp>
        <p:nvGrpSpPr>
          <p:cNvPr name="Group 13" id="13"/>
          <p:cNvGrpSpPr>
            <a:grpSpLocks noChangeAspect="true"/>
          </p:cNvGrpSpPr>
          <p:nvPr/>
        </p:nvGrpSpPr>
        <p:grpSpPr>
          <a:xfrm rot="0">
            <a:off x="11135417" y="3054132"/>
            <a:ext cx="4046026" cy="4178736"/>
            <a:chOff x="0" y="0"/>
            <a:chExt cx="6350000" cy="6558280"/>
          </a:xfrm>
        </p:grpSpPr>
        <p:sp>
          <p:nvSpPr>
            <p:cNvPr name="Freeform 14" id="14"/>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t="0" r="-27567" b="0"/>
              </a:stretch>
            </a:blipFill>
          </p:spPr>
        </p:sp>
        <p:sp>
          <p:nvSpPr>
            <p:cNvPr name="Freeform 15" id="15"/>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16" id="16"/>
          <p:cNvGrpSpPr>
            <a:grpSpLocks noChangeAspect="true"/>
          </p:cNvGrpSpPr>
          <p:nvPr/>
        </p:nvGrpSpPr>
        <p:grpSpPr>
          <a:xfrm rot="0">
            <a:off x="3106557" y="3013226"/>
            <a:ext cx="4046026" cy="4178736"/>
            <a:chOff x="0" y="0"/>
            <a:chExt cx="6350000" cy="6558280"/>
          </a:xfrm>
        </p:grpSpPr>
        <p:sp>
          <p:nvSpPr>
            <p:cNvPr name="Freeform 17" id="1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t="0" r="-27567" b="0"/>
              </a:stretch>
            </a:blipFill>
          </p:spPr>
        </p:sp>
        <p:sp>
          <p:nvSpPr>
            <p:cNvPr name="Freeform 18" id="1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TextBox 13" id="13"/>
          <p:cNvSpPr txBox="true"/>
          <p:nvPr/>
        </p:nvSpPr>
        <p:spPr>
          <a:xfrm rot="0">
            <a:off x="4616628" y="1818354"/>
            <a:ext cx="9054745" cy="6778598"/>
          </a:xfrm>
          <a:prstGeom prst="rect">
            <a:avLst/>
          </a:prstGeom>
        </p:spPr>
        <p:txBody>
          <a:bodyPr anchor="t" rtlCol="false" tIns="0" lIns="0" bIns="0" rIns="0">
            <a:spAutoFit/>
          </a:bodyPr>
          <a:lstStyle/>
          <a:p>
            <a:pPr algn="ctr" marL="0" indent="0" lvl="0">
              <a:lnSpc>
                <a:spcPts val="15866"/>
              </a:lnSpc>
            </a:pPr>
            <a:r>
              <a:rPr lang="en-US" sz="18888" spc="-1133">
                <a:solidFill>
                  <a:srgbClr val="0A2E7F"/>
                </a:solidFill>
                <a:latin typeface="Rustic Printed"/>
              </a:rPr>
              <a:t>RUNNING FOR STATE OFFICE</a:t>
            </a:r>
          </a:p>
        </p:txBody>
      </p:sp>
      <p:sp>
        <p:nvSpPr>
          <p:cNvPr name="Freeform 14" id="14"/>
          <p:cNvSpPr/>
          <p:nvPr/>
        </p:nvSpPr>
        <p:spPr>
          <a:xfrm flipH="false" flipV="false" rot="4142913">
            <a:off x="13037785" y="2165681"/>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5" id="15"/>
          <p:cNvSpPr/>
          <p:nvPr/>
        </p:nvSpPr>
        <p:spPr>
          <a:xfrm flipH="false" flipV="false" rot="-6823717">
            <a:off x="2526456" y="6444724"/>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6" id="16"/>
          <p:cNvSpPr/>
          <p:nvPr/>
        </p:nvSpPr>
        <p:spPr>
          <a:xfrm flipH="true" flipV="false" rot="0">
            <a:off x="3177989" y="1406760"/>
            <a:ext cx="1467459" cy="1581362"/>
          </a:xfrm>
          <a:custGeom>
            <a:avLst/>
            <a:gdLst/>
            <a:ahLst/>
            <a:cxnLst/>
            <a:rect r="r" b="b" t="t" l="l"/>
            <a:pathLst>
              <a:path h="1581362" w="1467459">
                <a:moveTo>
                  <a:pt x="1467458" y="0"/>
                </a:moveTo>
                <a:lnTo>
                  <a:pt x="0" y="0"/>
                </a:lnTo>
                <a:lnTo>
                  <a:pt x="0" y="1581362"/>
                </a:lnTo>
                <a:lnTo>
                  <a:pt x="1467458" y="1581362"/>
                </a:lnTo>
                <a:lnTo>
                  <a:pt x="1467458"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17" id="17"/>
          <p:cNvSpPr/>
          <p:nvPr/>
        </p:nvSpPr>
        <p:spPr>
          <a:xfrm flipH="false" flipV="false" rot="0">
            <a:off x="13852975" y="7275286"/>
            <a:ext cx="1140143" cy="1228640"/>
          </a:xfrm>
          <a:custGeom>
            <a:avLst/>
            <a:gdLst/>
            <a:ahLst/>
            <a:cxnLst/>
            <a:rect r="r" b="b" t="t" l="l"/>
            <a:pathLst>
              <a:path h="1228640" w="1140143">
                <a:moveTo>
                  <a:pt x="0" y="0"/>
                </a:moveTo>
                <a:lnTo>
                  <a:pt x="1140143" y="0"/>
                </a:lnTo>
                <a:lnTo>
                  <a:pt x="1140143" y="1228640"/>
                </a:lnTo>
                <a:lnTo>
                  <a:pt x="0" y="122864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10800000">
            <a:off x="7068535" y="-1182227"/>
            <a:ext cx="6660247" cy="2730701"/>
          </a:xfrm>
          <a:custGeom>
            <a:avLst/>
            <a:gdLst/>
            <a:ahLst/>
            <a:cxnLst/>
            <a:rect r="r" b="b" t="t" l="l"/>
            <a:pathLst>
              <a:path h="2730701" w="6660247">
                <a:moveTo>
                  <a:pt x="0" y="0"/>
                </a:moveTo>
                <a:lnTo>
                  <a:pt x="6660248" y="0"/>
                </a:lnTo>
                <a:lnTo>
                  <a:pt x="6660248" y="2730702"/>
                </a:lnTo>
                <a:lnTo>
                  <a:pt x="0" y="273070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9" id="9"/>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3966036">
            <a:off x="9600487" y="2014039"/>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true" flipV="false" rot="0">
            <a:off x="15909522" y="326693"/>
            <a:ext cx="1927688" cy="2077315"/>
          </a:xfrm>
          <a:custGeom>
            <a:avLst/>
            <a:gdLst/>
            <a:ahLst/>
            <a:cxnLst/>
            <a:rect r="r" b="b" t="t" l="l"/>
            <a:pathLst>
              <a:path h="2077315" w="1927688">
                <a:moveTo>
                  <a:pt x="1927689" y="0"/>
                </a:moveTo>
                <a:lnTo>
                  <a:pt x="0" y="0"/>
                </a:lnTo>
                <a:lnTo>
                  <a:pt x="0" y="2077315"/>
                </a:lnTo>
                <a:lnTo>
                  <a:pt x="1927689" y="2077315"/>
                </a:lnTo>
                <a:lnTo>
                  <a:pt x="1927689"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0">
            <a:off x="11797078" y="2033391"/>
            <a:ext cx="6139992" cy="6531906"/>
          </a:xfrm>
          <a:custGeom>
            <a:avLst/>
            <a:gdLst/>
            <a:ahLst/>
            <a:cxnLst/>
            <a:rect r="r" b="b" t="t" l="l"/>
            <a:pathLst>
              <a:path h="6531906" w="6139992">
                <a:moveTo>
                  <a:pt x="0" y="0"/>
                </a:moveTo>
                <a:lnTo>
                  <a:pt x="6139992" y="0"/>
                </a:lnTo>
                <a:lnTo>
                  <a:pt x="6139992" y="6531907"/>
                </a:lnTo>
                <a:lnTo>
                  <a:pt x="0" y="653190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3" id="13"/>
          <p:cNvSpPr/>
          <p:nvPr/>
        </p:nvSpPr>
        <p:spPr>
          <a:xfrm flipH="false" flipV="false" rot="0">
            <a:off x="-756714" y="5143500"/>
            <a:ext cx="5031149" cy="5837831"/>
          </a:xfrm>
          <a:custGeom>
            <a:avLst/>
            <a:gdLst/>
            <a:ahLst/>
            <a:cxnLst/>
            <a:rect r="r" b="b" t="t" l="l"/>
            <a:pathLst>
              <a:path h="5837831" w="5031149">
                <a:moveTo>
                  <a:pt x="0" y="0"/>
                </a:moveTo>
                <a:lnTo>
                  <a:pt x="5031149" y="0"/>
                </a:lnTo>
                <a:lnTo>
                  <a:pt x="5031149" y="5837831"/>
                </a:lnTo>
                <a:lnTo>
                  <a:pt x="0" y="583783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4" id="14"/>
          <p:cNvSpPr txBox="true"/>
          <p:nvPr/>
        </p:nvSpPr>
        <p:spPr>
          <a:xfrm rot="0">
            <a:off x="465910" y="886106"/>
            <a:ext cx="9197597" cy="1391412"/>
          </a:xfrm>
          <a:prstGeom prst="rect">
            <a:avLst/>
          </a:prstGeom>
        </p:spPr>
        <p:txBody>
          <a:bodyPr anchor="t" rtlCol="false" tIns="0" lIns="0" bIns="0" rIns="0">
            <a:spAutoFit/>
          </a:bodyPr>
          <a:lstStyle/>
          <a:p>
            <a:pPr algn="ctr" marL="0" indent="0" lvl="0">
              <a:lnSpc>
                <a:spcPts val="8064"/>
              </a:lnSpc>
            </a:pPr>
            <a:r>
              <a:rPr lang="en-US" sz="9600" spc="-576">
                <a:solidFill>
                  <a:srgbClr val="0C2E7F"/>
                </a:solidFill>
                <a:latin typeface="Rustic Printed"/>
              </a:rPr>
              <a:t>HOW DO I APPLY?</a:t>
            </a:r>
          </a:p>
        </p:txBody>
      </p:sp>
      <p:sp>
        <p:nvSpPr>
          <p:cNvPr name="TextBox 15" id="15"/>
          <p:cNvSpPr txBox="true"/>
          <p:nvPr/>
        </p:nvSpPr>
        <p:spPr>
          <a:xfrm rot="0">
            <a:off x="1305007" y="2229893"/>
            <a:ext cx="8704708" cy="173672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1D52BC"/>
                </a:solidFill>
                <a:latin typeface="Canva Sans Bold"/>
              </a:rPr>
              <a:t>Talk with your adviser, parents, and school officials</a:t>
            </a:r>
          </a:p>
          <a:p>
            <a:pPr marL="539749" indent="-269875" lvl="1">
              <a:lnSpc>
                <a:spcPts val="3499"/>
              </a:lnSpc>
              <a:buFont typeface="Arial"/>
              <a:buChar char="•"/>
            </a:pPr>
            <a:r>
              <a:rPr lang="en-US" sz="2499">
                <a:solidFill>
                  <a:srgbClr val="1D52BC"/>
                </a:solidFill>
                <a:latin typeface="Canva Sans Bold"/>
              </a:rPr>
              <a:t>Decide which office to run for</a:t>
            </a:r>
          </a:p>
          <a:p>
            <a:pPr marL="539749" indent="-269875" lvl="1">
              <a:lnSpc>
                <a:spcPts val="3499"/>
              </a:lnSpc>
              <a:buFont typeface="Arial"/>
              <a:buChar char="•"/>
            </a:pPr>
            <a:r>
              <a:rPr lang="en-US" sz="2499">
                <a:solidFill>
                  <a:srgbClr val="1D52BC"/>
                </a:solidFill>
                <a:latin typeface="Canva Sans Bold"/>
              </a:rPr>
              <a:t>Review your application and responsibilities</a:t>
            </a:r>
          </a:p>
          <a:p>
            <a:pPr marL="539749" indent="-269875" lvl="1">
              <a:lnSpc>
                <a:spcPts val="3499"/>
              </a:lnSpc>
              <a:buFont typeface="Arial"/>
              <a:buChar char="•"/>
            </a:pPr>
            <a:r>
              <a:rPr lang="en-US" sz="2499">
                <a:solidFill>
                  <a:srgbClr val="1D52BC"/>
                </a:solidFill>
                <a:latin typeface="Canva Sans Bold"/>
              </a:rPr>
              <a:t>Submit application by deadline</a:t>
            </a:r>
          </a:p>
        </p:txBody>
      </p:sp>
      <p:sp>
        <p:nvSpPr>
          <p:cNvPr name="TextBox 16" id="16"/>
          <p:cNvSpPr txBox="true"/>
          <p:nvPr/>
        </p:nvSpPr>
        <p:spPr>
          <a:xfrm rot="0">
            <a:off x="2981110" y="4588895"/>
            <a:ext cx="9197597" cy="1391412"/>
          </a:xfrm>
          <a:prstGeom prst="rect">
            <a:avLst/>
          </a:prstGeom>
        </p:spPr>
        <p:txBody>
          <a:bodyPr anchor="t" rtlCol="false" tIns="0" lIns="0" bIns="0" rIns="0">
            <a:spAutoFit/>
          </a:bodyPr>
          <a:lstStyle/>
          <a:p>
            <a:pPr algn="ctr" marL="0" indent="0" lvl="0">
              <a:lnSpc>
                <a:spcPts val="8064"/>
              </a:lnSpc>
            </a:pPr>
            <a:r>
              <a:rPr lang="en-US" sz="9600" spc="-576">
                <a:solidFill>
                  <a:srgbClr val="0C2E7F"/>
                </a:solidFill>
                <a:latin typeface="Rustic Printed"/>
              </a:rPr>
              <a:t>WHAT’S NEXT?</a:t>
            </a:r>
          </a:p>
        </p:txBody>
      </p:sp>
      <p:sp>
        <p:nvSpPr>
          <p:cNvPr name="TextBox 17" id="17"/>
          <p:cNvSpPr txBox="true"/>
          <p:nvPr/>
        </p:nvSpPr>
        <p:spPr>
          <a:xfrm rot="0">
            <a:off x="4531610" y="6004744"/>
            <a:ext cx="8051225" cy="348932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1D52BC"/>
                </a:solidFill>
                <a:latin typeface="Canva Sans Bold"/>
              </a:rPr>
              <a:t>Attend candidate webinar</a:t>
            </a:r>
          </a:p>
          <a:p>
            <a:pPr marL="539749" indent="-269875" lvl="1">
              <a:lnSpc>
                <a:spcPts val="3499"/>
              </a:lnSpc>
              <a:buFont typeface="Arial"/>
              <a:buChar char="•"/>
            </a:pPr>
            <a:r>
              <a:rPr lang="en-US" sz="2499">
                <a:solidFill>
                  <a:srgbClr val="1D52BC"/>
                </a:solidFill>
                <a:latin typeface="Canva Sans Bold"/>
              </a:rPr>
              <a:t>Create and submit campaign materials</a:t>
            </a:r>
          </a:p>
          <a:p>
            <a:pPr marL="539749" indent="-269875" lvl="1">
              <a:lnSpc>
                <a:spcPts val="3499"/>
              </a:lnSpc>
              <a:buFont typeface="Arial"/>
              <a:buChar char="•"/>
            </a:pPr>
            <a:r>
              <a:rPr lang="en-US" sz="2499">
                <a:solidFill>
                  <a:srgbClr val="1D52BC"/>
                </a:solidFill>
                <a:latin typeface="Canva Sans Bold"/>
              </a:rPr>
              <a:t>Prepare speech and platform</a:t>
            </a:r>
          </a:p>
          <a:p>
            <a:pPr marL="539749" indent="-269875" lvl="1">
              <a:lnSpc>
                <a:spcPts val="3499"/>
              </a:lnSpc>
              <a:buFont typeface="Arial"/>
              <a:buChar char="•"/>
            </a:pPr>
            <a:r>
              <a:rPr lang="en-US" sz="2499">
                <a:solidFill>
                  <a:srgbClr val="1D52BC"/>
                </a:solidFill>
                <a:latin typeface="Canva Sans Bold"/>
              </a:rPr>
              <a:t>Select your campaign manager and team</a:t>
            </a:r>
          </a:p>
          <a:p>
            <a:pPr marL="539749" indent="-269875" lvl="1">
              <a:lnSpc>
                <a:spcPts val="3499"/>
              </a:lnSpc>
              <a:buFont typeface="Arial"/>
              <a:buChar char="•"/>
            </a:pPr>
            <a:r>
              <a:rPr lang="en-US" sz="2499">
                <a:solidFill>
                  <a:srgbClr val="1D52BC"/>
                </a:solidFill>
                <a:latin typeface="Canva Sans Bold"/>
              </a:rPr>
              <a:t>Campaign at SLC</a:t>
            </a:r>
          </a:p>
          <a:p>
            <a:pPr marL="539749" indent="-269875" lvl="1">
              <a:lnSpc>
                <a:spcPts val="3499"/>
              </a:lnSpc>
              <a:buFont typeface="Arial"/>
              <a:buChar char="•"/>
            </a:pPr>
            <a:r>
              <a:rPr lang="en-US" sz="2499">
                <a:solidFill>
                  <a:srgbClr val="1D52BC"/>
                </a:solidFill>
                <a:latin typeface="Canva Sans Bold"/>
              </a:rPr>
              <a:t>Deliver timed speech</a:t>
            </a:r>
          </a:p>
          <a:p>
            <a:pPr marL="539749" indent="-269875" lvl="1">
              <a:lnSpc>
                <a:spcPts val="3499"/>
              </a:lnSpc>
              <a:buFont typeface="Arial"/>
              <a:buChar char="•"/>
            </a:pPr>
            <a:r>
              <a:rPr lang="en-US" sz="2499">
                <a:solidFill>
                  <a:srgbClr val="1D52BC"/>
                </a:solidFill>
                <a:latin typeface="Canva Sans Bold"/>
              </a:rPr>
              <a:t>Await election results</a:t>
            </a:r>
          </a:p>
          <a:p>
            <a:pPr>
              <a:lnSpc>
                <a:spcPts val="3499"/>
              </a:lnSpc>
            </a:pPr>
            <a:r>
              <a:rPr lang="en-US" sz="2499">
                <a:solidFill>
                  <a:srgbClr val="0A2E7F"/>
                </a:solidFill>
                <a:latin typeface="Canva Sans Bold"/>
              </a:rPr>
              <a:t>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TextBox 14" id="14"/>
          <p:cNvSpPr txBox="true"/>
          <p:nvPr/>
        </p:nvSpPr>
        <p:spPr>
          <a:xfrm rot="0">
            <a:off x="3945182" y="2816238"/>
            <a:ext cx="10397637" cy="4768823"/>
          </a:xfrm>
          <a:prstGeom prst="rect">
            <a:avLst/>
          </a:prstGeom>
        </p:spPr>
        <p:txBody>
          <a:bodyPr anchor="t" rtlCol="false" tIns="0" lIns="0" bIns="0" rIns="0">
            <a:spAutoFit/>
          </a:bodyPr>
          <a:lstStyle/>
          <a:p>
            <a:pPr algn="ctr" marL="0" indent="0" lvl="0">
              <a:lnSpc>
                <a:spcPts val="15866"/>
              </a:lnSpc>
            </a:pPr>
            <a:r>
              <a:rPr lang="en-US" sz="18888" spc="-1133">
                <a:solidFill>
                  <a:srgbClr val="0A2E7F"/>
                </a:solidFill>
                <a:latin typeface="Rustic Printed"/>
              </a:rPr>
              <a:t>STAY CONNECTED</a:t>
            </a:r>
          </a:p>
        </p:txBody>
      </p:sp>
      <p:sp>
        <p:nvSpPr>
          <p:cNvPr name="Freeform 15" id="15"/>
          <p:cNvSpPr/>
          <p:nvPr/>
        </p:nvSpPr>
        <p:spPr>
          <a:xfrm flipH="false" flipV="false" rot="4142913">
            <a:off x="11786229" y="2124272"/>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6823717">
            <a:off x="1817357" y="6747993"/>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878622" y="1365351"/>
            <a:ext cx="1467459" cy="1581362"/>
          </a:xfrm>
          <a:custGeom>
            <a:avLst/>
            <a:gdLst/>
            <a:ahLst/>
            <a:cxnLst/>
            <a:rect r="r" b="b" t="t" l="l"/>
            <a:pathLst>
              <a:path h="1581362" w="1467459">
                <a:moveTo>
                  <a:pt x="1467459" y="0"/>
                </a:moveTo>
                <a:lnTo>
                  <a:pt x="0" y="0"/>
                </a:lnTo>
                <a:lnTo>
                  <a:pt x="0" y="1581362"/>
                </a:lnTo>
                <a:lnTo>
                  <a:pt x="1467459" y="1581362"/>
                </a:lnTo>
                <a:lnTo>
                  <a:pt x="1467459"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4444193" y="6864317"/>
            <a:ext cx="1140143" cy="1228640"/>
          </a:xfrm>
          <a:custGeom>
            <a:avLst/>
            <a:gdLst/>
            <a:ahLst/>
            <a:cxnLst/>
            <a:rect r="r" b="b" t="t" l="l"/>
            <a:pathLst>
              <a:path h="1228640" w="1140143">
                <a:moveTo>
                  <a:pt x="0" y="0"/>
                </a:moveTo>
                <a:lnTo>
                  <a:pt x="1140143" y="0"/>
                </a:lnTo>
                <a:lnTo>
                  <a:pt x="1140143" y="1228640"/>
                </a:lnTo>
                <a:lnTo>
                  <a:pt x="0" y="122864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514350" y="615957"/>
            <a:ext cx="17259300" cy="1888252"/>
            <a:chOff x="0" y="0"/>
            <a:chExt cx="4545659" cy="497317"/>
          </a:xfrm>
        </p:grpSpPr>
        <p:sp>
          <p:nvSpPr>
            <p:cNvPr name="Freeform 4" id="4"/>
            <p:cNvSpPr/>
            <p:nvPr/>
          </p:nvSpPr>
          <p:spPr>
            <a:xfrm flipH="false" flipV="false" rot="0">
              <a:off x="0" y="0"/>
              <a:ext cx="4545659" cy="497317"/>
            </a:xfrm>
            <a:custGeom>
              <a:avLst/>
              <a:gdLst/>
              <a:ahLst/>
              <a:cxnLst/>
              <a:rect r="r" b="b" t="t" l="l"/>
              <a:pathLst>
                <a:path h="497317" w="4545659">
                  <a:moveTo>
                    <a:pt x="9868" y="0"/>
                  </a:moveTo>
                  <a:lnTo>
                    <a:pt x="4535791" y="0"/>
                  </a:lnTo>
                  <a:cubicBezTo>
                    <a:pt x="4538408" y="0"/>
                    <a:pt x="4540918" y="1040"/>
                    <a:pt x="4542769" y="2890"/>
                  </a:cubicBezTo>
                  <a:cubicBezTo>
                    <a:pt x="4544620" y="4741"/>
                    <a:pt x="4545659" y="7251"/>
                    <a:pt x="4545659" y="9868"/>
                  </a:cubicBezTo>
                  <a:lnTo>
                    <a:pt x="4545659" y="487449"/>
                  </a:lnTo>
                  <a:cubicBezTo>
                    <a:pt x="4545659" y="490066"/>
                    <a:pt x="4544620" y="492576"/>
                    <a:pt x="4542769" y="494427"/>
                  </a:cubicBezTo>
                  <a:cubicBezTo>
                    <a:pt x="4540918" y="496278"/>
                    <a:pt x="4538408" y="497317"/>
                    <a:pt x="4535791" y="497317"/>
                  </a:cubicBezTo>
                  <a:lnTo>
                    <a:pt x="9868" y="497317"/>
                  </a:lnTo>
                  <a:cubicBezTo>
                    <a:pt x="7251" y="497317"/>
                    <a:pt x="4741" y="496278"/>
                    <a:pt x="2890" y="494427"/>
                  </a:cubicBezTo>
                  <a:cubicBezTo>
                    <a:pt x="1040" y="492576"/>
                    <a:pt x="0" y="490066"/>
                    <a:pt x="0" y="487449"/>
                  </a:cubicBezTo>
                  <a:lnTo>
                    <a:pt x="0" y="9868"/>
                  </a:lnTo>
                  <a:cubicBezTo>
                    <a:pt x="0" y="7251"/>
                    <a:pt x="1040" y="4741"/>
                    <a:pt x="2890" y="2890"/>
                  </a:cubicBezTo>
                  <a:cubicBezTo>
                    <a:pt x="4741" y="1040"/>
                    <a:pt x="7251" y="0"/>
                    <a:pt x="9868" y="0"/>
                  </a:cubicBezTo>
                  <a:close/>
                </a:path>
              </a:pathLst>
            </a:custGeom>
            <a:solidFill>
              <a:srgbClr val="0C2E7F"/>
            </a:solidFill>
          </p:spPr>
        </p:sp>
        <p:sp>
          <p:nvSpPr>
            <p:cNvPr name="TextBox 5" id="5"/>
            <p:cNvSpPr txBox="true"/>
            <p:nvPr/>
          </p:nvSpPr>
          <p:spPr>
            <a:xfrm>
              <a:off x="0" y="-38100"/>
              <a:ext cx="4545659" cy="535417"/>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028700" y="3127046"/>
            <a:ext cx="7334625" cy="4838251"/>
          </a:xfrm>
          <a:prstGeom prst="rect">
            <a:avLst/>
          </a:prstGeom>
        </p:spPr>
        <p:txBody>
          <a:bodyPr anchor="t" rtlCol="false" tIns="0" lIns="0" bIns="0" rIns="0">
            <a:spAutoFit/>
          </a:bodyPr>
          <a:lstStyle/>
          <a:p>
            <a:pPr>
              <a:lnSpc>
                <a:spcPts val="4846"/>
              </a:lnSpc>
            </a:pPr>
            <a:r>
              <a:rPr lang="en-US" sz="2973" spc="178">
                <a:solidFill>
                  <a:srgbClr val="1E52BC"/>
                </a:solidFill>
                <a:latin typeface="Canva Sans Bold"/>
              </a:rPr>
              <a:t>Kendi McHargh, State President</a:t>
            </a:r>
          </a:p>
          <a:p>
            <a:pPr>
              <a:lnSpc>
                <a:spcPts val="4846"/>
              </a:lnSpc>
            </a:pPr>
            <a:r>
              <a:rPr lang="en-US" sz="2973" spc="178">
                <a:solidFill>
                  <a:srgbClr val="1E52BC"/>
                </a:solidFill>
                <a:latin typeface="Canva Sans Bold"/>
              </a:rPr>
              <a:t>Madilyn Hanback, State Secretary </a:t>
            </a:r>
          </a:p>
          <a:p>
            <a:pPr>
              <a:lnSpc>
                <a:spcPts val="4846"/>
              </a:lnSpc>
            </a:pPr>
            <a:r>
              <a:rPr lang="en-US" sz="2973" spc="178">
                <a:solidFill>
                  <a:srgbClr val="1E52BC"/>
                </a:solidFill>
                <a:latin typeface="Canva Sans Bold"/>
              </a:rPr>
              <a:t>Catherine McWhorter, District 1 VP</a:t>
            </a:r>
          </a:p>
          <a:p>
            <a:pPr>
              <a:lnSpc>
                <a:spcPts val="4846"/>
              </a:lnSpc>
            </a:pPr>
            <a:r>
              <a:rPr lang="en-US" sz="2973" spc="178">
                <a:solidFill>
                  <a:srgbClr val="1E52BC"/>
                </a:solidFill>
                <a:latin typeface="Canva Sans Bold"/>
              </a:rPr>
              <a:t>Jared White, District 2 VP </a:t>
            </a:r>
          </a:p>
          <a:p>
            <a:pPr>
              <a:lnSpc>
                <a:spcPts val="4846"/>
              </a:lnSpc>
            </a:pPr>
            <a:r>
              <a:rPr lang="en-US" sz="2973" spc="178">
                <a:solidFill>
                  <a:srgbClr val="1E52BC"/>
                </a:solidFill>
                <a:latin typeface="Canva Sans Bold"/>
              </a:rPr>
              <a:t>Armani Dixon, District 3 VP </a:t>
            </a:r>
          </a:p>
          <a:p>
            <a:pPr>
              <a:lnSpc>
                <a:spcPts val="4846"/>
              </a:lnSpc>
            </a:pPr>
            <a:r>
              <a:rPr lang="en-US" sz="2973" spc="178">
                <a:solidFill>
                  <a:srgbClr val="1E52BC"/>
                </a:solidFill>
                <a:latin typeface="Canva Sans Bold"/>
              </a:rPr>
              <a:t>Shar'Dajai Harris, District 4 VP </a:t>
            </a:r>
          </a:p>
          <a:p>
            <a:pPr>
              <a:lnSpc>
                <a:spcPts val="4846"/>
              </a:lnSpc>
            </a:pPr>
            <a:r>
              <a:rPr lang="en-US" sz="2973" spc="178">
                <a:solidFill>
                  <a:srgbClr val="1E52BC"/>
                </a:solidFill>
                <a:latin typeface="Canva Sans Bold"/>
              </a:rPr>
              <a:t>Carson DuBose, District 5 VP </a:t>
            </a:r>
          </a:p>
          <a:p>
            <a:pPr marL="0" indent="0" lvl="0">
              <a:lnSpc>
                <a:spcPts val="4846"/>
              </a:lnSpc>
            </a:pPr>
            <a:r>
              <a:rPr lang="en-US" sz="2973" spc="178">
                <a:solidFill>
                  <a:srgbClr val="1E52BC"/>
                </a:solidFill>
                <a:latin typeface="Canva Sans Bold"/>
              </a:rPr>
              <a:t>Greyson Sparks, District 6 VP</a:t>
            </a:r>
          </a:p>
        </p:txBody>
      </p:sp>
      <p:sp>
        <p:nvSpPr>
          <p:cNvPr name="TextBox 7" id="7"/>
          <p:cNvSpPr txBox="true"/>
          <p:nvPr/>
        </p:nvSpPr>
        <p:spPr>
          <a:xfrm rot="0">
            <a:off x="514350" y="990600"/>
            <a:ext cx="17259300" cy="1099206"/>
          </a:xfrm>
          <a:prstGeom prst="rect">
            <a:avLst/>
          </a:prstGeom>
        </p:spPr>
        <p:txBody>
          <a:bodyPr anchor="t" rtlCol="false" tIns="0" lIns="0" bIns="0" rIns="0">
            <a:spAutoFit/>
          </a:bodyPr>
          <a:lstStyle/>
          <a:p>
            <a:pPr algn="ctr" marL="0" indent="0" lvl="0">
              <a:lnSpc>
                <a:spcPts val="6720"/>
              </a:lnSpc>
            </a:pPr>
            <a:r>
              <a:rPr lang="en-US" sz="7000" spc="-420">
                <a:solidFill>
                  <a:srgbClr val="FFFFFF"/>
                </a:solidFill>
                <a:latin typeface="Rustic Printed"/>
              </a:rPr>
              <a:t>2023-2024 State Officer Team Contact Information</a:t>
            </a:r>
          </a:p>
        </p:txBody>
      </p:sp>
      <p:sp>
        <p:nvSpPr>
          <p:cNvPr name="TextBox 8" id="8"/>
          <p:cNvSpPr txBox="true"/>
          <p:nvPr/>
        </p:nvSpPr>
        <p:spPr>
          <a:xfrm rot="0">
            <a:off x="9147640" y="3127046"/>
            <a:ext cx="8111660" cy="4838433"/>
          </a:xfrm>
          <a:prstGeom prst="rect">
            <a:avLst/>
          </a:prstGeom>
        </p:spPr>
        <p:txBody>
          <a:bodyPr anchor="t" rtlCol="false" tIns="0" lIns="0" bIns="0" rIns="0">
            <a:spAutoFit/>
          </a:bodyPr>
          <a:lstStyle/>
          <a:p>
            <a:pPr algn="r">
              <a:lnSpc>
                <a:spcPts val="4841"/>
              </a:lnSpc>
            </a:pPr>
            <a:r>
              <a:rPr lang="en-US" sz="2970" spc="178">
                <a:solidFill>
                  <a:srgbClr val="F4AC1E"/>
                </a:solidFill>
                <a:latin typeface="Canva Sans Bold"/>
              </a:rPr>
              <a:t>alfblastatepresident2024@gmail.com</a:t>
            </a:r>
          </a:p>
          <a:p>
            <a:pPr algn="r">
              <a:lnSpc>
                <a:spcPts val="4841"/>
              </a:lnSpc>
            </a:pPr>
            <a:r>
              <a:rPr lang="en-US" sz="2970" spc="178">
                <a:solidFill>
                  <a:srgbClr val="F4AC1E"/>
                </a:solidFill>
                <a:latin typeface="Canva Sans Bold"/>
              </a:rPr>
              <a:t>alfblastatesecretary2024@gmail.com</a:t>
            </a:r>
          </a:p>
          <a:p>
            <a:pPr algn="r">
              <a:lnSpc>
                <a:spcPts val="4841"/>
              </a:lnSpc>
            </a:pPr>
            <a:r>
              <a:rPr lang="en-US" sz="2970" spc="178">
                <a:solidFill>
                  <a:srgbClr val="F4AC1E"/>
                </a:solidFill>
                <a:latin typeface="Canva Sans Bold"/>
              </a:rPr>
              <a:t>alfbladistrict1vp2024@gmail.com</a:t>
            </a:r>
          </a:p>
          <a:p>
            <a:pPr algn="r">
              <a:lnSpc>
                <a:spcPts val="4841"/>
              </a:lnSpc>
            </a:pPr>
            <a:r>
              <a:rPr lang="en-US" sz="2970" spc="178">
                <a:solidFill>
                  <a:srgbClr val="F4AC1E"/>
                </a:solidFill>
                <a:latin typeface="Canva Sans Bold"/>
              </a:rPr>
              <a:t>alfbladistrict2vp2024@gmail.com</a:t>
            </a:r>
          </a:p>
          <a:p>
            <a:pPr algn="r">
              <a:lnSpc>
                <a:spcPts val="4841"/>
              </a:lnSpc>
            </a:pPr>
            <a:r>
              <a:rPr lang="en-US" sz="2970" spc="178">
                <a:solidFill>
                  <a:srgbClr val="F4AC1E"/>
                </a:solidFill>
                <a:latin typeface="Canva Sans Bold"/>
              </a:rPr>
              <a:t>alfbladistrict3vp2024@gmail.com</a:t>
            </a:r>
          </a:p>
          <a:p>
            <a:pPr algn="r">
              <a:lnSpc>
                <a:spcPts val="4841"/>
              </a:lnSpc>
            </a:pPr>
            <a:r>
              <a:rPr lang="en-US" sz="2970" spc="178">
                <a:solidFill>
                  <a:srgbClr val="F4AC1E"/>
                </a:solidFill>
                <a:latin typeface="Canva Sans Bold"/>
              </a:rPr>
              <a:t>alfbladistrict4vp2024@gmail.com</a:t>
            </a:r>
          </a:p>
          <a:p>
            <a:pPr algn="r">
              <a:lnSpc>
                <a:spcPts val="4841"/>
              </a:lnSpc>
            </a:pPr>
            <a:r>
              <a:rPr lang="en-US" sz="2970" spc="178">
                <a:solidFill>
                  <a:srgbClr val="F4AC1E"/>
                </a:solidFill>
                <a:latin typeface="Canva Sans Bold"/>
              </a:rPr>
              <a:t>alfbladistrict5vp2024@gmail.com</a:t>
            </a:r>
          </a:p>
          <a:p>
            <a:pPr algn="r" marL="0" indent="0" lvl="0">
              <a:lnSpc>
                <a:spcPts val="4841"/>
              </a:lnSpc>
            </a:pPr>
            <a:r>
              <a:rPr lang="en-US" sz="2970" spc="178">
                <a:solidFill>
                  <a:srgbClr val="F4AC1E"/>
                </a:solidFill>
                <a:latin typeface="Canva Sans Bold"/>
              </a:rPr>
              <a:t>alfbladistrict6vp2024@gmail.com</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514350" y="615957"/>
            <a:ext cx="17259300" cy="1888252"/>
            <a:chOff x="0" y="0"/>
            <a:chExt cx="4545659" cy="497317"/>
          </a:xfrm>
        </p:grpSpPr>
        <p:sp>
          <p:nvSpPr>
            <p:cNvPr name="Freeform 4" id="4"/>
            <p:cNvSpPr/>
            <p:nvPr/>
          </p:nvSpPr>
          <p:spPr>
            <a:xfrm flipH="false" flipV="false" rot="0">
              <a:off x="0" y="0"/>
              <a:ext cx="4545659" cy="497317"/>
            </a:xfrm>
            <a:custGeom>
              <a:avLst/>
              <a:gdLst/>
              <a:ahLst/>
              <a:cxnLst/>
              <a:rect r="r" b="b" t="t" l="l"/>
              <a:pathLst>
                <a:path h="497317" w="4545659">
                  <a:moveTo>
                    <a:pt x="9868" y="0"/>
                  </a:moveTo>
                  <a:lnTo>
                    <a:pt x="4535791" y="0"/>
                  </a:lnTo>
                  <a:cubicBezTo>
                    <a:pt x="4538408" y="0"/>
                    <a:pt x="4540918" y="1040"/>
                    <a:pt x="4542769" y="2890"/>
                  </a:cubicBezTo>
                  <a:cubicBezTo>
                    <a:pt x="4544620" y="4741"/>
                    <a:pt x="4545659" y="7251"/>
                    <a:pt x="4545659" y="9868"/>
                  </a:cubicBezTo>
                  <a:lnTo>
                    <a:pt x="4545659" y="487449"/>
                  </a:lnTo>
                  <a:cubicBezTo>
                    <a:pt x="4545659" y="490066"/>
                    <a:pt x="4544620" y="492576"/>
                    <a:pt x="4542769" y="494427"/>
                  </a:cubicBezTo>
                  <a:cubicBezTo>
                    <a:pt x="4540918" y="496278"/>
                    <a:pt x="4538408" y="497317"/>
                    <a:pt x="4535791" y="497317"/>
                  </a:cubicBezTo>
                  <a:lnTo>
                    <a:pt x="9868" y="497317"/>
                  </a:lnTo>
                  <a:cubicBezTo>
                    <a:pt x="7251" y="497317"/>
                    <a:pt x="4741" y="496278"/>
                    <a:pt x="2890" y="494427"/>
                  </a:cubicBezTo>
                  <a:cubicBezTo>
                    <a:pt x="1040" y="492576"/>
                    <a:pt x="0" y="490066"/>
                    <a:pt x="0" y="487449"/>
                  </a:cubicBezTo>
                  <a:lnTo>
                    <a:pt x="0" y="9868"/>
                  </a:lnTo>
                  <a:cubicBezTo>
                    <a:pt x="0" y="7251"/>
                    <a:pt x="1040" y="4741"/>
                    <a:pt x="2890" y="2890"/>
                  </a:cubicBezTo>
                  <a:cubicBezTo>
                    <a:pt x="4741" y="1040"/>
                    <a:pt x="7251" y="0"/>
                    <a:pt x="9868" y="0"/>
                  </a:cubicBezTo>
                  <a:close/>
                </a:path>
              </a:pathLst>
            </a:custGeom>
            <a:solidFill>
              <a:srgbClr val="0C2E7F"/>
            </a:solidFill>
          </p:spPr>
        </p:sp>
        <p:sp>
          <p:nvSpPr>
            <p:cNvPr name="TextBox 5" id="5"/>
            <p:cNvSpPr txBox="true"/>
            <p:nvPr/>
          </p:nvSpPr>
          <p:spPr>
            <a:xfrm>
              <a:off x="0" y="-38100"/>
              <a:ext cx="4545659" cy="535417"/>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028700" y="3127046"/>
            <a:ext cx="10000378" cy="6667051"/>
          </a:xfrm>
          <a:prstGeom prst="rect">
            <a:avLst/>
          </a:prstGeom>
        </p:spPr>
        <p:txBody>
          <a:bodyPr anchor="t" rtlCol="false" tIns="0" lIns="0" bIns="0" rIns="0">
            <a:spAutoFit/>
          </a:bodyPr>
          <a:lstStyle/>
          <a:p>
            <a:pPr>
              <a:lnSpc>
                <a:spcPts val="4846"/>
              </a:lnSpc>
            </a:pPr>
            <a:r>
              <a:rPr lang="en-US" sz="2973" spc="178">
                <a:solidFill>
                  <a:srgbClr val="1E52BC"/>
                </a:solidFill>
                <a:latin typeface="Canva Sans Bold"/>
              </a:rPr>
              <a:t>Ms. Roslyn Evans, State President Adviser</a:t>
            </a:r>
          </a:p>
          <a:p>
            <a:pPr>
              <a:lnSpc>
                <a:spcPts val="4846"/>
              </a:lnSpc>
            </a:pPr>
            <a:r>
              <a:rPr lang="en-US" sz="2973" spc="178">
                <a:solidFill>
                  <a:srgbClr val="1E52BC"/>
                </a:solidFill>
                <a:latin typeface="Canva Sans Bold"/>
              </a:rPr>
              <a:t>Mrs. Tisha Hanback, State Secretary Adviser</a:t>
            </a:r>
          </a:p>
          <a:p>
            <a:pPr>
              <a:lnSpc>
                <a:spcPts val="4846"/>
              </a:lnSpc>
            </a:pPr>
            <a:r>
              <a:rPr lang="en-US" sz="2973" spc="178">
                <a:solidFill>
                  <a:srgbClr val="1E52BC"/>
                </a:solidFill>
                <a:latin typeface="Canva Sans Bold"/>
              </a:rPr>
              <a:t>Mrs. Janet Cavender, District 1 VP Adviser</a:t>
            </a:r>
          </a:p>
          <a:p>
            <a:pPr>
              <a:lnSpc>
                <a:spcPts val="4846"/>
              </a:lnSpc>
            </a:pPr>
            <a:r>
              <a:rPr lang="en-US" sz="2973" spc="178">
                <a:solidFill>
                  <a:srgbClr val="1E52BC"/>
                </a:solidFill>
                <a:latin typeface="Canva Sans Bold"/>
              </a:rPr>
              <a:t>Mrs. Monica Kirkman, District 2 VP Adviser</a:t>
            </a:r>
          </a:p>
          <a:p>
            <a:pPr>
              <a:lnSpc>
                <a:spcPts val="4846"/>
              </a:lnSpc>
            </a:pPr>
            <a:r>
              <a:rPr lang="en-US" sz="2973" spc="178">
                <a:solidFill>
                  <a:srgbClr val="1E52BC"/>
                </a:solidFill>
                <a:latin typeface="Canva Sans Bold"/>
              </a:rPr>
              <a:t>Mrs. Vicky Crane, District 3 VP Adviser</a:t>
            </a:r>
          </a:p>
          <a:p>
            <a:pPr>
              <a:lnSpc>
                <a:spcPts val="4846"/>
              </a:lnSpc>
            </a:pPr>
            <a:r>
              <a:rPr lang="en-US" sz="2973" spc="178">
                <a:solidFill>
                  <a:srgbClr val="1E52BC"/>
                </a:solidFill>
                <a:latin typeface="Canva Sans Bold"/>
              </a:rPr>
              <a:t>Ms. Bridget Davis, District 4 VP Adviser</a:t>
            </a:r>
          </a:p>
          <a:p>
            <a:pPr>
              <a:lnSpc>
                <a:spcPts val="4846"/>
              </a:lnSpc>
            </a:pPr>
            <a:r>
              <a:rPr lang="en-US" sz="2973" spc="178">
                <a:solidFill>
                  <a:srgbClr val="1E52BC"/>
                </a:solidFill>
                <a:latin typeface="Canva Sans Bold"/>
              </a:rPr>
              <a:t>Mr. Gabe Lee, District 5 VP Adviser</a:t>
            </a:r>
          </a:p>
          <a:p>
            <a:pPr>
              <a:lnSpc>
                <a:spcPts val="4846"/>
              </a:lnSpc>
            </a:pPr>
            <a:r>
              <a:rPr lang="en-US" sz="2973" spc="178">
                <a:solidFill>
                  <a:srgbClr val="1E52BC"/>
                </a:solidFill>
                <a:latin typeface="Canva Sans Bold"/>
              </a:rPr>
              <a:t>Mrs. Stacey Turner, District 6 VP Adviser</a:t>
            </a:r>
          </a:p>
          <a:p>
            <a:pPr>
              <a:lnSpc>
                <a:spcPts val="4846"/>
              </a:lnSpc>
            </a:pPr>
          </a:p>
          <a:p>
            <a:pPr>
              <a:lnSpc>
                <a:spcPts val="4846"/>
              </a:lnSpc>
            </a:pPr>
            <a:r>
              <a:rPr lang="en-US" sz="2973" spc="178">
                <a:solidFill>
                  <a:srgbClr val="1E52BC"/>
                </a:solidFill>
                <a:latin typeface="Canva Sans Bold"/>
              </a:rPr>
              <a:t>Mrs. Lisa Weeks, Alabama FBLA State Adviser</a:t>
            </a:r>
          </a:p>
          <a:p>
            <a:pPr marL="0" indent="0" lvl="0">
              <a:lnSpc>
                <a:spcPts val="4846"/>
              </a:lnSpc>
            </a:pPr>
          </a:p>
        </p:txBody>
      </p:sp>
      <p:sp>
        <p:nvSpPr>
          <p:cNvPr name="TextBox 7" id="7"/>
          <p:cNvSpPr txBox="true"/>
          <p:nvPr/>
        </p:nvSpPr>
        <p:spPr>
          <a:xfrm rot="0">
            <a:off x="514350" y="990600"/>
            <a:ext cx="17259300" cy="1099206"/>
          </a:xfrm>
          <a:prstGeom prst="rect">
            <a:avLst/>
          </a:prstGeom>
        </p:spPr>
        <p:txBody>
          <a:bodyPr anchor="t" rtlCol="false" tIns="0" lIns="0" bIns="0" rIns="0">
            <a:spAutoFit/>
          </a:bodyPr>
          <a:lstStyle/>
          <a:p>
            <a:pPr algn="ctr" marL="0" indent="0" lvl="0">
              <a:lnSpc>
                <a:spcPts val="6720"/>
              </a:lnSpc>
            </a:pPr>
            <a:r>
              <a:rPr lang="en-US" sz="7000" spc="-420">
                <a:solidFill>
                  <a:srgbClr val="FFFFFF"/>
                </a:solidFill>
                <a:latin typeface="Rustic Printed"/>
              </a:rPr>
              <a:t>2023-2024 State Officer Team Contact Information</a:t>
            </a:r>
          </a:p>
        </p:txBody>
      </p:sp>
      <p:sp>
        <p:nvSpPr>
          <p:cNvPr name="TextBox 8" id="8"/>
          <p:cNvSpPr txBox="true"/>
          <p:nvPr/>
        </p:nvSpPr>
        <p:spPr>
          <a:xfrm rot="0">
            <a:off x="9147640" y="3127046"/>
            <a:ext cx="8111660" cy="6057633"/>
          </a:xfrm>
          <a:prstGeom prst="rect">
            <a:avLst/>
          </a:prstGeom>
        </p:spPr>
        <p:txBody>
          <a:bodyPr anchor="t" rtlCol="false" tIns="0" lIns="0" bIns="0" rIns="0">
            <a:spAutoFit/>
          </a:bodyPr>
          <a:lstStyle/>
          <a:p>
            <a:pPr algn="r">
              <a:lnSpc>
                <a:spcPts val="4841"/>
              </a:lnSpc>
            </a:pPr>
            <a:r>
              <a:rPr lang="en-US" sz="2970" spc="178">
                <a:solidFill>
                  <a:srgbClr val="F4AC1E"/>
                </a:solidFill>
                <a:latin typeface="Canva Sans Bold"/>
              </a:rPr>
              <a:t>revans@tusc.k12.al.us tisha.hanback@lcschools.org jgcavender@morgank12.org mkirkman@tusc.k12.al.us vcrane@saralandboe.org bridgetdavis@lowndesboe.org gabe.lee@sccboe.org sturner@albertk12.org</a:t>
            </a:r>
          </a:p>
          <a:p>
            <a:pPr algn="r">
              <a:lnSpc>
                <a:spcPts val="4841"/>
              </a:lnSpc>
            </a:pPr>
          </a:p>
          <a:p>
            <a:pPr algn="r" marL="0" indent="0" lvl="0">
              <a:lnSpc>
                <a:spcPts val="4841"/>
              </a:lnSpc>
            </a:pPr>
            <a:r>
              <a:rPr lang="en-US" sz="2970" spc="178">
                <a:solidFill>
                  <a:srgbClr val="F4AC1E"/>
                </a:solidFill>
                <a:latin typeface="Canva Sans Bold"/>
              </a:rPr>
              <a:t>lweeks@alsde.edu</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514350" y="615957"/>
            <a:ext cx="17259300" cy="1888252"/>
            <a:chOff x="0" y="0"/>
            <a:chExt cx="4545659" cy="497317"/>
          </a:xfrm>
        </p:grpSpPr>
        <p:sp>
          <p:nvSpPr>
            <p:cNvPr name="Freeform 4" id="4"/>
            <p:cNvSpPr/>
            <p:nvPr/>
          </p:nvSpPr>
          <p:spPr>
            <a:xfrm flipH="false" flipV="false" rot="0">
              <a:off x="0" y="0"/>
              <a:ext cx="4545659" cy="497317"/>
            </a:xfrm>
            <a:custGeom>
              <a:avLst/>
              <a:gdLst/>
              <a:ahLst/>
              <a:cxnLst/>
              <a:rect r="r" b="b" t="t" l="l"/>
              <a:pathLst>
                <a:path h="497317" w="4545659">
                  <a:moveTo>
                    <a:pt x="9868" y="0"/>
                  </a:moveTo>
                  <a:lnTo>
                    <a:pt x="4535791" y="0"/>
                  </a:lnTo>
                  <a:cubicBezTo>
                    <a:pt x="4538408" y="0"/>
                    <a:pt x="4540918" y="1040"/>
                    <a:pt x="4542769" y="2890"/>
                  </a:cubicBezTo>
                  <a:cubicBezTo>
                    <a:pt x="4544620" y="4741"/>
                    <a:pt x="4545659" y="7251"/>
                    <a:pt x="4545659" y="9868"/>
                  </a:cubicBezTo>
                  <a:lnTo>
                    <a:pt x="4545659" y="487449"/>
                  </a:lnTo>
                  <a:cubicBezTo>
                    <a:pt x="4545659" y="490066"/>
                    <a:pt x="4544620" y="492576"/>
                    <a:pt x="4542769" y="494427"/>
                  </a:cubicBezTo>
                  <a:cubicBezTo>
                    <a:pt x="4540918" y="496278"/>
                    <a:pt x="4538408" y="497317"/>
                    <a:pt x="4535791" y="497317"/>
                  </a:cubicBezTo>
                  <a:lnTo>
                    <a:pt x="9868" y="497317"/>
                  </a:lnTo>
                  <a:cubicBezTo>
                    <a:pt x="7251" y="497317"/>
                    <a:pt x="4741" y="496278"/>
                    <a:pt x="2890" y="494427"/>
                  </a:cubicBezTo>
                  <a:cubicBezTo>
                    <a:pt x="1040" y="492576"/>
                    <a:pt x="0" y="490066"/>
                    <a:pt x="0" y="487449"/>
                  </a:cubicBezTo>
                  <a:lnTo>
                    <a:pt x="0" y="9868"/>
                  </a:lnTo>
                  <a:cubicBezTo>
                    <a:pt x="0" y="7251"/>
                    <a:pt x="1040" y="4741"/>
                    <a:pt x="2890" y="2890"/>
                  </a:cubicBezTo>
                  <a:cubicBezTo>
                    <a:pt x="4741" y="1040"/>
                    <a:pt x="7251" y="0"/>
                    <a:pt x="9868" y="0"/>
                  </a:cubicBezTo>
                  <a:close/>
                </a:path>
              </a:pathLst>
            </a:custGeom>
            <a:solidFill>
              <a:srgbClr val="0C2E7F"/>
            </a:solidFill>
          </p:spPr>
        </p:sp>
        <p:sp>
          <p:nvSpPr>
            <p:cNvPr name="TextBox 5" id="5"/>
            <p:cNvSpPr txBox="true"/>
            <p:nvPr/>
          </p:nvSpPr>
          <p:spPr>
            <a:xfrm>
              <a:off x="0" y="-38100"/>
              <a:ext cx="4545659" cy="535417"/>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028700" y="2970855"/>
            <a:ext cx="8373682" cy="4994715"/>
          </a:xfrm>
          <a:prstGeom prst="rect">
            <a:avLst/>
          </a:prstGeom>
        </p:spPr>
        <p:txBody>
          <a:bodyPr anchor="t" rtlCol="false" tIns="0" lIns="0" bIns="0" rIns="0">
            <a:spAutoFit/>
          </a:bodyPr>
          <a:lstStyle/>
          <a:p>
            <a:pPr>
              <a:lnSpc>
                <a:spcPts val="5009"/>
              </a:lnSpc>
            </a:pPr>
            <a:r>
              <a:rPr lang="en-US" sz="3073" spc="184" u="sng">
                <a:solidFill>
                  <a:srgbClr val="1E52BC"/>
                </a:solidFill>
                <a:latin typeface="Canva Sans Bold"/>
              </a:rPr>
              <a:t>Alabama FBLA State Website</a:t>
            </a:r>
          </a:p>
          <a:p>
            <a:pPr>
              <a:lnSpc>
                <a:spcPts val="5009"/>
              </a:lnSpc>
            </a:pPr>
            <a:r>
              <a:rPr lang="en-US" sz="3073" spc="184">
                <a:solidFill>
                  <a:srgbClr val="1E52BC"/>
                </a:solidFill>
                <a:latin typeface="Canva Sans Bold"/>
              </a:rPr>
              <a:t>www.alabamafbla.org </a:t>
            </a:r>
          </a:p>
          <a:p>
            <a:pPr>
              <a:lnSpc>
                <a:spcPts val="5009"/>
              </a:lnSpc>
            </a:pPr>
          </a:p>
          <a:p>
            <a:pPr>
              <a:lnSpc>
                <a:spcPts val="5009"/>
              </a:lnSpc>
            </a:pPr>
            <a:r>
              <a:rPr lang="en-US" sz="3073" spc="184" u="sng">
                <a:solidFill>
                  <a:srgbClr val="1E52BC"/>
                </a:solidFill>
                <a:latin typeface="Canva Sans Bold"/>
              </a:rPr>
              <a:t>FBLA National Website</a:t>
            </a:r>
          </a:p>
          <a:p>
            <a:pPr>
              <a:lnSpc>
                <a:spcPts val="5009"/>
              </a:lnSpc>
            </a:pPr>
            <a:r>
              <a:rPr lang="en-US" sz="3073" spc="184">
                <a:solidFill>
                  <a:srgbClr val="1E52BC"/>
                </a:solidFill>
                <a:latin typeface="Canva Sans Bold"/>
              </a:rPr>
              <a:t> www.fbla-pbl.org</a:t>
            </a:r>
          </a:p>
          <a:p>
            <a:pPr>
              <a:lnSpc>
                <a:spcPts val="5009"/>
              </a:lnSpc>
            </a:pPr>
          </a:p>
          <a:p>
            <a:pPr>
              <a:lnSpc>
                <a:spcPts val="5009"/>
              </a:lnSpc>
            </a:pPr>
            <a:r>
              <a:rPr lang="en-US" sz="3073" spc="184" u="sng">
                <a:solidFill>
                  <a:srgbClr val="1E52BC"/>
                </a:solidFill>
                <a:latin typeface="Canva Sans Bold"/>
              </a:rPr>
              <a:t>Connect with a State Officer!</a:t>
            </a:r>
          </a:p>
          <a:p>
            <a:pPr marL="0" indent="0" lvl="0">
              <a:lnSpc>
                <a:spcPts val="5009"/>
              </a:lnSpc>
            </a:pPr>
            <a:r>
              <a:rPr lang="en-US" sz="3073" spc="184">
                <a:solidFill>
                  <a:srgbClr val="1E52BC"/>
                </a:solidFill>
                <a:latin typeface="Canva Sans Bold"/>
              </a:rPr>
              <a:t>https://forms.gle/oV2abtaY9ZGtgQPN7</a:t>
            </a:r>
          </a:p>
        </p:txBody>
      </p:sp>
      <p:sp>
        <p:nvSpPr>
          <p:cNvPr name="TextBox 7" id="7"/>
          <p:cNvSpPr txBox="true"/>
          <p:nvPr/>
        </p:nvSpPr>
        <p:spPr>
          <a:xfrm rot="0">
            <a:off x="514350" y="990600"/>
            <a:ext cx="17259300" cy="1099206"/>
          </a:xfrm>
          <a:prstGeom prst="rect">
            <a:avLst/>
          </a:prstGeom>
        </p:spPr>
        <p:txBody>
          <a:bodyPr anchor="t" rtlCol="false" tIns="0" lIns="0" bIns="0" rIns="0">
            <a:spAutoFit/>
          </a:bodyPr>
          <a:lstStyle/>
          <a:p>
            <a:pPr algn="ctr" marL="0" indent="0" lvl="0">
              <a:lnSpc>
                <a:spcPts val="6720"/>
              </a:lnSpc>
            </a:pPr>
            <a:r>
              <a:rPr lang="en-US" sz="7000" spc="-420">
                <a:solidFill>
                  <a:srgbClr val="FFFFFF"/>
                </a:solidFill>
                <a:latin typeface="Rustic Printed"/>
              </a:rPr>
              <a:t>Stay Connected with FBLA!</a:t>
            </a:r>
          </a:p>
        </p:txBody>
      </p:sp>
      <p:sp>
        <p:nvSpPr>
          <p:cNvPr name="TextBox 8" id="8"/>
          <p:cNvSpPr txBox="true"/>
          <p:nvPr/>
        </p:nvSpPr>
        <p:spPr>
          <a:xfrm rot="0">
            <a:off x="10266626" y="2970764"/>
            <a:ext cx="6992674" cy="4994897"/>
          </a:xfrm>
          <a:prstGeom prst="rect">
            <a:avLst/>
          </a:prstGeom>
        </p:spPr>
        <p:txBody>
          <a:bodyPr anchor="t" rtlCol="false" tIns="0" lIns="0" bIns="0" rIns="0">
            <a:spAutoFit/>
          </a:bodyPr>
          <a:lstStyle/>
          <a:p>
            <a:pPr>
              <a:lnSpc>
                <a:spcPts val="5004"/>
              </a:lnSpc>
            </a:pPr>
            <a:r>
              <a:rPr lang="en-US" sz="3069" spc="184">
                <a:solidFill>
                  <a:srgbClr val="0C2E7F"/>
                </a:solidFill>
                <a:latin typeface="Canva Sans Bold"/>
              </a:rPr>
              <a:t>Find us on Facebook, Instagram, and Remind for updates!</a:t>
            </a:r>
          </a:p>
          <a:p>
            <a:pPr>
              <a:lnSpc>
                <a:spcPts val="5004"/>
              </a:lnSpc>
            </a:pPr>
          </a:p>
          <a:p>
            <a:pPr>
              <a:lnSpc>
                <a:spcPts val="5004"/>
              </a:lnSpc>
            </a:pPr>
            <a:r>
              <a:rPr lang="en-US" sz="3069" spc="184">
                <a:solidFill>
                  <a:srgbClr val="0C2E7F"/>
                </a:solidFill>
                <a:latin typeface="Canva Sans Bold"/>
              </a:rPr>
              <a:t>Facebook: </a:t>
            </a:r>
            <a:r>
              <a:rPr lang="en-US" sz="3069" spc="184" u="sng">
                <a:solidFill>
                  <a:srgbClr val="1E52BC"/>
                </a:solidFill>
                <a:latin typeface="Canva Sans Bold"/>
                <a:hlinkClick r:id="rId4" tooltip="https://www.facebook.com/alabamafbla/"/>
              </a:rPr>
              <a:t>Alabama FBLA</a:t>
            </a:r>
            <a:r>
              <a:rPr lang="en-US" sz="3069" spc="184">
                <a:solidFill>
                  <a:srgbClr val="1E52BC"/>
                </a:solidFill>
                <a:latin typeface="Canva Sans Bold"/>
              </a:rPr>
              <a:t> </a:t>
            </a:r>
          </a:p>
          <a:p>
            <a:pPr>
              <a:lnSpc>
                <a:spcPts val="5004"/>
              </a:lnSpc>
            </a:pPr>
          </a:p>
          <a:p>
            <a:pPr>
              <a:lnSpc>
                <a:spcPts val="5004"/>
              </a:lnSpc>
            </a:pPr>
            <a:r>
              <a:rPr lang="en-US" sz="3069" spc="184">
                <a:solidFill>
                  <a:srgbClr val="0C2E7F"/>
                </a:solidFill>
                <a:latin typeface="Canva Sans Bold"/>
              </a:rPr>
              <a:t>Instagram: </a:t>
            </a:r>
            <a:r>
              <a:rPr lang="en-US" sz="3069" spc="184" u="sng">
                <a:solidFill>
                  <a:srgbClr val="1D52BC"/>
                </a:solidFill>
                <a:latin typeface="Canva Sans Bold"/>
                <a:hlinkClick r:id="rId5" tooltip="https://www.instagram.com/alabamafbla/?hl=en"/>
              </a:rPr>
              <a:t>@AlabamaFBLA</a:t>
            </a:r>
          </a:p>
          <a:p>
            <a:pPr>
              <a:lnSpc>
                <a:spcPts val="5004"/>
              </a:lnSpc>
            </a:pPr>
          </a:p>
          <a:p>
            <a:pPr marL="0" indent="0" lvl="0">
              <a:lnSpc>
                <a:spcPts val="5004"/>
              </a:lnSpc>
            </a:pPr>
            <a:r>
              <a:rPr lang="en-US" sz="3069" spc="184">
                <a:solidFill>
                  <a:srgbClr val="0C2E7F"/>
                </a:solidFill>
                <a:latin typeface="Canva Sans Bold"/>
              </a:rPr>
              <a:t>Remind: </a:t>
            </a:r>
            <a:r>
              <a:rPr lang="en-US" sz="3069" spc="184">
                <a:solidFill>
                  <a:srgbClr val="1E52BC"/>
                </a:solidFill>
                <a:latin typeface="Canva Sans Bold"/>
              </a:rPr>
              <a:t>@alfbla2024 to 81010</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514350" y="615957"/>
            <a:ext cx="17259300" cy="1888252"/>
            <a:chOff x="0" y="0"/>
            <a:chExt cx="4545659" cy="497317"/>
          </a:xfrm>
        </p:grpSpPr>
        <p:sp>
          <p:nvSpPr>
            <p:cNvPr name="Freeform 4" id="4"/>
            <p:cNvSpPr/>
            <p:nvPr/>
          </p:nvSpPr>
          <p:spPr>
            <a:xfrm flipH="false" flipV="false" rot="0">
              <a:off x="0" y="0"/>
              <a:ext cx="4545659" cy="497317"/>
            </a:xfrm>
            <a:custGeom>
              <a:avLst/>
              <a:gdLst/>
              <a:ahLst/>
              <a:cxnLst/>
              <a:rect r="r" b="b" t="t" l="l"/>
              <a:pathLst>
                <a:path h="497317" w="4545659">
                  <a:moveTo>
                    <a:pt x="9868" y="0"/>
                  </a:moveTo>
                  <a:lnTo>
                    <a:pt x="4535791" y="0"/>
                  </a:lnTo>
                  <a:cubicBezTo>
                    <a:pt x="4538408" y="0"/>
                    <a:pt x="4540918" y="1040"/>
                    <a:pt x="4542769" y="2890"/>
                  </a:cubicBezTo>
                  <a:cubicBezTo>
                    <a:pt x="4544620" y="4741"/>
                    <a:pt x="4545659" y="7251"/>
                    <a:pt x="4545659" y="9868"/>
                  </a:cubicBezTo>
                  <a:lnTo>
                    <a:pt x="4545659" y="487449"/>
                  </a:lnTo>
                  <a:cubicBezTo>
                    <a:pt x="4545659" y="490066"/>
                    <a:pt x="4544620" y="492576"/>
                    <a:pt x="4542769" y="494427"/>
                  </a:cubicBezTo>
                  <a:cubicBezTo>
                    <a:pt x="4540918" y="496278"/>
                    <a:pt x="4538408" y="497317"/>
                    <a:pt x="4535791" y="497317"/>
                  </a:cubicBezTo>
                  <a:lnTo>
                    <a:pt x="9868" y="497317"/>
                  </a:lnTo>
                  <a:cubicBezTo>
                    <a:pt x="7251" y="497317"/>
                    <a:pt x="4741" y="496278"/>
                    <a:pt x="2890" y="494427"/>
                  </a:cubicBezTo>
                  <a:cubicBezTo>
                    <a:pt x="1040" y="492576"/>
                    <a:pt x="0" y="490066"/>
                    <a:pt x="0" y="487449"/>
                  </a:cubicBezTo>
                  <a:lnTo>
                    <a:pt x="0" y="9868"/>
                  </a:lnTo>
                  <a:cubicBezTo>
                    <a:pt x="0" y="7251"/>
                    <a:pt x="1040" y="4741"/>
                    <a:pt x="2890" y="2890"/>
                  </a:cubicBezTo>
                  <a:cubicBezTo>
                    <a:pt x="4741" y="1040"/>
                    <a:pt x="7251" y="0"/>
                    <a:pt x="9868" y="0"/>
                  </a:cubicBezTo>
                  <a:close/>
                </a:path>
              </a:pathLst>
            </a:custGeom>
            <a:solidFill>
              <a:srgbClr val="0C2E7F"/>
            </a:solidFill>
          </p:spPr>
        </p:sp>
        <p:sp>
          <p:nvSpPr>
            <p:cNvPr name="TextBox 5" id="5"/>
            <p:cNvSpPr txBox="true"/>
            <p:nvPr/>
          </p:nvSpPr>
          <p:spPr>
            <a:xfrm>
              <a:off x="0" y="-38100"/>
              <a:ext cx="4545659" cy="53541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6694892" y="4610862"/>
            <a:ext cx="4898215" cy="4898215"/>
          </a:xfrm>
          <a:custGeom>
            <a:avLst/>
            <a:gdLst/>
            <a:ahLst/>
            <a:cxnLst/>
            <a:rect r="r" b="b" t="t" l="l"/>
            <a:pathLst>
              <a:path h="4898215" w="4898215">
                <a:moveTo>
                  <a:pt x="0" y="0"/>
                </a:moveTo>
                <a:lnTo>
                  <a:pt x="4898216" y="0"/>
                </a:lnTo>
                <a:lnTo>
                  <a:pt x="4898216" y="4898215"/>
                </a:lnTo>
                <a:lnTo>
                  <a:pt x="0" y="4898215"/>
                </a:lnTo>
                <a:lnTo>
                  <a:pt x="0" y="0"/>
                </a:lnTo>
                <a:close/>
              </a:path>
            </a:pathLst>
          </a:custGeom>
          <a:blipFill>
            <a:blip r:embed="rId4"/>
            <a:stretch>
              <a:fillRect l="0" t="0" r="0" b="0"/>
            </a:stretch>
          </a:blipFill>
        </p:spPr>
      </p:sp>
      <p:sp>
        <p:nvSpPr>
          <p:cNvPr name="TextBox 7" id="7"/>
          <p:cNvSpPr txBox="true"/>
          <p:nvPr/>
        </p:nvSpPr>
        <p:spPr>
          <a:xfrm rot="0">
            <a:off x="514350" y="990600"/>
            <a:ext cx="17259300" cy="1099206"/>
          </a:xfrm>
          <a:prstGeom prst="rect">
            <a:avLst/>
          </a:prstGeom>
        </p:spPr>
        <p:txBody>
          <a:bodyPr anchor="t" rtlCol="false" tIns="0" lIns="0" bIns="0" rIns="0">
            <a:spAutoFit/>
          </a:bodyPr>
          <a:lstStyle/>
          <a:p>
            <a:pPr algn="ctr" marL="0" indent="0" lvl="0">
              <a:lnSpc>
                <a:spcPts val="6720"/>
              </a:lnSpc>
            </a:pPr>
            <a:r>
              <a:rPr lang="en-US" sz="7000" spc="-420">
                <a:solidFill>
                  <a:srgbClr val="FFFFFF"/>
                </a:solidFill>
                <a:latin typeface="Rustic Printed"/>
              </a:rPr>
              <a:t>Stay Connected with FBLA!</a:t>
            </a:r>
          </a:p>
        </p:txBody>
      </p:sp>
      <p:sp>
        <p:nvSpPr>
          <p:cNvPr name="TextBox 8" id="8"/>
          <p:cNvSpPr txBox="true"/>
          <p:nvPr/>
        </p:nvSpPr>
        <p:spPr>
          <a:xfrm rot="0">
            <a:off x="4878490" y="2729049"/>
            <a:ext cx="8531019" cy="1491288"/>
          </a:xfrm>
          <a:prstGeom prst="rect">
            <a:avLst/>
          </a:prstGeom>
        </p:spPr>
        <p:txBody>
          <a:bodyPr anchor="t" rtlCol="false" tIns="0" lIns="0" bIns="0" rIns="0">
            <a:spAutoFit/>
          </a:bodyPr>
          <a:lstStyle/>
          <a:p>
            <a:pPr algn="ctr">
              <a:lnSpc>
                <a:spcPts val="6104"/>
              </a:lnSpc>
            </a:pPr>
            <a:r>
              <a:rPr lang="en-US" sz="3745" spc="224">
                <a:solidFill>
                  <a:srgbClr val="0C2E7F"/>
                </a:solidFill>
                <a:latin typeface="Canva Sans Bold"/>
              </a:rPr>
              <a:t>Connect with a</a:t>
            </a:r>
            <a:r>
              <a:rPr lang="en-US" sz="3745" spc="224">
                <a:solidFill>
                  <a:srgbClr val="0C2E7F"/>
                </a:solidFill>
                <a:latin typeface="Canva Sans Bold"/>
              </a:rPr>
              <a:t> </a:t>
            </a:r>
          </a:p>
          <a:p>
            <a:pPr algn="ctr" marL="0" indent="0" lvl="0">
              <a:lnSpc>
                <a:spcPts val="6104"/>
              </a:lnSpc>
            </a:pPr>
            <a:r>
              <a:rPr lang="en-US" sz="3745" spc="224">
                <a:solidFill>
                  <a:srgbClr val="0C2E7F"/>
                </a:solidFill>
                <a:latin typeface="Canva Sans Bold"/>
              </a:rPr>
              <a:t>State Officer for Mentorship!</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10800000">
            <a:off x="9144000" y="-1365351"/>
            <a:ext cx="6660247" cy="2730701"/>
          </a:xfrm>
          <a:custGeom>
            <a:avLst/>
            <a:gdLst/>
            <a:ahLst/>
            <a:cxnLst/>
            <a:rect r="r" b="b" t="t" l="l"/>
            <a:pathLst>
              <a:path h="2730701" w="6660247">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TextBox 14" id="14"/>
          <p:cNvSpPr txBox="true"/>
          <p:nvPr/>
        </p:nvSpPr>
        <p:spPr>
          <a:xfrm rot="0">
            <a:off x="3945182" y="2820908"/>
            <a:ext cx="10397637" cy="4759485"/>
          </a:xfrm>
          <a:prstGeom prst="rect">
            <a:avLst/>
          </a:prstGeom>
        </p:spPr>
        <p:txBody>
          <a:bodyPr anchor="t" rtlCol="false" tIns="0" lIns="0" bIns="0" rIns="0">
            <a:spAutoFit/>
          </a:bodyPr>
          <a:lstStyle/>
          <a:p>
            <a:pPr algn="ctr" marL="0" indent="0" lvl="0">
              <a:lnSpc>
                <a:spcPts val="15866"/>
              </a:lnSpc>
            </a:pPr>
            <a:r>
              <a:rPr lang="en-US" sz="18888" spc="-1133">
                <a:solidFill>
                  <a:srgbClr val="1E52BC"/>
                </a:solidFill>
                <a:latin typeface="Rustic Printed"/>
              </a:rPr>
              <a:t>ANY QUESTIONS?</a:t>
            </a:r>
          </a:p>
        </p:txBody>
      </p:sp>
      <p:sp>
        <p:nvSpPr>
          <p:cNvPr name="Freeform 15" id="15"/>
          <p:cNvSpPr/>
          <p:nvPr/>
        </p:nvSpPr>
        <p:spPr>
          <a:xfrm flipH="false" flipV="false" rot="4142913">
            <a:off x="13870824" y="1787621"/>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6823717">
            <a:off x="1817357" y="6747993"/>
            <a:ext cx="2770524" cy="1664799"/>
          </a:xfrm>
          <a:custGeom>
            <a:avLst/>
            <a:gdLst/>
            <a:ahLst/>
            <a:cxnLst/>
            <a:rect r="r" b="b" t="t" l="l"/>
            <a:pathLst>
              <a:path h="1664799" w="2770524">
                <a:moveTo>
                  <a:pt x="0" y="0"/>
                </a:moveTo>
                <a:lnTo>
                  <a:pt x="2770524" y="0"/>
                </a:lnTo>
                <a:lnTo>
                  <a:pt x="2770524" y="1664799"/>
                </a:lnTo>
                <a:lnTo>
                  <a:pt x="0" y="166479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878622" y="1365351"/>
            <a:ext cx="1467459" cy="1581362"/>
          </a:xfrm>
          <a:custGeom>
            <a:avLst/>
            <a:gdLst/>
            <a:ahLst/>
            <a:cxnLst/>
            <a:rect r="r" b="b" t="t" l="l"/>
            <a:pathLst>
              <a:path h="1581362" w="1467459">
                <a:moveTo>
                  <a:pt x="1467459" y="0"/>
                </a:moveTo>
                <a:lnTo>
                  <a:pt x="0" y="0"/>
                </a:lnTo>
                <a:lnTo>
                  <a:pt x="0" y="1581362"/>
                </a:lnTo>
                <a:lnTo>
                  <a:pt x="1467459" y="1581362"/>
                </a:lnTo>
                <a:lnTo>
                  <a:pt x="1467459"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4444193" y="6864317"/>
            <a:ext cx="1140143" cy="1228640"/>
          </a:xfrm>
          <a:custGeom>
            <a:avLst/>
            <a:gdLst/>
            <a:ahLst/>
            <a:cxnLst/>
            <a:rect r="r" b="b" t="t" l="l"/>
            <a:pathLst>
              <a:path h="1228640" w="1140143">
                <a:moveTo>
                  <a:pt x="0" y="0"/>
                </a:moveTo>
                <a:lnTo>
                  <a:pt x="1140143" y="0"/>
                </a:lnTo>
                <a:lnTo>
                  <a:pt x="1140143" y="1228640"/>
                </a:lnTo>
                <a:lnTo>
                  <a:pt x="0" y="122864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763162" y="-789039"/>
            <a:ext cx="2875332" cy="3635478"/>
          </a:xfrm>
          <a:custGeom>
            <a:avLst/>
            <a:gdLst/>
            <a:ahLst/>
            <a:cxnLst/>
            <a:rect r="r" b="b" t="t" l="l"/>
            <a:pathLst>
              <a:path h="3635478" w="2875332">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044801" y="9258300"/>
            <a:ext cx="5315394" cy="1913542"/>
          </a:xfrm>
          <a:custGeom>
            <a:avLst/>
            <a:gdLst/>
            <a:ahLst/>
            <a:cxnLst/>
            <a:rect r="r" b="b" t="t" l="l"/>
            <a:pathLst>
              <a:path h="1913542" w="5315394">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2830164">
            <a:off x="5322070" y="8801780"/>
            <a:ext cx="3550978" cy="3705954"/>
          </a:xfrm>
          <a:custGeom>
            <a:avLst/>
            <a:gdLst/>
            <a:ahLst/>
            <a:cxnLst/>
            <a:rect r="r" b="b" t="t" l="l"/>
            <a:pathLst>
              <a:path h="3705954" w="3550978">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50933">
            <a:off x="-2582731" y="3638336"/>
            <a:ext cx="4236628" cy="4828066"/>
          </a:xfrm>
          <a:custGeom>
            <a:avLst/>
            <a:gdLst/>
            <a:ahLst/>
            <a:cxnLst/>
            <a:rect r="r" b="b" t="t" l="l"/>
            <a:pathLst>
              <a:path h="4828066" w="4236628">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5584336" y="-1920382"/>
            <a:ext cx="4623736" cy="3907057"/>
          </a:xfrm>
          <a:custGeom>
            <a:avLst/>
            <a:gdLst/>
            <a:ahLst/>
            <a:cxnLst/>
            <a:rect r="r" b="b" t="t" l="l"/>
            <a:pathLst>
              <a:path h="3907057" w="4623736">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366315">
            <a:off x="16272866" y="2044607"/>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624977" y="-3611469"/>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 id="10"/>
          <p:cNvSpPr/>
          <p:nvPr/>
        </p:nvSpPr>
        <p:spPr>
          <a:xfrm flipH="false" flipV="false" rot="0">
            <a:off x="9924524" y="8931997"/>
            <a:ext cx="5331561" cy="3445521"/>
          </a:xfrm>
          <a:custGeom>
            <a:avLst/>
            <a:gdLst/>
            <a:ahLst/>
            <a:cxnLst/>
            <a:rect r="r" b="b" t="t" l="l"/>
            <a:pathLst>
              <a:path h="3445521" w="533156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 id="11"/>
          <p:cNvSpPr/>
          <p:nvPr/>
        </p:nvSpPr>
        <p:spPr>
          <a:xfrm flipH="false" flipV="false" rot="0">
            <a:off x="15513261" y="7125624"/>
            <a:ext cx="3869837" cy="4265352"/>
          </a:xfrm>
          <a:custGeom>
            <a:avLst/>
            <a:gdLst/>
            <a:ahLst/>
            <a:cxnLst/>
            <a:rect r="r" b="b" t="t" l="l"/>
            <a:pathLst>
              <a:path h="4265352" w="3869837">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2" id="12"/>
          <p:cNvSpPr/>
          <p:nvPr/>
        </p:nvSpPr>
        <p:spPr>
          <a:xfrm flipH="false" flipV="false" rot="-10800000">
            <a:off x="9317331" y="-1365351"/>
            <a:ext cx="6660247" cy="2730701"/>
          </a:xfrm>
          <a:custGeom>
            <a:avLst/>
            <a:gdLst/>
            <a:ahLst/>
            <a:cxnLst/>
            <a:rect r="r" b="b" t="t" l="l"/>
            <a:pathLst>
              <a:path h="2730701" w="6660247">
                <a:moveTo>
                  <a:pt x="0" y="0"/>
                </a:moveTo>
                <a:lnTo>
                  <a:pt x="6660248" y="0"/>
                </a:lnTo>
                <a:lnTo>
                  <a:pt x="6660248"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3" id="13"/>
          <p:cNvSpPr/>
          <p:nvPr/>
        </p:nvSpPr>
        <p:spPr>
          <a:xfrm flipH="false" flipV="false" rot="-2611628">
            <a:off x="1608356" y="-1969747"/>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TextBox 14" id="14"/>
          <p:cNvSpPr txBox="true"/>
          <p:nvPr/>
        </p:nvSpPr>
        <p:spPr>
          <a:xfrm rot="0">
            <a:off x="3212709" y="2924088"/>
            <a:ext cx="11861851" cy="4201536"/>
          </a:xfrm>
          <a:prstGeom prst="rect">
            <a:avLst/>
          </a:prstGeom>
        </p:spPr>
        <p:txBody>
          <a:bodyPr anchor="t" rtlCol="false" tIns="0" lIns="0" bIns="0" rIns="0">
            <a:spAutoFit/>
          </a:bodyPr>
          <a:lstStyle/>
          <a:p>
            <a:pPr algn="ctr">
              <a:lnSpc>
                <a:spcPts val="14018"/>
              </a:lnSpc>
            </a:pPr>
            <a:r>
              <a:rPr lang="en-US" sz="16688" spc="-1001">
                <a:solidFill>
                  <a:srgbClr val="1E52BC"/>
                </a:solidFill>
                <a:latin typeface="Rustic Printed"/>
              </a:rPr>
              <a:t>THANK YOU </a:t>
            </a:r>
          </a:p>
          <a:p>
            <a:pPr algn="ctr" marL="0" indent="0" lvl="0">
              <a:lnSpc>
                <a:spcPts val="14018"/>
              </a:lnSpc>
            </a:pPr>
            <a:r>
              <a:rPr lang="en-US" sz="16688" spc="-1001">
                <a:solidFill>
                  <a:srgbClr val="1E52BC"/>
                </a:solidFill>
                <a:latin typeface="Rustic Printed"/>
              </a:rPr>
              <a:t>FOR ATTENDING!</a:t>
            </a:r>
          </a:p>
        </p:txBody>
      </p:sp>
      <p:sp>
        <p:nvSpPr>
          <p:cNvPr name="Freeform 15" id="15"/>
          <p:cNvSpPr/>
          <p:nvPr/>
        </p:nvSpPr>
        <p:spPr>
          <a:xfrm flipH="false" flipV="false" rot="4142913">
            <a:off x="14062106" y="1763592"/>
            <a:ext cx="2387960" cy="1434917"/>
          </a:xfrm>
          <a:custGeom>
            <a:avLst/>
            <a:gdLst/>
            <a:ahLst/>
            <a:cxnLst/>
            <a:rect r="r" b="b" t="t" l="l"/>
            <a:pathLst>
              <a:path h="1434917" w="2387960">
                <a:moveTo>
                  <a:pt x="0" y="0"/>
                </a:moveTo>
                <a:lnTo>
                  <a:pt x="2387959" y="0"/>
                </a:lnTo>
                <a:lnTo>
                  <a:pt x="2387959" y="1434918"/>
                </a:lnTo>
                <a:lnTo>
                  <a:pt x="0" y="143491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6" id="16"/>
          <p:cNvSpPr/>
          <p:nvPr/>
        </p:nvSpPr>
        <p:spPr>
          <a:xfrm flipH="false" flipV="false" rot="-6823717">
            <a:off x="1482300" y="6746708"/>
            <a:ext cx="2290526" cy="1376370"/>
          </a:xfrm>
          <a:custGeom>
            <a:avLst/>
            <a:gdLst/>
            <a:ahLst/>
            <a:cxnLst/>
            <a:rect r="r" b="b" t="t" l="l"/>
            <a:pathLst>
              <a:path h="1376370" w="2290526">
                <a:moveTo>
                  <a:pt x="0" y="0"/>
                </a:moveTo>
                <a:lnTo>
                  <a:pt x="2290526" y="0"/>
                </a:lnTo>
                <a:lnTo>
                  <a:pt x="2290526" y="1376370"/>
                </a:lnTo>
                <a:lnTo>
                  <a:pt x="0" y="137637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7" id="17"/>
          <p:cNvSpPr/>
          <p:nvPr/>
        </p:nvSpPr>
        <p:spPr>
          <a:xfrm flipH="true" flipV="false" rot="0">
            <a:off x="2250971" y="1365351"/>
            <a:ext cx="1467459" cy="1581362"/>
          </a:xfrm>
          <a:custGeom>
            <a:avLst/>
            <a:gdLst/>
            <a:ahLst/>
            <a:cxnLst/>
            <a:rect r="r" b="b" t="t" l="l"/>
            <a:pathLst>
              <a:path h="1581362" w="1467459">
                <a:moveTo>
                  <a:pt x="1467458" y="0"/>
                </a:moveTo>
                <a:lnTo>
                  <a:pt x="0" y="0"/>
                </a:lnTo>
                <a:lnTo>
                  <a:pt x="0" y="1581362"/>
                </a:lnTo>
                <a:lnTo>
                  <a:pt x="1467458" y="1581362"/>
                </a:lnTo>
                <a:lnTo>
                  <a:pt x="1467458"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8" id="18"/>
          <p:cNvSpPr/>
          <p:nvPr/>
        </p:nvSpPr>
        <p:spPr>
          <a:xfrm flipH="false" flipV="false" rot="0">
            <a:off x="14943189" y="6864317"/>
            <a:ext cx="1140143" cy="1228640"/>
          </a:xfrm>
          <a:custGeom>
            <a:avLst/>
            <a:gdLst/>
            <a:ahLst/>
            <a:cxnLst/>
            <a:rect r="r" b="b" t="t" l="l"/>
            <a:pathLst>
              <a:path h="1228640" w="1140143">
                <a:moveTo>
                  <a:pt x="0" y="0"/>
                </a:moveTo>
                <a:lnTo>
                  <a:pt x="1140143" y="0"/>
                </a:lnTo>
                <a:lnTo>
                  <a:pt x="1140143" y="1228640"/>
                </a:lnTo>
                <a:lnTo>
                  <a:pt x="0" y="122864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608894" y="1490583"/>
            <a:ext cx="5372741" cy="6618195"/>
            <a:chOff x="0" y="0"/>
            <a:chExt cx="7163654" cy="8824260"/>
          </a:xfrm>
        </p:grpSpPr>
        <p:grpSp>
          <p:nvGrpSpPr>
            <p:cNvPr name="Group 4" id="4"/>
            <p:cNvGrpSpPr/>
            <p:nvPr/>
          </p:nvGrpSpPr>
          <p:grpSpPr>
            <a:xfrm rot="0">
              <a:off x="0" y="0"/>
              <a:ext cx="7163654" cy="8824260"/>
              <a:chOff x="0" y="0"/>
              <a:chExt cx="1759579" cy="2167467"/>
            </a:xfrm>
          </p:grpSpPr>
          <p:sp>
            <p:nvSpPr>
              <p:cNvPr name="Freeform 5" id="5"/>
              <p:cNvSpPr/>
              <p:nvPr/>
            </p:nvSpPr>
            <p:spPr>
              <a:xfrm flipH="false" flipV="false" rot="0">
                <a:off x="0" y="0"/>
                <a:ext cx="1759579" cy="2167467"/>
              </a:xfrm>
              <a:custGeom>
                <a:avLst/>
                <a:gdLst/>
                <a:ahLst/>
                <a:cxnLst/>
                <a:rect r="r" b="b" t="t" l="l"/>
                <a:pathLst>
                  <a:path h="2167467" w="1759579">
                    <a:moveTo>
                      <a:pt x="31701" y="0"/>
                    </a:moveTo>
                    <a:lnTo>
                      <a:pt x="1727878" y="0"/>
                    </a:lnTo>
                    <a:cubicBezTo>
                      <a:pt x="1745386" y="0"/>
                      <a:pt x="1759579" y="14193"/>
                      <a:pt x="1759579" y="31701"/>
                    </a:cubicBezTo>
                    <a:lnTo>
                      <a:pt x="1759579" y="2135766"/>
                    </a:lnTo>
                    <a:cubicBezTo>
                      <a:pt x="1759579" y="2153274"/>
                      <a:pt x="1745386" y="2167467"/>
                      <a:pt x="1727878" y="2167467"/>
                    </a:cubicBezTo>
                    <a:lnTo>
                      <a:pt x="31701" y="2167467"/>
                    </a:lnTo>
                    <a:cubicBezTo>
                      <a:pt x="23294" y="2167467"/>
                      <a:pt x="15230" y="2164127"/>
                      <a:pt x="9285" y="2158182"/>
                    </a:cubicBezTo>
                    <a:cubicBezTo>
                      <a:pt x="3340" y="2152236"/>
                      <a:pt x="0" y="2144173"/>
                      <a:pt x="0" y="2135766"/>
                    </a:cubicBezTo>
                    <a:lnTo>
                      <a:pt x="0" y="31701"/>
                    </a:lnTo>
                    <a:cubicBezTo>
                      <a:pt x="0" y="14193"/>
                      <a:pt x="14193" y="0"/>
                      <a:pt x="31701" y="0"/>
                    </a:cubicBezTo>
                    <a:close/>
                  </a:path>
                </a:pathLst>
              </a:custGeom>
              <a:solidFill>
                <a:srgbClr val="0A2E7F"/>
              </a:solidFill>
            </p:spPr>
          </p:sp>
          <p:sp>
            <p:nvSpPr>
              <p:cNvPr name="TextBox 6" id="6"/>
              <p:cNvSpPr txBox="true"/>
              <p:nvPr/>
            </p:nvSpPr>
            <p:spPr>
              <a:xfrm>
                <a:off x="0" y="-38100"/>
                <a:ext cx="1759579" cy="2205567"/>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168875" y="487824"/>
              <a:ext cx="6825904" cy="1240019"/>
            </a:xfrm>
            <a:prstGeom prst="rect">
              <a:avLst/>
            </a:prstGeom>
          </p:spPr>
          <p:txBody>
            <a:bodyPr anchor="t" rtlCol="false" tIns="0" lIns="0" bIns="0" rIns="0">
              <a:spAutoFit/>
            </a:bodyPr>
            <a:lstStyle/>
            <a:p>
              <a:pPr algn="ctr" marL="0" indent="0" lvl="0">
                <a:lnSpc>
                  <a:spcPts val="5713"/>
                </a:lnSpc>
              </a:pPr>
              <a:r>
                <a:rPr lang="en-US" sz="5951" spc="-357">
                  <a:solidFill>
                    <a:srgbClr val="FFFFFF"/>
                  </a:solidFill>
                  <a:latin typeface="Rustic Printed"/>
                </a:rPr>
                <a:t>District 1 VP</a:t>
              </a:r>
            </a:p>
          </p:txBody>
        </p:sp>
        <p:sp>
          <p:nvSpPr>
            <p:cNvPr name="TextBox 8" id="8"/>
            <p:cNvSpPr txBox="true"/>
            <p:nvPr/>
          </p:nvSpPr>
          <p:spPr>
            <a:xfrm rot="0">
              <a:off x="408521" y="6968925"/>
              <a:ext cx="6346612" cy="953897"/>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Catherine McWhorter</a:t>
              </a:r>
            </a:p>
            <a:p>
              <a:pPr algn="ctr" marL="0" indent="0" lvl="0">
                <a:lnSpc>
                  <a:spcPts val="2931"/>
                </a:lnSpc>
                <a:spcBef>
                  <a:spcPct val="0"/>
                </a:spcBef>
              </a:pPr>
              <a:r>
                <a:rPr lang="en-US" sz="2171" spc="130">
                  <a:solidFill>
                    <a:srgbClr val="FFFFFF"/>
                  </a:solidFill>
                  <a:latin typeface="Canva Sans"/>
                </a:rPr>
                <a:t>Priceville High School</a:t>
              </a:r>
            </a:p>
          </p:txBody>
        </p:sp>
      </p:grpSp>
      <p:grpSp>
        <p:nvGrpSpPr>
          <p:cNvPr name="Group 9" id="9"/>
          <p:cNvGrpSpPr/>
          <p:nvPr/>
        </p:nvGrpSpPr>
        <p:grpSpPr>
          <a:xfrm rot="0">
            <a:off x="6457757" y="1490583"/>
            <a:ext cx="5372741" cy="6618195"/>
            <a:chOff x="0" y="0"/>
            <a:chExt cx="7163654" cy="8824260"/>
          </a:xfrm>
        </p:grpSpPr>
        <p:grpSp>
          <p:nvGrpSpPr>
            <p:cNvPr name="Group 10" id="10"/>
            <p:cNvGrpSpPr/>
            <p:nvPr/>
          </p:nvGrpSpPr>
          <p:grpSpPr>
            <a:xfrm rot="0">
              <a:off x="0" y="0"/>
              <a:ext cx="7163654" cy="8824260"/>
              <a:chOff x="0" y="0"/>
              <a:chExt cx="1759579" cy="2167467"/>
            </a:xfrm>
          </p:grpSpPr>
          <p:sp>
            <p:nvSpPr>
              <p:cNvPr name="Freeform 11" id="11"/>
              <p:cNvSpPr/>
              <p:nvPr/>
            </p:nvSpPr>
            <p:spPr>
              <a:xfrm flipH="false" flipV="false" rot="0">
                <a:off x="0" y="0"/>
                <a:ext cx="1759579" cy="2167467"/>
              </a:xfrm>
              <a:custGeom>
                <a:avLst/>
                <a:gdLst/>
                <a:ahLst/>
                <a:cxnLst/>
                <a:rect r="r" b="b" t="t" l="l"/>
                <a:pathLst>
                  <a:path h="2167467" w="1759579">
                    <a:moveTo>
                      <a:pt x="31701" y="0"/>
                    </a:moveTo>
                    <a:lnTo>
                      <a:pt x="1727878" y="0"/>
                    </a:lnTo>
                    <a:cubicBezTo>
                      <a:pt x="1745386" y="0"/>
                      <a:pt x="1759579" y="14193"/>
                      <a:pt x="1759579" y="31701"/>
                    </a:cubicBezTo>
                    <a:lnTo>
                      <a:pt x="1759579" y="2135766"/>
                    </a:lnTo>
                    <a:cubicBezTo>
                      <a:pt x="1759579" y="2153274"/>
                      <a:pt x="1745386" y="2167467"/>
                      <a:pt x="1727878" y="2167467"/>
                    </a:cubicBezTo>
                    <a:lnTo>
                      <a:pt x="31701" y="2167467"/>
                    </a:lnTo>
                    <a:cubicBezTo>
                      <a:pt x="23294" y="2167467"/>
                      <a:pt x="15230" y="2164127"/>
                      <a:pt x="9285" y="2158182"/>
                    </a:cubicBezTo>
                    <a:cubicBezTo>
                      <a:pt x="3340" y="2152236"/>
                      <a:pt x="0" y="2144173"/>
                      <a:pt x="0" y="2135766"/>
                    </a:cubicBezTo>
                    <a:lnTo>
                      <a:pt x="0" y="31701"/>
                    </a:lnTo>
                    <a:cubicBezTo>
                      <a:pt x="0" y="14193"/>
                      <a:pt x="14193" y="0"/>
                      <a:pt x="31701" y="0"/>
                    </a:cubicBezTo>
                    <a:close/>
                  </a:path>
                </a:pathLst>
              </a:custGeom>
              <a:solidFill>
                <a:srgbClr val="0A2E7F"/>
              </a:solidFill>
            </p:spPr>
          </p:sp>
          <p:sp>
            <p:nvSpPr>
              <p:cNvPr name="TextBox 12" id="12"/>
              <p:cNvSpPr txBox="true"/>
              <p:nvPr/>
            </p:nvSpPr>
            <p:spPr>
              <a:xfrm>
                <a:off x="0" y="-38100"/>
                <a:ext cx="1759579" cy="2205567"/>
              </a:xfrm>
              <a:prstGeom prst="rect">
                <a:avLst/>
              </a:prstGeom>
            </p:spPr>
            <p:txBody>
              <a:bodyPr anchor="ctr" rtlCol="false" tIns="50800" lIns="50800" bIns="50800" rIns="50800"/>
              <a:lstStyle/>
              <a:p>
                <a:pPr algn="ctr">
                  <a:lnSpc>
                    <a:spcPts val="2659"/>
                  </a:lnSpc>
                  <a:spcBef>
                    <a:spcPct val="0"/>
                  </a:spcBef>
                </a:pPr>
              </a:p>
            </p:txBody>
          </p:sp>
        </p:grpSp>
        <p:sp>
          <p:nvSpPr>
            <p:cNvPr name="TextBox 13" id="13"/>
            <p:cNvSpPr txBox="true"/>
            <p:nvPr/>
          </p:nvSpPr>
          <p:spPr>
            <a:xfrm rot="0">
              <a:off x="168875" y="487824"/>
              <a:ext cx="6825904" cy="1240019"/>
            </a:xfrm>
            <a:prstGeom prst="rect">
              <a:avLst/>
            </a:prstGeom>
          </p:spPr>
          <p:txBody>
            <a:bodyPr anchor="t" rtlCol="false" tIns="0" lIns="0" bIns="0" rIns="0">
              <a:spAutoFit/>
            </a:bodyPr>
            <a:lstStyle/>
            <a:p>
              <a:pPr algn="ctr" marL="0" indent="0" lvl="0">
                <a:lnSpc>
                  <a:spcPts val="5713"/>
                </a:lnSpc>
              </a:pPr>
              <a:r>
                <a:rPr lang="en-US" sz="5951" spc="-357">
                  <a:solidFill>
                    <a:srgbClr val="FFFFFF"/>
                  </a:solidFill>
                  <a:latin typeface="Rustic Printed"/>
                </a:rPr>
                <a:t>District 2 VP</a:t>
              </a:r>
            </a:p>
          </p:txBody>
        </p:sp>
        <p:sp>
          <p:nvSpPr>
            <p:cNvPr name="TextBox 14" id="14"/>
            <p:cNvSpPr txBox="true"/>
            <p:nvPr/>
          </p:nvSpPr>
          <p:spPr>
            <a:xfrm rot="0">
              <a:off x="408521" y="6968925"/>
              <a:ext cx="6346612" cy="953897"/>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Jared White</a:t>
              </a:r>
            </a:p>
            <a:p>
              <a:pPr algn="ctr" marL="0" indent="0" lvl="0">
                <a:lnSpc>
                  <a:spcPts val="2931"/>
                </a:lnSpc>
                <a:spcBef>
                  <a:spcPct val="0"/>
                </a:spcBef>
              </a:pPr>
              <a:r>
                <a:rPr lang="en-US" sz="2171" spc="130">
                  <a:solidFill>
                    <a:srgbClr val="FFFFFF"/>
                  </a:solidFill>
                  <a:latin typeface="Canva Sans"/>
                </a:rPr>
                <a:t>Central High School Tuscaloosa</a:t>
              </a:r>
            </a:p>
          </p:txBody>
        </p:sp>
      </p:grpSp>
      <p:grpSp>
        <p:nvGrpSpPr>
          <p:cNvPr name="Group 15" id="15"/>
          <p:cNvGrpSpPr/>
          <p:nvPr/>
        </p:nvGrpSpPr>
        <p:grpSpPr>
          <a:xfrm rot="0">
            <a:off x="12306620" y="1490583"/>
            <a:ext cx="5372741" cy="6625790"/>
            <a:chOff x="0" y="0"/>
            <a:chExt cx="7163654" cy="8834387"/>
          </a:xfrm>
        </p:grpSpPr>
        <p:grpSp>
          <p:nvGrpSpPr>
            <p:cNvPr name="Group 16" id="16"/>
            <p:cNvGrpSpPr/>
            <p:nvPr/>
          </p:nvGrpSpPr>
          <p:grpSpPr>
            <a:xfrm rot="0">
              <a:off x="0" y="0"/>
              <a:ext cx="7163654" cy="8834387"/>
              <a:chOff x="0" y="0"/>
              <a:chExt cx="1759579" cy="2169954"/>
            </a:xfrm>
          </p:grpSpPr>
          <p:sp>
            <p:nvSpPr>
              <p:cNvPr name="Freeform 17" id="17"/>
              <p:cNvSpPr/>
              <p:nvPr/>
            </p:nvSpPr>
            <p:spPr>
              <a:xfrm flipH="false" flipV="false" rot="0">
                <a:off x="0" y="0"/>
                <a:ext cx="1759579" cy="2169954"/>
              </a:xfrm>
              <a:custGeom>
                <a:avLst/>
                <a:gdLst/>
                <a:ahLst/>
                <a:cxnLst/>
                <a:rect r="r" b="b" t="t" l="l"/>
                <a:pathLst>
                  <a:path h="2169954" w="1759579">
                    <a:moveTo>
                      <a:pt x="31701" y="0"/>
                    </a:moveTo>
                    <a:lnTo>
                      <a:pt x="1727878" y="0"/>
                    </a:lnTo>
                    <a:cubicBezTo>
                      <a:pt x="1745386" y="0"/>
                      <a:pt x="1759579" y="14193"/>
                      <a:pt x="1759579" y="31701"/>
                    </a:cubicBezTo>
                    <a:lnTo>
                      <a:pt x="1759579" y="2138253"/>
                    </a:lnTo>
                    <a:cubicBezTo>
                      <a:pt x="1759579" y="2155761"/>
                      <a:pt x="1745386" y="2169954"/>
                      <a:pt x="1727878" y="2169954"/>
                    </a:cubicBezTo>
                    <a:lnTo>
                      <a:pt x="31701" y="2169954"/>
                    </a:lnTo>
                    <a:cubicBezTo>
                      <a:pt x="14193" y="2169954"/>
                      <a:pt x="0" y="2155761"/>
                      <a:pt x="0" y="2138253"/>
                    </a:cubicBezTo>
                    <a:lnTo>
                      <a:pt x="0" y="31701"/>
                    </a:lnTo>
                    <a:cubicBezTo>
                      <a:pt x="0" y="14193"/>
                      <a:pt x="14193" y="0"/>
                      <a:pt x="31701" y="0"/>
                    </a:cubicBezTo>
                    <a:close/>
                  </a:path>
                </a:pathLst>
              </a:custGeom>
              <a:solidFill>
                <a:srgbClr val="0A2E7F"/>
              </a:solidFill>
            </p:spPr>
          </p:sp>
          <p:sp>
            <p:nvSpPr>
              <p:cNvPr name="TextBox 18" id="18"/>
              <p:cNvSpPr txBox="true"/>
              <p:nvPr/>
            </p:nvSpPr>
            <p:spPr>
              <a:xfrm>
                <a:off x="0" y="-38100"/>
                <a:ext cx="1759579" cy="2208054"/>
              </a:xfrm>
              <a:prstGeom prst="rect">
                <a:avLst/>
              </a:prstGeom>
            </p:spPr>
            <p:txBody>
              <a:bodyPr anchor="ctr" rtlCol="false" tIns="50800" lIns="50800" bIns="50800" rIns="50800"/>
              <a:lstStyle/>
              <a:p>
                <a:pPr algn="ctr">
                  <a:lnSpc>
                    <a:spcPts val="2659"/>
                  </a:lnSpc>
                  <a:spcBef>
                    <a:spcPct val="0"/>
                  </a:spcBef>
                </a:pPr>
              </a:p>
            </p:txBody>
          </p:sp>
        </p:grpSp>
        <p:sp>
          <p:nvSpPr>
            <p:cNvPr name="TextBox 19" id="19"/>
            <p:cNvSpPr txBox="true"/>
            <p:nvPr/>
          </p:nvSpPr>
          <p:spPr>
            <a:xfrm rot="0">
              <a:off x="168875" y="487824"/>
              <a:ext cx="6825904" cy="1240019"/>
            </a:xfrm>
            <a:prstGeom prst="rect">
              <a:avLst/>
            </a:prstGeom>
          </p:spPr>
          <p:txBody>
            <a:bodyPr anchor="t" rtlCol="false" tIns="0" lIns="0" bIns="0" rIns="0">
              <a:spAutoFit/>
            </a:bodyPr>
            <a:lstStyle/>
            <a:p>
              <a:pPr algn="ctr" marL="0" indent="0" lvl="0">
                <a:lnSpc>
                  <a:spcPts val="5713"/>
                </a:lnSpc>
              </a:pPr>
              <a:r>
                <a:rPr lang="en-US" sz="5951" spc="-357">
                  <a:solidFill>
                    <a:srgbClr val="FFFFFF"/>
                  </a:solidFill>
                  <a:latin typeface="Rustic Printed"/>
                </a:rPr>
                <a:t>District 3 VP</a:t>
              </a:r>
            </a:p>
          </p:txBody>
        </p:sp>
        <p:sp>
          <p:nvSpPr>
            <p:cNvPr name="TextBox 20" id="20"/>
            <p:cNvSpPr txBox="true"/>
            <p:nvPr/>
          </p:nvSpPr>
          <p:spPr>
            <a:xfrm rot="0">
              <a:off x="408521" y="6968925"/>
              <a:ext cx="6346612" cy="964024"/>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Armani Dixon</a:t>
              </a:r>
            </a:p>
            <a:p>
              <a:pPr algn="ctr" marL="0" indent="0" lvl="0">
                <a:lnSpc>
                  <a:spcPts val="2931"/>
                </a:lnSpc>
                <a:spcBef>
                  <a:spcPct val="0"/>
                </a:spcBef>
              </a:pPr>
              <a:r>
                <a:rPr lang="en-US" sz="2171" spc="130">
                  <a:solidFill>
                    <a:srgbClr val="FFFFFF"/>
                  </a:solidFill>
                  <a:latin typeface="Canva Sans"/>
                </a:rPr>
                <a:t>Saraland High School</a:t>
              </a:r>
            </a:p>
          </p:txBody>
        </p:sp>
      </p:grpSp>
      <p:grpSp>
        <p:nvGrpSpPr>
          <p:cNvPr name="Group 21" id="21"/>
          <p:cNvGrpSpPr>
            <a:grpSpLocks noChangeAspect="true"/>
          </p:cNvGrpSpPr>
          <p:nvPr/>
        </p:nvGrpSpPr>
        <p:grpSpPr>
          <a:xfrm rot="0">
            <a:off x="1566062" y="3017558"/>
            <a:ext cx="3458405" cy="3571841"/>
            <a:chOff x="0" y="0"/>
            <a:chExt cx="6350000" cy="6558280"/>
          </a:xfrm>
        </p:grpSpPr>
        <p:sp>
          <p:nvSpPr>
            <p:cNvPr name="Freeform 22" id="22"/>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t="0" r="-27519" b="0"/>
              </a:stretch>
            </a:blipFill>
          </p:spPr>
        </p:sp>
        <p:sp>
          <p:nvSpPr>
            <p:cNvPr name="Freeform 23" id="23"/>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24" id="24"/>
          <p:cNvGrpSpPr>
            <a:grpSpLocks noChangeAspect="true"/>
          </p:cNvGrpSpPr>
          <p:nvPr/>
        </p:nvGrpSpPr>
        <p:grpSpPr>
          <a:xfrm rot="0">
            <a:off x="7414925" y="3013760"/>
            <a:ext cx="3458405" cy="3571841"/>
            <a:chOff x="0" y="0"/>
            <a:chExt cx="6350000" cy="6558280"/>
          </a:xfrm>
        </p:grpSpPr>
        <p:sp>
          <p:nvSpPr>
            <p:cNvPr name="Freeform 25" id="25"/>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t="0" r="-27567" b="0"/>
              </a:stretch>
            </a:blipFill>
          </p:spPr>
        </p:sp>
        <p:sp>
          <p:nvSpPr>
            <p:cNvPr name="Freeform 26" id="26"/>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27" id="27"/>
          <p:cNvGrpSpPr>
            <a:grpSpLocks noChangeAspect="true"/>
          </p:cNvGrpSpPr>
          <p:nvPr/>
        </p:nvGrpSpPr>
        <p:grpSpPr>
          <a:xfrm rot="0">
            <a:off x="13263788" y="3013760"/>
            <a:ext cx="3458405" cy="3571841"/>
            <a:chOff x="0" y="0"/>
            <a:chExt cx="6350000" cy="6558280"/>
          </a:xfrm>
        </p:grpSpPr>
        <p:sp>
          <p:nvSpPr>
            <p:cNvPr name="Freeform 28" id="28"/>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567" t="0" r="-27567" b="0"/>
              </a:stretch>
            </a:blipFill>
          </p:spPr>
        </p:sp>
        <p:sp>
          <p:nvSpPr>
            <p:cNvPr name="Freeform 29" id="29"/>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608894" y="1490583"/>
            <a:ext cx="5372741" cy="6618195"/>
            <a:chOff x="0" y="0"/>
            <a:chExt cx="1759579" cy="2167467"/>
          </a:xfrm>
        </p:grpSpPr>
        <p:sp>
          <p:nvSpPr>
            <p:cNvPr name="Freeform 4" id="4"/>
            <p:cNvSpPr/>
            <p:nvPr/>
          </p:nvSpPr>
          <p:spPr>
            <a:xfrm flipH="false" flipV="false" rot="0">
              <a:off x="0" y="0"/>
              <a:ext cx="1759579" cy="2167467"/>
            </a:xfrm>
            <a:custGeom>
              <a:avLst/>
              <a:gdLst/>
              <a:ahLst/>
              <a:cxnLst/>
              <a:rect r="r" b="b" t="t" l="l"/>
              <a:pathLst>
                <a:path h="2167467" w="1759579">
                  <a:moveTo>
                    <a:pt x="31701" y="0"/>
                  </a:moveTo>
                  <a:lnTo>
                    <a:pt x="1727878" y="0"/>
                  </a:lnTo>
                  <a:cubicBezTo>
                    <a:pt x="1745386" y="0"/>
                    <a:pt x="1759579" y="14193"/>
                    <a:pt x="1759579" y="31701"/>
                  </a:cubicBezTo>
                  <a:lnTo>
                    <a:pt x="1759579" y="2135766"/>
                  </a:lnTo>
                  <a:cubicBezTo>
                    <a:pt x="1759579" y="2153274"/>
                    <a:pt x="1745386" y="2167467"/>
                    <a:pt x="1727878" y="2167467"/>
                  </a:cubicBezTo>
                  <a:lnTo>
                    <a:pt x="31701" y="2167467"/>
                  </a:lnTo>
                  <a:cubicBezTo>
                    <a:pt x="23294" y="2167467"/>
                    <a:pt x="15230" y="2164127"/>
                    <a:pt x="9285" y="2158182"/>
                  </a:cubicBezTo>
                  <a:cubicBezTo>
                    <a:pt x="3340" y="2152236"/>
                    <a:pt x="0" y="2144173"/>
                    <a:pt x="0" y="2135766"/>
                  </a:cubicBezTo>
                  <a:lnTo>
                    <a:pt x="0" y="31701"/>
                  </a:lnTo>
                  <a:cubicBezTo>
                    <a:pt x="0" y="14193"/>
                    <a:pt x="14193" y="0"/>
                    <a:pt x="31701" y="0"/>
                  </a:cubicBezTo>
                  <a:close/>
                </a:path>
              </a:pathLst>
            </a:custGeom>
            <a:solidFill>
              <a:srgbClr val="0A2E7F"/>
            </a:solidFill>
          </p:spPr>
        </p:sp>
        <p:sp>
          <p:nvSpPr>
            <p:cNvPr name="TextBox 5" id="5"/>
            <p:cNvSpPr txBox="true"/>
            <p:nvPr/>
          </p:nvSpPr>
          <p:spPr>
            <a:xfrm>
              <a:off x="0" y="-38100"/>
              <a:ext cx="1759579" cy="2205567"/>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735551" y="1846926"/>
            <a:ext cx="5119428" cy="939539"/>
          </a:xfrm>
          <a:prstGeom prst="rect">
            <a:avLst/>
          </a:prstGeom>
        </p:spPr>
        <p:txBody>
          <a:bodyPr anchor="t" rtlCol="false" tIns="0" lIns="0" bIns="0" rIns="0">
            <a:spAutoFit/>
          </a:bodyPr>
          <a:lstStyle/>
          <a:p>
            <a:pPr algn="ctr" marL="0" indent="0" lvl="0">
              <a:lnSpc>
                <a:spcPts val="5713"/>
              </a:lnSpc>
            </a:pPr>
            <a:r>
              <a:rPr lang="en-US" sz="5951" spc="-357">
                <a:solidFill>
                  <a:srgbClr val="FFFFFF"/>
                </a:solidFill>
                <a:latin typeface="Rustic Printed"/>
              </a:rPr>
              <a:t>District 4 VP</a:t>
            </a:r>
          </a:p>
        </p:txBody>
      </p:sp>
      <p:sp>
        <p:nvSpPr>
          <p:cNvPr name="TextBox 7" id="7"/>
          <p:cNvSpPr txBox="true"/>
          <p:nvPr/>
        </p:nvSpPr>
        <p:spPr>
          <a:xfrm rot="0">
            <a:off x="915285" y="6710133"/>
            <a:ext cx="4759959" cy="1090244"/>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Shar’Dajai Harris</a:t>
            </a:r>
          </a:p>
          <a:p>
            <a:pPr algn="ctr" marL="0" indent="0" lvl="0">
              <a:lnSpc>
                <a:spcPts val="2931"/>
              </a:lnSpc>
              <a:spcBef>
                <a:spcPct val="0"/>
              </a:spcBef>
            </a:pPr>
            <a:r>
              <a:rPr lang="en-US" sz="2171" spc="130">
                <a:solidFill>
                  <a:srgbClr val="FFFFFF"/>
                </a:solidFill>
                <a:latin typeface="Canva Sans"/>
              </a:rPr>
              <a:t>Lowndes County Career Technical Center</a:t>
            </a:r>
          </a:p>
        </p:txBody>
      </p:sp>
      <p:grpSp>
        <p:nvGrpSpPr>
          <p:cNvPr name="Group 8" id="8"/>
          <p:cNvGrpSpPr/>
          <p:nvPr/>
        </p:nvGrpSpPr>
        <p:grpSpPr>
          <a:xfrm rot="0">
            <a:off x="6457757" y="1490583"/>
            <a:ext cx="5372741" cy="6618195"/>
            <a:chOff x="0" y="0"/>
            <a:chExt cx="1759579" cy="2167467"/>
          </a:xfrm>
        </p:grpSpPr>
        <p:sp>
          <p:nvSpPr>
            <p:cNvPr name="Freeform 9" id="9"/>
            <p:cNvSpPr/>
            <p:nvPr/>
          </p:nvSpPr>
          <p:spPr>
            <a:xfrm flipH="false" flipV="false" rot="0">
              <a:off x="0" y="0"/>
              <a:ext cx="1759579" cy="2167467"/>
            </a:xfrm>
            <a:custGeom>
              <a:avLst/>
              <a:gdLst/>
              <a:ahLst/>
              <a:cxnLst/>
              <a:rect r="r" b="b" t="t" l="l"/>
              <a:pathLst>
                <a:path h="2167467" w="1759579">
                  <a:moveTo>
                    <a:pt x="31701" y="0"/>
                  </a:moveTo>
                  <a:lnTo>
                    <a:pt x="1727878" y="0"/>
                  </a:lnTo>
                  <a:cubicBezTo>
                    <a:pt x="1745386" y="0"/>
                    <a:pt x="1759579" y="14193"/>
                    <a:pt x="1759579" y="31701"/>
                  </a:cubicBezTo>
                  <a:lnTo>
                    <a:pt x="1759579" y="2135766"/>
                  </a:lnTo>
                  <a:cubicBezTo>
                    <a:pt x="1759579" y="2153274"/>
                    <a:pt x="1745386" y="2167467"/>
                    <a:pt x="1727878" y="2167467"/>
                  </a:cubicBezTo>
                  <a:lnTo>
                    <a:pt x="31701" y="2167467"/>
                  </a:lnTo>
                  <a:cubicBezTo>
                    <a:pt x="23294" y="2167467"/>
                    <a:pt x="15230" y="2164127"/>
                    <a:pt x="9285" y="2158182"/>
                  </a:cubicBezTo>
                  <a:cubicBezTo>
                    <a:pt x="3340" y="2152236"/>
                    <a:pt x="0" y="2144173"/>
                    <a:pt x="0" y="2135766"/>
                  </a:cubicBezTo>
                  <a:lnTo>
                    <a:pt x="0" y="31701"/>
                  </a:lnTo>
                  <a:cubicBezTo>
                    <a:pt x="0" y="14193"/>
                    <a:pt x="14193" y="0"/>
                    <a:pt x="31701" y="0"/>
                  </a:cubicBezTo>
                  <a:close/>
                </a:path>
              </a:pathLst>
            </a:custGeom>
            <a:solidFill>
              <a:srgbClr val="0A2E7F"/>
            </a:solidFill>
          </p:spPr>
        </p:sp>
        <p:sp>
          <p:nvSpPr>
            <p:cNvPr name="TextBox 10" id="10"/>
            <p:cNvSpPr txBox="true"/>
            <p:nvPr/>
          </p:nvSpPr>
          <p:spPr>
            <a:xfrm>
              <a:off x="0" y="-38100"/>
              <a:ext cx="1759579" cy="2205567"/>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0">
            <a:off x="6584414" y="1846926"/>
            <a:ext cx="5119428" cy="939539"/>
          </a:xfrm>
          <a:prstGeom prst="rect">
            <a:avLst/>
          </a:prstGeom>
        </p:spPr>
        <p:txBody>
          <a:bodyPr anchor="t" rtlCol="false" tIns="0" lIns="0" bIns="0" rIns="0">
            <a:spAutoFit/>
          </a:bodyPr>
          <a:lstStyle/>
          <a:p>
            <a:pPr algn="ctr" marL="0" indent="0" lvl="0">
              <a:lnSpc>
                <a:spcPts val="5713"/>
              </a:lnSpc>
            </a:pPr>
            <a:r>
              <a:rPr lang="en-US" sz="5951" spc="-357">
                <a:solidFill>
                  <a:srgbClr val="FFFFFF"/>
                </a:solidFill>
                <a:latin typeface="Rustic Printed"/>
              </a:rPr>
              <a:t>District 5 VP</a:t>
            </a:r>
          </a:p>
        </p:txBody>
      </p:sp>
      <p:sp>
        <p:nvSpPr>
          <p:cNvPr name="TextBox 12" id="12"/>
          <p:cNvSpPr txBox="true"/>
          <p:nvPr/>
        </p:nvSpPr>
        <p:spPr>
          <a:xfrm rot="0">
            <a:off x="6764148" y="6710133"/>
            <a:ext cx="4759959" cy="722567"/>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Carson DuBose</a:t>
            </a:r>
          </a:p>
          <a:p>
            <a:pPr algn="ctr" marL="0" indent="0" lvl="0">
              <a:lnSpc>
                <a:spcPts val="2931"/>
              </a:lnSpc>
              <a:spcBef>
                <a:spcPct val="0"/>
              </a:spcBef>
            </a:pPr>
            <a:r>
              <a:rPr lang="en-US" sz="2171" spc="130">
                <a:solidFill>
                  <a:srgbClr val="FFFFFF"/>
                </a:solidFill>
                <a:latin typeface="Canva Sans"/>
              </a:rPr>
              <a:t>Eden Career Technical Center</a:t>
            </a:r>
          </a:p>
        </p:txBody>
      </p:sp>
      <p:grpSp>
        <p:nvGrpSpPr>
          <p:cNvPr name="Group 13" id="13"/>
          <p:cNvGrpSpPr/>
          <p:nvPr/>
        </p:nvGrpSpPr>
        <p:grpSpPr>
          <a:xfrm rot="0">
            <a:off x="12306620" y="1490583"/>
            <a:ext cx="5372741" cy="6625790"/>
            <a:chOff x="0" y="0"/>
            <a:chExt cx="7163654" cy="8834387"/>
          </a:xfrm>
        </p:grpSpPr>
        <p:grpSp>
          <p:nvGrpSpPr>
            <p:cNvPr name="Group 14" id="14"/>
            <p:cNvGrpSpPr/>
            <p:nvPr/>
          </p:nvGrpSpPr>
          <p:grpSpPr>
            <a:xfrm rot="0">
              <a:off x="0" y="0"/>
              <a:ext cx="7163654" cy="8834387"/>
              <a:chOff x="0" y="0"/>
              <a:chExt cx="1759579" cy="2169954"/>
            </a:xfrm>
          </p:grpSpPr>
          <p:sp>
            <p:nvSpPr>
              <p:cNvPr name="Freeform 15" id="15"/>
              <p:cNvSpPr/>
              <p:nvPr/>
            </p:nvSpPr>
            <p:spPr>
              <a:xfrm flipH="false" flipV="false" rot="0">
                <a:off x="0" y="0"/>
                <a:ext cx="1759579" cy="2169954"/>
              </a:xfrm>
              <a:custGeom>
                <a:avLst/>
                <a:gdLst/>
                <a:ahLst/>
                <a:cxnLst/>
                <a:rect r="r" b="b" t="t" l="l"/>
                <a:pathLst>
                  <a:path h="2169954" w="1759579">
                    <a:moveTo>
                      <a:pt x="31701" y="0"/>
                    </a:moveTo>
                    <a:lnTo>
                      <a:pt x="1727878" y="0"/>
                    </a:lnTo>
                    <a:cubicBezTo>
                      <a:pt x="1745386" y="0"/>
                      <a:pt x="1759579" y="14193"/>
                      <a:pt x="1759579" y="31701"/>
                    </a:cubicBezTo>
                    <a:lnTo>
                      <a:pt x="1759579" y="2138253"/>
                    </a:lnTo>
                    <a:cubicBezTo>
                      <a:pt x="1759579" y="2155761"/>
                      <a:pt x="1745386" y="2169954"/>
                      <a:pt x="1727878" y="2169954"/>
                    </a:cubicBezTo>
                    <a:lnTo>
                      <a:pt x="31701" y="2169954"/>
                    </a:lnTo>
                    <a:cubicBezTo>
                      <a:pt x="14193" y="2169954"/>
                      <a:pt x="0" y="2155761"/>
                      <a:pt x="0" y="2138253"/>
                    </a:cubicBezTo>
                    <a:lnTo>
                      <a:pt x="0" y="31701"/>
                    </a:lnTo>
                    <a:cubicBezTo>
                      <a:pt x="0" y="14193"/>
                      <a:pt x="14193" y="0"/>
                      <a:pt x="31701" y="0"/>
                    </a:cubicBezTo>
                    <a:close/>
                  </a:path>
                </a:pathLst>
              </a:custGeom>
              <a:solidFill>
                <a:srgbClr val="0A2E7F"/>
              </a:solidFill>
            </p:spPr>
          </p:sp>
          <p:sp>
            <p:nvSpPr>
              <p:cNvPr name="TextBox 16" id="16"/>
              <p:cNvSpPr txBox="true"/>
              <p:nvPr/>
            </p:nvSpPr>
            <p:spPr>
              <a:xfrm>
                <a:off x="0" y="-38100"/>
                <a:ext cx="1759579" cy="2208054"/>
              </a:xfrm>
              <a:prstGeom prst="rect">
                <a:avLst/>
              </a:prstGeom>
            </p:spPr>
            <p:txBody>
              <a:bodyPr anchor="ctr" rtlCol="false" tIns="50800" lIns="50800" bIns="50800" rIns="50800"/>
              <a:lstStyle/>
              <a:p>
                <a:pPr algn="ctr">
                  <a:lnSpc>
                    <a:spcPts val="2659"/>
                  </a:lnSpc>
                  <a:spcBef>
                    <a:spcPct val="0"/>
                  </a:spcBef>
                </a:pPr>
              </a:p>
            </p:txBody>
          </p:sp>
        </p:grpSp>
        <p:sp>
          <p:nvSpPr>
            <p:cNvPr name="TextBox 17" id="17"/>
            <p:cNvSpPr txBox="true"/>
            <p:nvPr/>
          </p:nvSpPr>
          <p:spPr>
            <a:xfrm rot="0">
              <a:off x="168875" y="487824"/>
              <a:ext cx="6825904" cy="1240019"/>
            </a:xfrm>
            <a:prstGeom prst="rect">
              <a:avLst/>
            </a:prstGeom>
          </p:spPr>
          <p:txBody>
            <a:bodyPr anchor="t" rtlCol="false" tIns="0" lIns="0" bIns="0" rIns="0">
              <a:spAutoFit/>
            </a:bodyPr>
            <a:lstStyle/>
            <a:p>
              <a:pPr algn="ctr" marL="0" indent="0" lvl="0">
                <a:lnSpc>
                  <a:spcPts val="5713"/>
                </a:lnSpc>
              </a:pPr>
              <a:r>
                <a:rPr lang="en-US" sz="5951" spc="-357">
                  <a:solidFill>
                    <a:srgbClr val="FFFFFF"/>
                  </a:solidFill>
                  <a:latin typeface="Rustic Printed"/>
                </a:rPr>
                <a:t>District 6 VP</a:t>
              </a:r>
            </a:p>
          </p:txBody>
        </p:sp>
        <p:sp>
          <p:nvSpPr>
            <p:cNvPr name="TextBox 18" id="18"/>
            <p:cNvSpPr txBox="true"/>
            <p:nvPr/>
          </p:nvSpPr>
          <p:spPr>
            <a:xfrm rot="0">
              <a:off x="408521" y="6968925"/>
              <a:ext cx="6346612" cy="964024"/>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Greyson Sparks</a:t>
              </a:r>
            </a:p>
            <a:p>
              <a:pPr algn="ctr" marL="0" indent="0" lvl="0">
                <a:lnSpc>
                  <a:spcPts val="2931"/>
                </a:lnSpc>
                <a:spcBef>
                  <a:spcPct val="0"/>
                </a:spcBef>
              </a:pPr>
              <a:r>
                <a:rPr lang="en-US" sz="2171" spc="130">
                  <a:solidFill>
                    <a:srgbClr val="FFFFFF"/>
                  </a:solidFill>
                  <a:latin typeface="Canva Sans"/>
                </a:rPr>
                <a:t>Albertville High School</a:t>
              </a:r>
            </a:p>
          </p:txBody>
        </p:sp>
      </p:grpSp>
      <p:grpSp>
        <p:nvGrpSpPr>
          <p:cNvPr name="Group 19" id="19"/>
          <p:cNvGrpSpPr>
            <a:grpSpLocks noChangeAspect="true"/>
          </p:cNvGrpSpPr>
          <p:nvPr/>
        </p:nvGrpSpPr>
        <p:grpSpPr>
          <a:xfrm rot="0">
            <a:off x="1566062" y="3017558"/>
            <a:ext cx="3458405" cy="3571841"/>
            <a:chOff x="0" y="0"/>
            <a:chExt cx="6350000" cy="6558280"/>
          </a:xfrm>
        </p:grpSpPr>
        <p:sp>
          <p:nvSpPr>
            <p:cNvPr name="Freeform 20" id="20"/>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t="0" r="-27567" b="0"/>
              </a:stretch>
            </a:blipFill>
          </p:spPr>
        </p:sp>
        <p:sp>
          <p:nvSpPr>
            <p:cNvPr name="Freeform 21" id="21"/>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22" id="22"/>
          <p:cNvGrpSpPr>
            <a:grpSpLocks noChangeAspect="true"/>
          </p:cNvGrpSpPr>
          <p:nvPr/>
        </p:nvGrpSpPr>
        <p:grpSpPr>
          <a:xfrm rot="0">
            <a:off x="7414925" y="2976666"/>
            <a:ext cx="3458405" cy="3571841"/>
            <a:chOff x="0" y="0"/>
            <a:chExt cx="6350000" cy="6558280"/>
          </a:xfrm>
        </p:grpSpPr>
        <p:sp>
          <p:nvSpPr>
            <p:cNvPr name="Freeform 23" id="23"/>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t="0" r="-27567" b="0"/>
              </a:stretch>
            </a:blipFill>
          </p:spPr>
        </p:sp>
        <p:sp>
          <p:nvSpPr>
            <p:cNvPr name="Freeform 24" id="24"/>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25" id="25"/>
          <p:cNvGrpSpPr>
            <a:grpSpLocks noChangeAspect="true"/>
          </p:cNvGrpSpPr>
          <p:nvPr/>
        </p:nvGrpSpPr>
        <p:grpSpPr>
          <a:xfrm rot="0">
            <a:off x="13263788" y="2976666"/>
            <a:ext cx="3458405" cy="3571841"/>
            <a:chOff x="0" y="0"/>
            <a:chExt cx="6350000" cy="6558280"/>
          </a:xfrm>
        </p:grpSpPr>
        <p:sp>
          <p:nvSpPr>
            <p:cNvPr name="Freeform 26" id="26"/>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567" t="0" r="-27567" b="0"/>
              </a:stretch>
            </a:blipFill>
          </p:spPr>
        </p:sp>
        <p:sp>
          <p:nvSpPr>
            <p:cNvPr name="Freeform 27" id="27"/>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608894" y="1490583"/>
            <a:ext cx="5372741" cy="6625790"/>
            <a:chOff x="0" y="0"/>
            <a:chExt cx="1759579" cy="2169954"/>
          </a:xfrm>
        </p:grpSpPr>
        <p:sp>
          <p:nvSpPr>
            <p:cNvPr name="Freeform 4" id="4"/>
            <p:cNvSpPr/>
            <p:nvPr/>
          </p:nvSpPr>
          <p:spPr>
            <a:xfrm flipH="false" flipV="false" rot="0">
              <a:off x="0" y="0"/>
              <a:ext cx="1759579" cy="2169954"/>
            </a:xfrm>
            <a:custGeom>
              <a:avLst/>
              <a:gdLst/>
              <a:ahLst/>
              <a:cxnLst/>
              <a:rect r="r" b="b" t="t" l="l"/>
              <a:pathLst>
                <a:path h="2169954" w="1759579">
                  <a:moveTo>
                    <a:pt x="31701" y="0"/>
                  </a:moveTo>
                  <a:lnTo>
                    <a:pt x="1727878" y="0"/>
                  </a:lnTo>
                  <a:cubicBezTo>
                    <a:pt x="1745386" y="0"/>
                    <a:pt x="1759579" y="14193"/>
                    <a:pt x="1759579" y="31701"/>
                  </a:cubicBezTo>
                  <a:lnTo>
                    <a:pt x="1759579" y="2138253"/>
                  </a:lnTo>
                  <a:cubicBezTo>
                    <a:pt x="1759579" y="2155761"/>
                    <a:pt x="1745386" y="2169954"/>
                    <a:pt x="1727878" y="2169954"/>
                  </a:cubicBezTo>
                  <a:lnTo>
                    <a:pt x="31701" y="2169954"/>
                  </a:lnTo>
                  <a:cubicBezTo>
                    <a:pt x="14193" y="2169954"/>
                    <a:pt x="0" y="2155761"/>
                    <a:pt x="0" y="2138253"/>
                  </a:cubicBezTo>
                  <a:lnTo>
                    <a:pt x="0" y="31701"/>
                  </a:lnTo>
                  <a:cubicBezTo>
                    <a:pt x="0" y="14193"/>
                    <a:pt x="14193" y="0"/>
                    <a:pt x="31701" y="0"/>
                  </a:cubicBezTo>
                  <a:close/>
                </a:path>
              </a:pathLst>
            </a:custGeom>
            <a:solidFill>
              <a:srgbClr val="0A2E7F"/>
            </a:solidFill>
          </p:spPr>
        </p:sp>
        <p:sp>
          <p:nvSpPr>
            <p:cNvPr name="TextBox 5" id="5"/>
            <p:cNvSpPr txBox="true"/>
            <p:nvPr/>
          </p:nvSpPr>
          <p:spPr>
            <a:xfrm>
              <a:off x="0" y="-38100"/>
              <a:ext cx="1759579" cy="2208054"/>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457757" y="1490583"/>
            <a:ext cx="5372741" cy="6618195"/>
            <a:chOff x="0" y="0"/>
            <a:chExt cx="1759579" cy="2167467"/>
          </a:xfrm>
        </p:grpSpPr>
        <p:sp>
          <p:nvSpPr>
            <p:cNvPr name="Freeform 7" id="7"/>
            <p:cNvSpPr/>
            <p:nvPr/>
          </p:nvSpPr>
          <p:spPr>
            <a:xfrm flipH="false" flipV="false" rot="0">
              <a:off x="0" y="0"/>
              <a:ext cx="1759579" cy="2167467"/>
            </a:xfrm>
            <a:custGeom>
              <a:avLst/>
              <a:gdLst/>
              <a:ahLst/>
              <a:cxnLst/>
              <a:rect r="r" b="b" t="t" l="l"/>
              <a:pathLst>
                <a:path h="2167467" w="1759579">
                  <a:moveTo>
                    <a:pt x="31701" y="0"/>
                  </a:moveTo>
                  <a:lnTo>
                    <a:pt x="1727878" y="0"/>
                  </a:lnTo>
                  <a:cubicBezTo>
                    <a:pt x="1745386" y="0"/>
                    <a:pt x="1759579" y="14193"/>
                    <a:pt x="1759579" y="31701"/>
                  </a:cubicBezTo>
                  <a:lnTo>
                    <a:pt x="1759579" y="2135766"/>
                  </a:lnTo>
                  <a:cubicBezTo>
                    <a:pt x="1759579" y="2153274"/>
                    <a:pt x="1745386" y="2167467"/>
                    <a:pt x="1727878" y="2167467"/>
                  </a:cubicBezTo>
                  <a:lnTo>
                    <a:pt x="31701" y="2167467"/>
                  </a:lnTo>
                  <a:cubicBezTo>
                    <a:pt x="23294" y="2167467"/>
                    <a:pt x="15230" y="2164127"/>
                    <a:pt x="9285" y="2158182"/>
                  </a:cubicBezTo>
                  <a:cubicBezTo>
                    <a:pt x="3340" y="2152236"/>
                    <a:pt x="0" y="2144173"/>
                    <a:pt x="0" y="2135766"/>
                  </a:cubicBezTo>
                  <a:lnTo>
                    <a:pt x="0" y="31701"/>
                  </a:lnTo>
                  <a:cubicBezTo>
                    <a:pt x="0" y="14193"/>
                    <a:pt x="14193" y="0"/>
                    <a:pt x="31701" y="0"/>
                  </a:cubicBezTo>
                  <a:close/>
                </a:path>
              </a:pathLst>
            </a:custGeom>
            <a:solidFill>
              <a:srgbClr val="0A2E7F"/>
            </a:solidFill>
          </p:spPr>
        </p:sp>
        <p:sp>
          <p:nvSpPr>
            <p:cNvPr name="TextBox 8" id="8"/>
            <p:cNvSpPr txBox="true"/>
            <p:nvPr/>
          </p:nvSpPr>
          <p:spPr>
            <a:xfrm>
              <a:off x="0" y="-38100"/>
              <a:ext cx="1759579" cy="2205567"/>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306620" y="1490583"/>
            <a:ext cx="5372741" cy="6625790"/>
            <a:chOff x="0" y="0"/>
            <a:chExt cx="1759579" cy="2169954"/>
          </a:xfrm>
        </p:grpSpPr>
        <p:sp>
          <p:nvSpPr>
            <p:cNvPr name="Freeform 10" id="10"/>
            <p:cNvSpPr/>
            <p:nvPr/>
          </p:nvSpPr>
          <p:spPr>
            <a:xfrm flipH="false" flipV="false" rot="0">
              <a:off x="0" y="0"/>
              <a:ext cx="1759579" cy="2169954"/>
            </a:xfrm>
            <a:custGeom>
              <a:avLst/>
              <a:gdLst/>
              <a:ahLst/>
              <a:cxnLst/>
              <a:rect r="r" b="b" t="t" l="l"/>
              <a:pathLst>
                <a:path h="2169954" w="1759579">
                  <a:moveTo>
                    <a:pt x="31701" y="0"/>
                  </a:moveTo>
                  <a:lnTo>
                    <a:pt x="1727878" y="0"/>
                  </a:lnTo>
                  <a:cubicBezTo>
                    <a:pt x="1745386" y="0"/>
                    <a:pt x="1759579" y="14193"/>
                    <a:pt x="1759579" y="31701"/>
                  </a:cubicBezTo>
                  <a:lnTo>
                    <a:pt x="1759579" y="2138253"/>
                  </a:lnTo>
                  <a:cubicBezTo>
                    <a:pt x="1759579" y="2155761"/>
                    <a:pt x="1745386" y="2169954"/>
                    <a:pt x="1727878" y="2169954"/>
                  </a:cubicBezTo>
                  <a:lnTo>
                    <a:pt x="31701" y="2169954"/>
                  </a:lnTo>
                  <a:cubicBezTo>
                    <a:pt x="14193" y="2169954"/>
                    <a:pt x="0" y="2155761"/>
                    <a:pt x="0" y="2138253"/>
                  </a:cubicBezTo>
                  <a:lnTo>
                    <a:pt x="0" y="31701"/>
                  </a:lnTo>
                  <a:cubicBezTo>
                    <a:pt x="0" y="14193"/>
                    <a:pt x="14193" y="0"/>
                    <a:pt x="31701" y="0"/>
                  </a:cubicBezTo>
                  <a:close/>
                </a:path>
              </a:pathLst>
            </a:custGeom>
            <a:solidFill>
              <a:srgbClr val="0A2E7F"/>
            </a:solidFill>
          </p:spPr>
        </p:sp>
        <p:sp>
          <p:nvSpPr>
            <p:cNvPr name="TextBox 11" id="11"/>
            <p:cNvSpPr txBox="true"/>
            <p:nvPr/>
          </p:nvSpPr>
          <p:spPr>
            <a:xfrm>
              <a:off x="0" y="-38100"/>
              <a:ext cx="1759579" cy="2208054"/>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0">
            <a:off x="12613011" y="6710133"/>
            <a:ext cx="4759959" cy="730162"/>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Catherine Williams</a:t>
            </a:r>
          </a:p>
          <a:p>
            <a:pPr algn="ctr" marL="0" indent="0" lvl="0">
              <a:lnSpc>
                <a:spcPts val="2931"/>
              </a:lnSpc>
              <a:spcBef>
                <a:spcPct val="0"/>
              </a:spcBef>
            </a:pPr>
            <a:r>
              <a:rPr lang="en-US" sz="2171" spc="130">
                <a:solidFill>
                  <a:srgbClr val="FFFFFF"/>
                </a:solidFill>
                <a:latin typeface="Canva Sans"/>
              </a:rPr>
              <a:t>Excel High School</a:t>
            </a:r>
          </a:p>
        </p:txBody>
      </p:sp>
      <p:grpSp>
        <p:nvGrpSpPr>
          <p:cNvPr name="Group 13" id="13"/>
          <p:cNvGrpSpPr>
            <a:grpSpLocks noChangeAspect="true"/>
          </p:cNvGrpSpPr>
          <p:nvPr/>
        </p:nvGrpSpPr>
        <p:grpSpPr>
          <a:xfrm rot="0">
            <a:off x="1658390" y="3357579"/>
            <a:ext cx="3273750" cy="3381129"/>
            <a:chOff x="0" y="0"/>
            <a:chExt cx="6350000" cy="6558280"/>
          </a:xfrm>
        </p:grpSpPr>
        <p:sp>
          <p:nvSpPr>
            <p:cNvPr name="Freeform 14" id="14"/>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976" t="0" r="-1976" b="0"/>
              </a:stretch>
            </a:blipFill>
          </p:spPr>
        </p:sp>
        <p:sp>
          <p:nvSpPr>
            <p:cNvPr name="Freeform 15" id="15"/>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16" id="16"/>
          <p:cNvGrpSpPr>
            <a:grpSpLocks noChangeAspect="true"/>
          </p:cNvGrpSpPr>
          <p:nvPr/>
        </p:nvGrpSpPr>
        <p:grpSpPr>
          <a:xfrm rot="0">
            <a:off x="13354498" y="3357579"/>
            <a:ext cx="3273750" cy="3381129"/>
            <a:chOff x="0" y="0"/>
            <a:chExt cx="6350000" cy="6558280"/>
          </a:xfrm>
        </p:grpSpPr>
        <p:sp>
          <p:nvSpPr>
            <p:cNvPr name="Freeform 17" id="1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0" t="-31052" r="0" b="-40947"/>
              </a:stretch>
            </a:blipFill>
          </p:spPr>
        </p:sp>
        <p:sp>
          <p:nvSpPr>
            <p:cNvPr name="Freeform 18" id="1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19" id="19"/>
          <p:cNvGrpSpPr>
            <a:grpSpLocks noChangeAspect="true"/>
          </p:cNvGrpSpPr>
          <p:nvPr/>
        </p:nvGrpSpPr>
        <p:grpSpPr>
          <a:xfrm rot="0">
            <a:off x="7507253" y="3214003"/>
            <a:ext cx="3273750" cy="3381129"/>
            <a:chOff x="0" y="0"/>
            <a:chExt cx="6350000" cy="6558280"/>
          </a:xfrm>
        </p:grpSpPr>
        <p:sp>
          <p:nvSpPr>
            <p:cNvPr name="Freeform 20" id="20"/>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1679" t="0" r="-1679" b="0"/>
              </a:stretch>
            </a:blipFill>
          </p:spPr>
        </p:sp>
        <p:sp>
          <p:nvSpPr>
            <p:cNvPr name="Freeform 21" id="21"/>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sp>
        <p:nvSpPr>
          <p:cNvPr name="TextBox 22" id="22"/>
          <p:cNvSpPr txBox="true"/>
          <p:nvPr/>
        </p:nvSpPr>
        <p:spPr>
          <a:xfrm rot="0">
            <a:off x="735551" y="1865976"/>
            <a:ext cx="5119428" cy="1348027"/>
          </a:xfrm>
          <a:prstGeom prst="rect">
            <a:avLst/>
          </a:prstGeom>
        </p:spPr>
        <p:txBody>
          <a:bodyPr anchor="t" rtlCol="false" tIns="0" lIns="0" bIns="0" rIns="0">
            <a:spAutoFit/>
          </a:bodyPr>
          <a:lstStyle/>
          <a:p>
            <a:pPr algn="ctr">
              <a:lnSpc>
                <a:spcPts val="4657"/>
              </a:lnSpc>
            </a:pPr>
            <a:r>
              <a:rPr lang="en-US" sz="4851" spc="-291">
                <a:solidFill>
                  <a:srgbClr val="FFFFFF"/>
                </a:solidFill>
                <a:latin typeface="Rustic Printed"/>
              </a:rPr>
              <a:t>District 1 </a:t>
            </a:r>
          </a:p>
          <a:p>
            <a:pPr algn="ctr" marL="0" indent="0" lvl="0">
              <a:lnSpc>
                <a:spcPts val="4657"/>
              </a:lnSpc>
            </a:pPr>
            <a:r>
              <a:rPr lang="en-US" sz="4851" spc="-291">
                <a:solidFill>
                  <a:srgbClr val="FFFFFF"/>
                </a:solidFill>
                <a:latin typeface="Rustic Printed"/>
              </a:rPr>
              <a:t>Council Representative</a:t>
            </a:r>
          </a:p>
        </p:txBody>
      </p:sp>
      <p:sp>
        <p:nvSpPr>
          <p:cNvPr name="TextBox 23" id="23"/>
          <p:cNvSpPr txBox="true"/>
          <p:nvPr/>
        </p:nvSpPr>
        <p:spPr>
          <a:xfrm rot="0">
            <a:off x="915285" y="6710133"/>
            <a:ext cx="4759959" cy="730162"/>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Joshua Long</a:t>
            </a:r>
          </a:p>
          <a:p>
            <a:pPr algn="ctr" marL="0" indent="0" lvl="0">
              <a:lnSpc>
                <a:spcPts val="2931"/>
              </a:lnSpc>
              <a:spcBef>
                <a:spcPct val="0"/>
              </a:spcBef>
            </a:pPr>
            <a:r>
              <a:rPr lang="en-US" sz="2171" spc="130">
                <a:solidFill>
                  <a:srgbClr val="FFFFFF"/>
                </a:solidFill>
                <a:latin typeface="Canva Sans"/>
              </a:rPr>
              <a:t>Central High School Tuscaloosa</a:t>
            </a:r>
          </a:p>
        </p:txBody>
      </p:sp>
      <p:sp>
        <p:nvSpPr>
          <p:cNvPr name="TextBox 24" id="24"/>
          <p:cNvSpPr txBox="true"/>
          <p:nvPr/>
        </p:nvSpPr>
        <p:spPr>
          <a:xfrm rot="0">
            <a:off x="6584414" y="1865976"/>
            <a:ext cx="5119428" cy="1348027"/>
          </a:xfrm>
          <a:prstGeom prst="rect">
            <a:avLst/>
          </a:prstGeom>
        </p:spPr>
        <p:txBody>
          <a:bodyPr anchor="t" rtlCol="false" tIns="0" lIns="0" bIns="0" rIns="0">
            <a:spAutoFit/>
          </a:bodyPr>
          <a:lstStyle/>
          <a:p>
            <a:pPr algn="ctr">
              <a:lnSpc>
                <a:spcPts val="4657"/>
              </a:lnSpc>
            </a:pPr>
            <a:r>
              <a:rPr lang="en-US" sz="4851" spc="-291">
                <a:solidFill>
                  <a:srgbClr val="FFFFFF"/>
                </a:solidFill>
                <a:latin typeface="Rustic Printed"/>
              </a:rPr>
              <a:t>District 2</a:t>
            </a:r>
          </a:p>
          <a:p>
            <a:pPr algn="ctr" marL="0" indent="0" lvl="0">
              <a:lnSpc>
                <a:spcPts val="4657"/>
              </a:lnSpc>
            </a:pPr>
            <a:r>
              <a:rPr lang="en-US" sz="4851" spc="-291">
                <a:solidFill>
                  <a:srgbClr val="FFFFFF"/>
                </a:solidFill>
                <a:latin typeface="Rustic Printed"/>
              </a:rPr>
              <a:t>Council Representative</a:t>
            </a:r>
          </a:p>
        </p:txBody>
      </p:sp>
      <p:sp>
        <p:nvSpPr>
          <p:cNvPr name="TextBox 25" id="25"/>
          <p:cNvSpPr txBox="true"/>
          <p:nvPr/>
        </p:nvSpPr>
        <p:spPr>
          <a:xfrm rot="0">
            <a:off x="6764148" y="6710133"/>
            <a:ext cx="4759959" cy="722567"/>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Erianna Jones</a:t>
            </a:r>
          </a:p>
          <a:p>
            <a:pPr algn="ctr" marL="0" indent="0" lvl="0">
              <a:lnSpc>
                <a:spcPts val="2931"/>
              </a:lnSpc>
              <a:spcBef>
                <a:spcPct val="0"/>
              </a:spcBef>
            </a:pPr>
            <a:r>
              <a:rPr lang="en-US" sz="2171" spc="130">
                <a:solidFill>
                  <a:srgbClr val="FFFFFF"/>
                </a:solidFill>
                <a:latin typeface="Canva Sans"/>
              </a:rPr>
              <a:t>Francis Marion High School</a:t>
            </a:r>
          </a:p>
        </p:txBody>
      </p:sp>
      <p:sp>
        <p:nvSpPr>
          <p:cNvPr name="TextBox 26" id="26"/>
          <p:cNvSpPr txBox="true"/>
          <p:nvPr/>
        </p:nvSpPr>
        <p:spPr>
          <a:xfrm rot="0">
            <a:off x="12433277" y="1865976"/>
            <a:ext cx="5119428" cy="1348027"/>
          </a:xfrm>
          <a:prstGeom prst="rect">
            <a:avLst/>
          </a:prstGeom>
        </p:spPr>
        <p:txBody>
          <a:bodyPr anchor="t" rtlCol="false" tIns="0" lIns="0" bIns="0" rIns="0">
            <a:spAutoFit/>
          </a:bodyPr>
          <a:lstStyle/>
          <a:p>
            <a:pPr algn="ctr">
              <a:lnSpc>
                <a:spcPts val="4657"/>
              </a:lnSpc>
            </a:pPr>
            <a:r>
              <a:rPr lang="en-US" sz="4851" spc="-291">
                <a:solidFill>
                  <a:srgbClr val="FFFFFF"/>
                </a:solidFill>
                <a:latin typeface="Rustic Printed"/>
              </a:rPr>
              <a:t>District 3</a:t>
            </a:r>
          </a:p>
          <a:p>
            <a:pPr algn="ctr" marL="0" indent="0" lvl="0">
              <a:lnSpc>
                <a:spcPts val="4657"/>
              </a:lnSpc>
            </a:pPr>
            <a:r>
              <a:rPr lang="en-US" sz="4851" spc="-291">
                <a:solidFill>
                  <a:srgbClr val="FFFFFF"/>
                </a:solidFill>
                <a:latin typeface="Rustic Printed"/>
              </a:rPr>
              <a:t>Council Representative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608894" y="1490583"/>
            <a:ext cx="5372741" cy="6625790"/>
            <a:chOff x="0" y="0"/>
            <a:chExt cx="1759579" cy="2169954"/>
          </a:xfrm>
        </p:grpSpPr>
        <p:sp>
          <p:nvSpPr>
            <p:cNvPr name="Freeform 4" id="4"/>
            <p:cNvSpPr/>
            <p:nvPr/>
          </p:nvSpPr>
          <p:spPr>
            <a:xfrm flipH="false" flipV="false" rot="0">
              <a:off x="0" y="0"/>
              <a:ext cx="1759579" cy="2169954"/>
            </a:xfrm>
            <a:custGeom>
              <a:avLst/>
              <a:gdLst/>
              <a:ahLst/>
              <a:cxnLst/>
              <a:rect r="r" b="b" t="t" l="l"/>
              <a:pathLst>
                <a:path h="2169954" w="1759579">
                  <a:moveTo>
                    <a:pt x="31701" y="0"/>
                  </a:moveTo>
                  <a:lnTo>
                    <a:pt x="1727878" y="0"/>
                  </a:lnTo>
                  <a:cubicBezTo>
                    <a:pt x="1745386" y="0"/>
                    <a:pt x="1759579" y="14193"/>
                    <a:pt x="1759579" y="31701"/>
                  </a:cubicBezTo>
                  <a:lnTo>
                    <a:pt x="1759579" y="2138253"/>
                  </a:lnTo>
                  <a:cubicBezTo>
                    <a:pt x="1759579" y="2155761"/>
                    <a:pt x="1745386" y="2169954"/>
                    <a:pt x="1727878" y="2169954"/>
                  </a:cubicBezTo>
                  <a:lnTo>
                    <a:pt x="31701" y="2169954"/>
                  </a:lnTo>
                  <a:cubicBezTo>
                    <a:pt x="14193" y="2169954"/>
                    <a:pt x="0" y="2155761"/>
                    <a:pt x="0" y="2138253"/>
                  </a:cubicBezTo>
                  <a:lnTo>
                    <a:pt x="0" y="31701"/>
                  </a:lnTo>
                  <a:cubicBezTo>
                    <a:pt x="0" y="14193"/>
                    <a:pt x="14193" y="0"/>
                    <a:pt x="31701" y="0"/>
                  </a:cubicBezTo>
                  <a:close/>
                </a:path>
              </a:pathLst>
            </a:custGeom>
            <a:solidFill>
              <a:srgbClr val="0A2E7F"/>
            </a:solidFill>
          </p:spPr>
        </p:sp>
        <p:sp>
          <p:nvSpPr>
            <p:cNvPr name="TextBox 5" id="5"/>
            <p:cNvSpPr txBox="true"/>
            <p:nvPr/>
          </p:nvSpPr>
          <p:spPr>
            <a:xfrm>
              <a:off x="0" y="-38100"/>
              <a:ext cx="1759579" cy="2208054"/>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457757" y="1490583"/>
            <a:ext cx="5372741" cy="6618195"/>
            <a:chOff x="0" y="0"/>
            <a:chExt cx="1759579" cy="2167467"/>
          </a:xfrm>
        </p:grpSpPr>
        <p:sp>
          <p:nvSpPr>
            <p:cNvPr name="Freeform 7" id="7"/>
            <p:cNvSpPr/>
            <p:nvPr/>
          </p:nvSpPr>
          <p:spPr>
            <a:xfrm flipH="false" flipV="false" rot="0">
              <a:off x="0" y="0"/>
              <a:ext cx="1759579" cy="2167467"/>
            </a:xfrm>
            <a:custGeom>
              <a:avLst/>
              <a:gdLst/>
              <a:ahLst/>
              <a:cxnLst/>
              <a:rect r="r" b="b" t="t" l="l"/>
              <a:pathLst>
                <a:path h="2167467" w="1759579">
                  <a:moveTo>
                    <a:pt x="31701" y="0"/>
                  </a:moveTo>
                  <a:lnTo>
                    <a:pt x="1727878" y="0"/>
                  </a:lnTo>
                  <a:cubicBezTo>
                    <a:pt x="1745386" y="0"/>
                    <a:pt x="1759579" y="14193"/>
                    <a:pt x="1759579" y="31701"/>
                  </a:cubicBezTo>
                  <a:lnTo>
                    <a:pt x="1759579" y="2135766"/>
                  </a:lnTo>
                  <a:cubicBezTo>
                    <a:pt x="1759579" y="2153274"/>
                    <a:pt x="1745386" y="2167467"/>
                    <a:pt x="1727878" y="2167467"/>
                  </a:cubicBezTo>
                  <a:lnTo>
                    <a:pt x="31701" y="2167467"/>
                  </a:lnTo>
                  <a:cubicBezTo>
                    <a:pt x="23294" y="2167467"/>
                    <a:pt x="15230" y="2164127"/>
                    <a:pt x="9285" y="2158182"/>
                  </a:cubicBezTo>
                  <a:cubicBezTo>
                    <a:pt x="3340" y="2152236"/>
                    <a:pt x="0" y="2144173"/>
                    <a:pt x="0" y="2135766"/>
                  </a:cubicBezTo>
                  <a:lnTo>
                    <a:pt x="0" y="31701"/>
                  </a:lnTo>
                  <a:cubicBezTo>
                    <a:pt x="0" y="14193"/>
                    <a:pt x="14193" y="0"/>
                    <a:pt x="31701" y="0"/>
                  </a:cubicBezTo>
                  <a:close/>
                </a:path>
              </a:pathLst>
            </a:custGeom>
            <a:solidFill>
              <a:srgbClr val="0A2E7F"/>
            </a:solidFill>
          </p:spPr>
        </p:sp>
        <p:sp>
          <p:nvSpPr>
            <p:cNvPr name="TextBox 8" id="8"/>
            <p:cNvSpPr txBox="true"/>
            <p:nvPr/>
          </p:nvSpPr>
          <p:spPr>
            <a:xfrm>
              <a:off x="0" y="-38100"/>
              <a:ext cx="1759579" cy="2205567"/>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306620" y="1490583"/>
            <a:ext cx="5372741" cy="6625790"/>
            <a:chOff x="0" y="0"/>
            <a:chExt cx="1759579" cy="2169954"/>
          </a:xfrm>
        </p:grpSpPr>
        <p:sp>
          <p:nvSpPr>
            <p:cNvPr name="Freeform 10" id="10"/>
            <p:cNvSpPr/>
            <p:nvPr/>
          </p:nvSpPr>
          <p:spPr>
            <a:xfrm flipH="false" flipV="false" rot="0">
              <a:off x="0" y="0"/>
              <a:ext cx="1759579" cy="2169954"/>
            </a:xfrm>
            <a:custGeom>
              <a:avLst/>
              <a:gdLst/>
              <a:ahLst/>
              <a:cxnLst/>
              <a:rect r="r" b="b" t="t" l="l"/>
              <a:pathLst>
                <a:path h="2169954" w="1759579">
                  <a:moveTo>
                    <a:pt x="31701" y="0"/>
                  </a:moveTo>
                  <a:lnTo>
                    <a:pt x="1727878" y="0"/>
                  </a:lnTo>
                  <a:cubicBezTo>
                    <a:pt x="1745386" y="0"/>
                    <a:pt x="1759579" y="14193"/>
                    <a:pt x="1759579" y="31701"/>
                  </a:cubicBezTo>
                  <a:lnTo>
                    <a:pt x="1759579" y="2138253"/>
                  </a:lnTo>
                  <a:cubicBezTo>
                    <a:pt x="1759579" y="2155761"/>
                    <a:pt x="1745386" y="2169954"/>
                    <a:pt x="1727878" y="2169954"/>
                  </a:cubicBezTo>
                  <a:lnTo>
                    <a:pt x="31701" y="2169954"/>
                  </a:lnTo>
                  <a:cubicBezTo>
                    <a:pt x="14193" y="2169954"/>
                    <a:pt x="0" y="2155761"/>
                    <a:pt x="0" y="2138253"/>
                  </a:cubicBezTo>
                  <a:lnTo>
                    <a:pt x="0" y="31701"/>
                  </a:lnTo>
                  <a:cubicBezTo>
                    <a:pt x="0" y="14193"/>
                    <a:pt x="14193" y="0"/>
                    <a:pt x="31701" y="0"/>
                  </a:cubicBezTo>
                  <a:close/>
                </a:path>
              </a:pathLst>
            </a:custGeom>
            <a:solidFill>
              <a:srgbClr val="0A2E7F"/>
            </a:solidFill>
          </p:spPr>
        </p:sp>
        <p:sp>
          <p:nvSpPr>
            <p:cNvPr name="TextBox 11" id="11"/>
            <p:cNvSpPr txBox="true"/>
            <p:nvPr/>
          </p:nvSpPr>
          <p:spPr>
            <a:xfrm>
              <a:off x="0" y="-38100"/>
              <a:ext cx="1759579" cy="2208054"/>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0">
            <a:off x="735551" y="1865976"/>
            <a:ext cx="5119428" cy="1348027"/>
          </a:xfrm>
          <a:prstGeom prst="rect">
            <a:avLst/>
          </a:prstGeom>
        </p:spPr>
        <p:txBody>
          <a:bodyPr anchor="t" rtlCol="false" tIns="0" lIns="0" bIns="0" rIns="0">
            <a:spAutoFit/>
          </a:bodyPr>
          <a:lstStyle/>
          <a:p>
            <a:pPr algn="ctr">
              <a:lnSpc>
                <a:spcPts val="4657"/>
              </a:lnSpc>
            </a:pPr>
            <a:r>
              <a:rPr lang="en-US" sz="4851" spc="-291">
                <a:solidFill>
                  <a:srgbClr val="FFFFFF"/>
                </a:solidFill>
                <a:latin typeface="Rustic Printed"/>
              </a:rPr>
              <a:t>District 4 </a:t>
            </a:r>
          </a:p>
          <a:p>
            <a:pPr algn="ctr" marL="0" indent="0" lvl="0">
              <a:lnSpc>
                <a:spcPts val="4657"/>
              </a:lnSpc>
            </a:pPr>
            <a:r>
              <a:rPr lang="en-US" sz="4851" spc="-291">
                <a:solidFill>
                  <a:srgbClr val="FFFFFF"/>
                </a:solidFill>
                <a:latin typeface="Rustic Printed"/>
              </a:rPr>
              <a:t>Council Representative</a:t>
            </a:r>
          </a:p>
        </p:txBody>
      </p:sp>
      <p:sp>
        <p:nvSpPr>
          <p:cNvPr name="TextBox 13" id="13"/>
          <p:cNvSpPr txBox="true"/>
          <p:nvPr/>
        </p:nvSpPr>
        <p:spPr>
          <a:xfrm rot="0">
            <a:off x="915285" y="6710133"/>
            <a:ext cx="4759959" cy="730162"/>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Luke Lawson</a:t>
            </a:r>
          </a:p>
          <a:p>
            <a:pPr algn="ctr" marL="0" indent="0" lvl="0">
              <a:lnSpc>
                <a:spcPts val="2931"/>
              </a:lnSpc>
              <a:spcBef>
                <a:spcPct val="0"/>
              </a:spcBef>
            </a:pPr>
            <a:r>
              <a:rPr lang="en-US" sz="2171" spc="130">
                <a:solidFill>
                  <a:srgbClr val="FFFFFF"/>
                </a:solidFill>
                <a:latin typeface="Canva Sans"/>
              </a:rPr>
              <a:t>Headland</a:t>
            </a:r>
            <a:r>
              <a:rPr lang="en-US" sz="2171" spc="130">
                <a:solidFill>
                  <a:srgbClr val="FFFFFF"/>
                </a:solidFill>
                <a:latin typeface="Canva Sans"/>
              </a:rPr>
              <a:t> High School</a:t>
            </a:r>
          </a:p>
        </p:txBody>
      </p:sp>
      <p:sp>
        <p:nvSpPr>
          <p:cNvPr name="TextBox 14" id="14"/>
          <p:cNvSpPr txBox="true"/>
          <p:nvPr/>
        </p:nvSpPr>
        <p:spPr>
          <a:xfrm rot="0">
            <a:off x="6584414" y="1865976"/>
            <a:ext cx="5119428" cy="1348027"/>
          </a:xfrm>
          <a:prstGeom prst="rect">
            <a:avLst/>
          </a:prstGeom>
        </p:spPr>
        <p:txBody>
          <a:bodyPr anchor="t" rtlCol="false" tIns="0" lIns="0" bIns="0" rIns="0">
            <a:spAutoFit/>
          </a:bodyPr>
          <a:lstStyle/>
          <a:p>
            <a:pPr algn="ctr">
              <a:lnSpc>
                <a:spcPts val="4657"/>
              </a:lnSpc>
            </a:pPr>
            <a:r>
              <a:rPr lang="en-US" sz="4851" spc="-291">
                <a:solidFill>
                  <a:srgbClr val="FFFFFF"/>
                </a:solidFill>
                <a:latin typeface="Rustic Printed"/>
              </a:rPr>
              <a:t>District 5</a:t>
            </a:r>
          </a:p>
          <a:p>
            <a:pPr algn="ctr" marL="0" indent="0" lvl="0">
              <a:lnSpc>
                <a:spcPts val="4657"/>
              </a:lnSpc>
            </a:pPr>
            <a:r>
              <a:rPr lang="en-US" sz="4851" spc="-291">
                <a:solidFill>
                  <a:srgbClr val="FFFFFF"/>
                </a:solidFill>
                <a:latin typeface="Rustic Printed"/>
              </a:rPr>
              <a:t>Council Representative</a:t>
            </a:r>
          </a:p>
        </p:txBody>
      </p:sp>
      <p:sp>
        <p:nvSpPr>
          <p:cNvPr name="TextBox 15" id="15"/>
          <p:cNvSpPr txBox="true"/>
          <p:nvPr/>
        </p:nvSpPr>
        <p:spPr>
          <a:xfrm rot="0">
            <a:off x="6764148" y="6710133"/>
            <a:ext cx="4759959" cy="722567"/>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Jamyracle Williams</a:t>
            </a:r>
          </a:p>
          <a:p>
            <a:pPr algn="ctr" marL="0" indent="0" lvl="0">
              <a:lnSpc>
                <a:spcPts val="2931"/>
              </a:lnSpc>
              <a:spcBef>
                <a:spcPct val="0"/>
              </a:spcBef>
            </a:pPr>
            <a:r>
              <a:rPr lang="en-US" sz="2171" spc="130">
                <a:solidFill>
                  <a:srgbClr val="FFFFFF"/>
                </a:solidFill>
                <a:latin typeface="Canva Sans"/>
              </a:rPr>
              <a:t>Marbury High School</a:t>
            </a:r>
          </a:p>
        </p:txBody>
      </p:sp>
      <p:sp>
        <p:nvSpPr>
          <p:cNvPr name="TextBox 16" id="16"/>
          <p:cNvSpPr txBox="true"/>
          <p:nvPr/>
        </p:nvSpPr>
        <p:spPr>
          <a:xfrm rot="0">
            <a:off x="12613011" y="6710133"/>
            <a:ext cx="4759959" cy="730162"/>
          </a:xfrm>
          <a:prstGeom prst="rect">
            <a:avLst/>
          </a:prstGeom>
        </p:spPr>
        <p:txBody>
          <a:bodyPr anchor="t" rtlCol="false" tIns="0" lIns="0" bIns="0" rIns="0">
            <a:spAutoFit/>
          </a:bodyPr>
          <a:lstStyle/>
          <a:p>
            <a:pPr algn="ctr">
              <a:lnSpc>
                <a:spcPts val="2931"/>
              </a:lnSpc>
            </a:pPr>
            <a:r>
              <a:rPr lang="en-US" sz="2171" spc="130">
                <a:solidFill>
                  <a:srgbClr val="FFFFFF"/>
                </a:solidFill>
                <a:latin typeface="Canva Sans Bold"/>
              </a:rPr>
              <a:t>Soraya Casey</a:t>
            </a:r>
          </a:p>
          <a:p>
            <a:pPr algn="ctr" marL="0" indent="0" lvl="0">
              <a:lnSpc>
                <a:spcPts val="2931"/>
              </a:lnSpc>
              <a:spcBef>
                <a:spcPct val="0"/>
              </a:spcBef>
            </a:pPr>
            <a:r>
              <a:rPr lang="en-US" sz="2171" spc="130">
                <a:solidFill>
                  <a:srgbClr val="FFFFFF"/>
                </a:solidFill>
                <a:latin typeface="Canva Sans"/>
              </a:rPr>
              <a:t>Oxford High School</a:t>
            </a:r>
          </a:p>
        </p:txBody>
      </p:sp>
      <p:sp>
        <p:nvSpPr>
          <p:cNvPr name="TextBox 17" id="17"/>
          <p:cNvSpPr txBox="true"/>
          <p:nvPr/>
        </p:nvSpPr>
        <p:spPr>
          <a:xfrm rot="0">
            <a:off x="12433277" y="1865976"/>
            <a:ext cx="5119428" cy="1348027"/>
          </a:xfrm>
          <a:prstGeom prst="rect">
            <a:avLst/>
          </a:prstGeom>
        </p:spPr>
        <p:txBody>
          <a:bodyPr anchor="t" rtlCol="false" tIns="0" lIns="0" bIns="0" rIns="0">
            <a:spAutoFit/>
          </a:bodyPr>
          <a:lstStyle/>
          <a:p>
            <a:pPr algn="ctr">
              <a:lnSpc>
                <a:spcPts val="4657"/>
              </a:lnSpc>
            </a:pPr>
            <a:r>
              <a:rPr lang="en-US" sz="4851" spc="-291">
                <a:solidFill>
                  <a:srgbClr val="FFFFFF"/>
                </a:solidFill>
                <a:latin typeface="Rustic Printed"/>
              </a:rPr>
              <a:t>District 6</a:t>
            </a:r>
          </a:p>
          <a:p>
            <a:pPr algn="ctr" marL="0" indent="0" lvl="0">
              <a:lnSpc>
                <a:spcPts val="4657"/>
              </a:lnSpc>
            </a:pPr>
            <a:r>
              <a:rPr lang="en-US" sz="4851" spc="-291">
                <a:solidFill>
                  <a:srgbClr val="FFFFFF"/>
                </a:solidFill>
                <a:latin typeface="Rustic Printed"/>
              </a:rPr>
              <a:t>Council Representative</a:t>
            </a:r>
          </a:p>
        </p:txBody>
      </p:sp>
      <p:grpSp>
        <p:nvGrpSpPr>
          <p:cNvPr name="Group 18" id="18"/>
          <p:cNvGrpSpPr>
            <a:grpSpLocks noChangeAspect="true"/>
          </p:cNvGrpSpPr>
          <p:nvPr/>
        </p:nvGrpSpPr>
        <p:grpSpPr>
          <a:xfrm rot="0">
            <a:off x="1566062" y="3214003"/>
            <a:ext cx="3458405" cy="3571841"/>
            <a:chOff x="0" y="0"/>
            <a:chExt cx="6350000" cy="6558280"/>
          </a:xfrm>
        </p:grpSpPr>
        <p:sp>
          <p:nvSpPr>
            <p:cNvPr name="Freeform 19" id="19"/>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425" t="0" r="-425" b="0"/>
              </a:stretch>
            </a:blipFill>
          </p:spPr>
        </p:sp>
        <p:sp>
          <p:nvSpPr>
            <p:cNvPr name="Freeform 20" id="20"/>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21" id="21"/>
          <p:cNvGrpSpPr>
            <a:grpSpLocks noChangeAspect="true"/>
          </p:cNvGrpSpPr>
          <p:nvPr/>
        </p:nvGrpSpPr>
        <p:grpSpPr>
          <a:xfrm rot="0">
            <a:off x="7568120" y="3214003"/>
            <a:ext cx="3458405" cy="3571841"/>
            <a:chOff x="0" y="0"/>
            <a:chExt cx="6350000" cy="6558280"/>
          </a:xfrm>
        </p:grpSpPr>
        <p:sp>
          <p:nvSpPr>
            <p:cNvPr name="Freeform 22" id="22"/>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0" t="-14499" r="0" b="-14499"/>
              </a:stretch>
            </a:blipFill>
          </p:spPr>
        </p:sp>
        <p:sp>
          <p:nvSpPr>
            <p:cNvPr name="Freeform 23" id="23"/>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grpSp>
        <p:nvGrpSpPr>
          <p:cNvPr name="Group 24" id="24"/>
          <p:cNvGrpSpPr>
            <a:grpSpLocks noChangeAspect="true"/>
          </p:cNvGrpSpPr>
          <p:nvPr/>
        </p:nvGrpSpPr>
        <p:grpSpPr>
          <a:xfrm rot="0">
            <a:off x="13263788" y="3214003"/>
            <a:ext cx="3458405" cy="3571841"/>
            <a:chOff x="0" y="0"/>
            <a:chExt cx="6350000" cy="6558280"/>
          </a:xfrm>
        </p:grpSpPr>
        <p:sp>
          <p:nvSpPr>
            <p:cNvPr name="Freeform 25" id="25"/>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0" t="-4980" r="0" b="-24019"/>
              </a:stretch>
            </a:blipFill>
          </p:spPr>
        </p:sp>
        <p:sp>
          <p:nvSpPr>
            <p:cNvPr name="Freeform 26" id="26"/>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grpSp>
        <p:nvGrpSpPr>
          <p:cNvPr name="Group 3" id="3"/>
          <p:cNvGrpSpPr/>
          <p:nvPr/>
        </p:nvGrpSpPr>
        <p:grpSpPr>
          <a:xfrm rot="0">
            <a:off x="5876150" y="1259163"/>
            <a:ext cx="6535700" cy="7768673"/>
            <a:chOff x="0" y="0"/>
            <a:chExt cx="1759579" cy="2091527"/>
          </a:xfrm>
        </p:grpSpPr>
        <p:sp>
          <p:nvSpPr>
            <p:cNvPr name="Freeform 4" id="4"/>
            <p:cNvSpPr/>
            <p:nvPr/>
          </p:nvSpPr>
          <p:spPr>
            <a:xfrm flipH="false" flipV="false" rot="0">
              <a:off x="0" y="0"/>
              <a:ext cx="1759579" cy="2091527"/>
            </a:xfrm>
            <a:custGeom>
              <a:avLst/>
              <a:gdLst/>
              <a:ahLst/>
              <a:cxnLst/>
              <a:rect r="r" b="b" t="t" l="l"/>
              <a:pathLst>
                <a:path h="2091527" w="1759579">
                  <a:moveTo>
                    <a:pt x="23691" y="0"/>
                  </a:moveTo>
                  <a:lnTo>
                    <a:pt x="1735888" y="0"/>
                  </a:lnTo>
                  <a:cubicBezTo>
                    <a:pt x="1748972" y="0"/>
                    <a:pt x="1759579" y="10607"/>
                    <a:pt x="1759579" y="23691"/>
                  </a:cubicBezTo>
                  <a:lnTo>
                    <a:pt x="1759579" y="2067836"/>
                  </a:lnTo>
                  <a:cubicBezTo>
                    <a:pt x="1759579" y="2074119"/>
                    <a:pt x="1757083" y="2080145"/>
                    <a:pt x="1752640" y="2084588"/>
                  </a:cubicBezTo>
                  <a:cubicBezTo>
                    <a:pt x="1748197" y="2089031"/>
                    <a:pt x="1742171" y="2091527"/>
                    <a:pt x="1735888" y="2091527"/>
                  </a:cubicBezTo>
                  <a:lnTo>
                    <a:pt x="23691" y="2091527"/>
                  </a:lnTo>
                  <a:cubicBezTo>
                    <a:pt x="10607" y="2091527"/>
                    <a:pt x="0" y="2080920"/>
                    <a:pt x="0" y="2067836"/>
                  </a:cubicBezTo>
                  <a:lnTo>
                    <a:pt x="0" y="23691"/>
                  </a:lnTo>
                  <a:cubicBezTo>
                    <a:pt x="0" y="10607"/>
                    <a:pt x="10607" y="0"/>
                    <a:pt x="23691" y="0"/>
                  </a:cubicBezTo>
                  <a:close/>
                </a:path>
              </a:pathLst>
            </a:custGeom>
            <a:solidFill>
              <a:srgbClr val="0A2E7F"/>
            </a:solidFill>
          </p:spPr>
        </p:sp>
        <p:sp>
          <p:nvSpPr>
            <p:cNvPr name="TextBox 5" id="5"/>
            <p:cNvSpPr txBox="true"/>
            <p:nvPr/>
          </p:nvSpPr>
          <p:spPr>
            <a:xfrm>
              <a:off x="0" y="-38100"/>
              <a:ext cx="1759579" cy="2129627"/>
            </a:xfrm>
            <a:prstGeom prst="rect">
              <a:avLst/>
            </a:prstGeom>
          </p:spPr>
          <p:txBody>
            <a:bodyPr anchor="ctr" rtlCol="false" tIns="61796" lIns="61796" bIns="61796" rIns="61796"/>
            <a:lstStyle/>
            <a:p>
              <a:pPr algn="ctr">
                <a:lnSpc>
                  <a:spcPts val="2660"/>
                </a:lnSpc>
                <a:spcBef>
                  <a:spcPct val="0"/>
                </a:spcBef>
              </a:pPr>
            </a:p>
          </p:txBody>
        </p:sp>
      </p:grpSp>
      <p:sp>
        <p:nvSpPr>
          <p:cNvPr name="TextBox 6" id="6"/>
          <p:cNvSpPr txBox="true"/>
          <p:nvPr/>
        </p:nvSpPr>
        <p:spPr>
          <a:xfrm rot="0">
            <a:off x="6030222" y="1710411"/>
            <a:ext cx="6227556" cy="1494497"/>
          </a:xfrm>
          <a:prstGeom prst="rect">
            <a:avLst/>
          </a:prstGeom>
        </p:spPr>
        <p:txBody>
          <a:bodyPr anchor="t" rtlCol="false" tIns="0" lIns="0" bIns="0" rIns="0">
            <a:spAutoFit/>
          </a:bodyPr>
          <a:lstStyle/>
          <a:p>
            <a:pPr algn="ctr">
              <a:lnSpc>
                <a:spcPts val="5135"/>
              </a:lnSpc>
            </a:pPr>
            <a:r>
              <a:rPr lang="en-US" sz="5349" spc="-320">
                <a:solidFill>
                  <a:srgbClr val="FFFFFF"/>
                </a:solidFill>
                <a:latin typeface="Rustic Printed"/>
              </a:rPr>
              <a:t>Middle School</a:t>
            </a:r>
          </a:p>
          <a:p>
            <a:pPr algn="ctr" marL="0" indent="0" lvl="0">
              <a:lnSpc>
                <a:spcPts val="5135"/>
              </a:lnSpc>
            </a:pPr>
            <a:r>
              <a:rPr lang="en-US" sz="5349" spc="-320">
                <a:solidFill>
                  <a:srgbClr val="FFFFFF"/>
                </a:solidFill>
                <a:latin typeface="Rustic Printed"/>
              </a:rPr>
              <a:t>Council Representative</a:t>
            </a:r>
          </a:p>
        </p:txBody>
      </p:sp>
      <p:sp>
        <p:nvSpPr>
          <p:cNvPr name="TextBox 7" id="7"/>
          <p:cNvSpPr txBox="true"/>
          <p:nvPr/>
        </p:nvSpPr>
        <p:spPr>
          <a:xfrm rot="0">
            <a:off x="6248861" y="7157911"/>
            <a:ext cx="5790278" cy="1329573"/>
          </a:xfrm>
          <a:prstGeom prst="rect">
            <a:avLst/>
          </a:prstGeom>
        </p:spPr>
        <p:txBody>
          <a:bodyPr anchor="t" rtlCol="false" tIns="0" lIns="0" bIns="0" rIns="0">
            <a:spAutoFit/>
          </a:bodyPr>
          <a:lstStyle/>
          <a:p>
            <a:pPr algn="ctr">
              <a:lnSpc>
                <a:spcPts val="3565"/>
              </a:lnSpc>
            </a:pPr>
            <a:r>
              <a:rPr lang="en-US" sz="2641" spc="158">
                <a:solidFill>
                  <a:srgbClr val="FFFFFF"/>
                </a:solidFill>
                <a:latin typeface="Canva Sans Bold"/>
              </a:rPr>
              <a:t>Takiyah Westry</a:t>
            </a:r>
          </a:p>
          <a:p>
            <a:pPr algn="ctr">
              <a:lnSpc>
                <a:spcPts val="3565"/>
              </a:lnSpc>
            </a:pPr>
            <a:r>
              <a:rPr lang="en-US" sz="2641" spc="158">
                <a:solidFill>
                  <a:srgbClr val="FFFFFF"/>
                </a:solidFill>
                <a:latin typeface="Canva Sans"/>
              </a:rPr>
              <a:t>Camden School of </a:t>
            </a:r>
          </a:p>
          <a:p>
            <a:pPr algn="ctr" marL="0" indent="0" lvl="0">
              <a:lnSpc>
                <a:spcPts val="3565"/>
              </a:lnSpc>
              <a:spcBef>
                <a:spcPct val="0"/>
              </a:spcBef>
            </a:pPr>
            <a:r>
              <a:rPr lang="en-US" sz="2641" spc="158">
                <a:solidFill>
                  <a:srgbClr val="FFFFFF"/>
                </a:solidFill>
                <a:latin typeface="Canva Sans"/>
              </a:rPr>
              <a:t>Arts and Technology</a:t>
            </a:r>
          </a:p>
        </p:txBody>
      </p:sp>
      <p:grpSp>
        <p:nvGrpSpPr>
          <p:cNvPr name="Group 8" id="8"/>
          <p:cNvGrpSpPr>
            <a:grpSpLocks noChangeAspect="true"/>
          </p:cNvGrpSpPr>
          <p:nvPr/>
        </p:nvGrpSpPr>
        <p:grpSpPr>
          <a:xfrm rot="0">
            <a:off x="7221765" y="3225442"/>
            <a:ext cx="3844470" cy="3970568"/>
            <a:chOff x="0" y="0"/>
            <a:chExt cx="6350000" cy="6558280"/>
          </a:xfrm>
        </p:grpSpPr>
        <p:sp>
          <p:nvSpPr>
            <p:cNvPr name="Freeform 9" id="9"/>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0" t="-22562" r="0" b="-22562"/>
              </a:stretch>
            </a:blipFill>
          </p:spPr>
        </p:sp>
        <p:sp>
          <p:nvSpPr>
            <p:cNvPr name="Freeform 10" id="10"/>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A2E7F"/>
            </a:solid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50000"/>
            </a:blip>
            <a:stretch>
              <a:fillRect l="0" t="-5555" r="0" b="-5555"/>
            </a:stretch>
          </a:blipFill>
        </p:spPr>
      </p:sp>
      <p:sp>
        <p:nvSpPr>
          <p:cNvPr name="Freeform 3" id="3"/>
          <p:cNvSpPr/>
          <p:nvPr/>
        </p:nvSpPr>
        <p:spPr>
          <a:xfrm flipH="false" flipV="false" rot="0">
            <a:off x="-1846632" y="-1082517"/>
            <a:ext cx="2875332" cy="3635478"/>
          </a:xfrm>
          <a:custGeom>
            <a:avLst/>
            <a:gdLst/>
            <a:ahLst/>
            <a:cxnLst/>
            <a:rect r="r" b="b" t="t" l="l"/>
            <a:pathLst>
              <a:path h="3635478" w="2875332">
                <a:moveTo>
                  <a:pt x="0" y="0"/>
                </a:moveTo>
                <a:lnTo>
                  <a:pt x="2875332" y="0"/>
                </a:lnTo>
                <a:lnTo>
                  <a:pt x="2875332"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2246232" y="735222"/>
            <a:ext cx="5416306" cy="2751671"/>
          </a:xfrm>
          <a:custGeom>
            <a:avLst/>
            <a:gdLst/>
            <a:ahLst/>
            <a:cxnLst/>
            <a:rect r="r" b="b" t="t" l="l"/>
            <a:pathLst>
              <a:path h="2751671" w="5416306">
                <a:moveTo>
                  <a:pt x="0" y="0"/>
                </a:moveTo>
                <a:lnTo>
                  <a:pt x="5416306" y="0"/>
                </a:lnTo>
                <a:lnTo>
                  <a:pt x="5416306" y="2751671"/>
                </a:lnTo>
                <a:lnTo>
                  <a:pt x="0" y="2751671"/>
                </a:lnTo>
                <a:lnTo>
                  <a:pt x="0" y="0"/>
                </a:lnTo>
                <a:close/>
              </a:path>
            </a:pathLst>
          </a:custGeom>
          <a:blipFill>
            <a:blip r:embed="rId6">
              <a:extLst>
                <a:ext uri="{96DAC541-7B7A-43D3-8B79-37D633B846F1}">
                  <asvg:svgBlip xmlns:asvg="http://schemas.microsoft.com/office/drawing/2016/SVG/main" r:embed="rId7"/>
                </a:ext>
              </a:extLst>
            </a:blip>
            <a:stretch>
              <a:fillRect l="0" t="0" r="-25054" b="0"/>
            </a:stretch>
          </a:blipFill>
          <a:ln cap="sq">
            <a:noFill/>
            <a:prstDash val="solid"/>
            <a:miter/>
          </a:ln>
        </p:spPr>
      </p:sp>
      <p:sp>
        <p:nvSpPr>
          <p:cNvPr name="Freeform 5" id="5"/>
          <p:cNvSpPr/>
          <p:nvPr/>
        </p:nvSpPr>
        <p:spPr>
          <a:xfrm flipH="false" flipV="false" rot="-366315">
            <a:off x="16763321" y="4670879"/>
            <a:ext cx="3659690" cy="4299195"/>
          </a:xfrm>
          <a:custGeom>
            <a:avLst/>
            <a:gdLst/>
            <a:ahLst/>
            <a:cxnLst/>
            <a:rect r="r" b="b" t="t" l="l"/>
            <a:pathLst>
              <a:path h="4299195" w="3659690">
                <a:moveTo>
                  <a:pt x="0" y="0"/>
                </a:moveTo>
                <a:lnTo>
                  <a:pt x="3659690" y="0"/>
                </a:lnTo>
                <a:lnTo>
                  <a:pt x="3659690" y="4299195"/>
                </a:lnTo>
                <a:lnTo>
                  <a:pt x="0" y="42991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10800000">
            <a:off x="12246232" y="3777144"/>
            <a:ext cx="5416306" cy="2751671"/>
          </a:xfrm>
          <a:custGeom>
            <a:avLst/>
            <a:gdLst/>
            <a:ahLst/>
            <a:cxnLst/>
            <a:rect r="r" b="b" t="t" l="l"/>
            <a:pathLst>
              <a:path h="2751671" w="5416306">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l="0" t="0" r="-25054" b="0"/>
            </a:stretch>
          </a:blipFill>
          <a:ln cap="sq">
            <a:noFill/>
            <a:prstDash val="solid"/>
            <a:miter/>
          </a:ln>
        </p:spPr>
      </p:sp>
      <p:sp>
        <p:nvSpPr>
          <p:cNvPr name="Freeform 7" id="7"/>
          <p:cNvSpPr/>
          <p:nvPr/>
        </p:nvSpPr>
        <p:spPr>
          <a:xfrm flipH="false" flipV="false" rot="0">
            <a:off x="12246232" y="6820476"/>
            <a:ext cx="5416306" cy="2751671"/>
          </a:xfrm>
          <a:custGeom>
            <a:avLst/>
            <a:gdLst/>
            <a:ahLst/>
            <a:cxnLst/>
            <a:rect r="r" b="b" t="t" l="l"/>
            <a:pathLst>
              <a:path h="2751671" w="5416306">
                <a:moveTo>
                  <a:pt x="0" y="0"/>
                </a:moveTo>
                <a:lnTo>
                  <a:pt x="5416306" y="0"/>
                </a:lnTo>
                <a:lnTo>
                  <a:pt x="5416306" y="2751672"/>
                </a:lnTo>
                <a:lnTo>
                  <a:pt x="0" y="2751672"/>
                </a:lnTo>
                <a:lnTo>
                  <a:pt x="0" y="0"/>
                </a:lnTo>
                <a:close/>
              </a:path>
            </a:pathLst>
          </a:custGeom>
          <a:blipFill>
            <a:blip r:embed="rId12">
              <a:extLst>
                <a:ext uri="{96DAC541-7B7A-43D3-8B79-37D633B846F1}">
                  <asvg:svgBlip xmlns:asvg="http://schemas.microsoft.com/office/drawing/2016/SVG/main" r:embed="rId13"/>
                </a:ext>
              </a:extLst>
            </a:blip>
            <a:stretch>
              <a:fillRect l="0" t="0" r="-25054" b="0"/>
            </a:stretch>
          </a:blipFill>
          <a:ln cap="sq">
            <a:noFill/>
            <a:prstDash val="solid"/>
            <a:miter/>
          </a:ln>
        </p:spPr>
      </p:sp>
      <p:sp>
        <p:nvSpPr>
          <p:cNvPr name="TextBox 8" id="8"/>
          <p:cNvSpPr txBox="true"/>
          <p:nvPr/>
        </p:nvSpPr>
        <p:spPr>
          <a:xfrm rot="0">
            <a:off x="6943766" y="4120797"/>
            <a:ext cx="4400468" cy="2083266"/>
          </a:xfrm>
          <a:prstGeom prst="rect">
            <a:avLst/>
          </a:prstGeom>
        </p:spPr>
        <p:txBody>
          <a:bodyPr anchor="t" rtlCol="false" tIns="0" lIns="0" bIns="0" rIns="0">
            <a:spAutoFit/>
          </a:bodyPr>
          <a:lstStyle/>
          <a:p>
            <a:pPr algn="ctr" marL="0" indent="0" lvl="0">
              <a:lnSpc>
                <a:spcPts val="6950"/>
              </a:lnSpc>
              <a:spcBef>
                <a:spcPct val="0"/>
              </a:spcBef>
            </a:pPr>
            <a:r>
              <a:rPr lang="en-US" sz="8274" spc="-496">
                <a:solidFill>
                  <a:srgbClr val="0A2E7F"/>
                </a:solidFill>
                <a:latin typeface="Rustic Printed"/>
              </a:rPr>
              <a:t>Tonight’s Objectives</a:t>
            </a:r>
          </a:p>
        </p:txBody>
      </p:sp>
      <p:sp>
        <p:nvSpPr>
          <p:cNvPr name="Freeform 9" id="9"/>
          <p:cNvSpPr/>
          <p:nvPr/>
        </p:nvSpPr>
        <p:spPr>
          <a:xfrm flipH="false" flipV="false" rot="-7900054">
            <a:off x="6504102" y="2486223"/>
            <a:ext cx="879329" cy="394899"/>
          </a:xfrm>
          <a:custGeom>
            <a:avLst/>
            <a:gdLst/>
            <a:ahLst/>
            <a:cxnLst/>
            <a:rect r="r" b="b" t="t" l="l"/>
            <a:pathLst>
              <a:path h="394899" w="879329">
                <a:moveTo>
                  <a:pt x="0" y="0"/>
                </a:moveTo>
                <a:lnTo>
                  <a:pt x="879329" y="0"/>
                </a:lnTo>
                <a:lnTo>
                  <a:pt x="879329" y="394899"/>
                </a:lnTo>
                <a:lnTo>
                  <a:pt x="0" y="3948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2700000">
            <a:off x="11072816" y="2459886"/>
            <a:ext cx="879329" cy="394899"/>
          </a:xfrm>
          <a:custGeom>
            <a:avLst/>
            <a:gdLst/>
            <a:ahLst/>
            <a:cxnLst/>
            <a:rect r="r" b="b" t="t" l="l"/>
            <a:pathLst>
              <a:path h="394899" w="879329">
                <a:moveTo>
                  <a:pt x="0" y="0"/>
                </a:moveTo>
                <a:lnTo>
                  <a:pt x="879329" y="0"/>
                </a:lnTo>
                <a:lnTo>
                  <a:pt x="879329" y="394899"/>
                </a:lnTo>
                <a:lnTo>
                  <a:pt x="0" y="39489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3209977">
            <a:off x="11089274" y="7296909"/>
            <a:ext cx="846414" cy="380117"/>
          </a:xfrm>
          <a:custGeom>
            <a:avLst/>
            <a:gdLst/>
            <a:ahLst/>
            <a:cxnLst/>
            <a:rect r="r" b="b" t="t" l="l"/>
            <a:pathLst>
              <a:path h="380117" w="846414">
                <a:moveTo>
                  <a:pt x="0" y="0"/>
                </a:moveTo>
                <a:lnTo>
                  <a:pt x="846414" y="0"/>
                </a:lnTo>
                <a:lnTo>
                  <a:pt x="846414" y="380117"/>
                </a:lnTo>
                <a:lnTo>
                  <a:pt x="0" y="38011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7866361">
            <a:off x="6479673" y="7330130"/>
            <a:ext cx="846414" cy="380117"/>
          </a:xfrm>
          <a:custGeom>
            <a:avLst/>
            <a:gdLst/>
            <a:ahLst/>
            <a:cxnLst/>
            <a:rect r="r" b="b" t="t" l="l"/>
            <a:pathLst>
              <a:path h="380117" w="846414">
                <a:moveTo>
                  <a:pt x="0" y="0"/>
                </a:moveTo>
                <a:lnTo>
                  <a:pt x="846414" y="0"/>
                </a:lnTo>
                <a:lnTo>
                  <a:pt x="846414" y="380117"/>
                </a:lnTo>
                <a:lnTo>
                  <a:pt x="0" y="38011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0">
            <a:off x="-722807" y="9667398"/>
            <a:ext cx="4222162" cy="1519978"/>
          </a:xfrm>
          <a:custGeom>
            <a:avLst/>
            <a:gdLst/>
            <a:ahLst/>
            <a:cxnLst/>
            <a:rect r="r" b="b" t="t" l="l"/>
            <a:pathLst>
              <a:path h="1519978" w="4222162">
                <a:moveTo>
                  <a:pt x="0" y="0"/>
                </a:moveTo>
                <a:lnTo>
                  <a:pt x="4222162" y="0"/>
                </a:lnTo>
                <a:lnTo>
                  <a:pt x="4222162" y="1519978"/>
                </a:lnTo>
                <a:lnTo>
                  <a:pt x="0" y="151997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4" id="14"/>
          <p:cNvSpPr/>
          <p:nvPr/>
        </p:nvSpPr>
        <p:spPr>
          <a:xfrm flipH="false" flipV="false" rot="0">
            <a:off x="8103209" y="9258300"/>
            <a:ext cx="4826643" cy="3119218"/>
          </a:xfrm>
          <a:custGeom>
            <a:avLst/>
            <a:gdLst/>
            <a:ahLst/>
            <a:cxnLst/>
            <a:rect r="r" b="b" t="t" l="l"/>
            <a:pathLst>
              <a:path h="3119218" w="4826643">
                <a:moveTo>
                  <a:pt x="0" y="0"/>
                </a:moveTo>
                <a:lnTo>
                  <a:pt x="4826643" y="0"/>
                </a:lnTo>
                <a:lnTo>
                  <a:pt x="4826643" y="3119218"/>
                </a:lnTo>
                <a:lnTo>
                  <a:pt x="0" y="31192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5" id="15"/>
          <p:cNvSpPr/>
          <p:nvPr/>
        </p:nvSpPr>
        <p:spPr>
          <a:xfrm flipH="false" flipV="false" rot="-10800000">
            <a:off x="6963965" y="-924229"/>
            <a:ext cx="5282267" cy="2165729"/>
          </a:xfrm>
          <a:custGeom>
            <a:avLst/>
            <a:gdLst/>
            <a:ahLst/>
            <a:cxnLst/>
            <a:rect r="r" b="b" t="t" l="l"/>
            <a:pathLst>
              <a:path h="2165729" w="5282267">
                <a:moveTo>
                  <a:pt x="0" y="0"/>
                </a:moveTo>
                <a:lnTo>
                  <a:pt x="5282267" y="0"/>
                </a:lnTo>
                <a:lnTo>
                  <a:pt x="5282267" y="2165729"/>
                </a:lnTo>
                <a:lnTo>
                  <a:pt x="0" y="216572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6" id="16"/>
          <p:cNvSpPr/>
          <p:nvPr/>
        </p:nvSpPr>
        <p:spPr>
          <a:xfrm flipH="true" flipV="false" rot="0">
            <a:off x="8690951" y="2223971"/>
            <a:ext cx="906098" cy="976429"/>
          </a:xfrm>
          <a:custGeom>
            <a:avLst/>
            <a:gdLst/>
            <a:ahLst/>
            <a:cxnLst/>
            <a:rect r="r" b="b" t="t" l="l"/>
            <a:pathLst>
              <a:path h="976429" w="906098">
                <a:moveTo>
                  <a:pt x="906098" y="0"/>
                </a:moveTo>
                <a:lnTo>
                  <a:pt x="0" y="0"/>
                </a:lnTo>
                <a:lnTo>
                  <a:pt x="0" y="976429"/>
                </a:lnTo>
                <a:lnTo>
                  <a:pt x="906098" y="976429"/>
                </a:lnTo>
                <a:lnTo>
                  <a:pt x="906098"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17" id="17"/>
          <p:cNvSpPr/>
          <p:nvPr/>
        </p:nvSpPr>
        <p:spPr>
          <a:xfrm flipH="false" flipV="false" rot="0">
            <a:off x="11293423" y="4946051"/>
            <a:ext cx="879329" cy="394899"/>
          </a:xfrm>
          <a:custGeom>
            <a:avLst/>
            <a:gdLst/>
            <a:ahLst/>
            <a:cxnLst/>
            <a:rect r="r" b="b" t="t" l="l"/>
            <a:pathLst>
              <a:path h="394899" w="879329">
                <a:moveTo>
                  <a:pt x="0" y="0"/>
                </a:moveTo>
                <a:lnTo>
                  <a:pt x="879329" y="0"/>
                </a:lnTo>
                <a:lnTo>
                  <a:pt x="879329" y="394898"/>
                </a:lnTo>
                <a:lnTo>
                  <a:pt x="0" y="39489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8" id="18"/>
          <p:cNvSpPr/>
          <p:nvPr/>
        </p:nvSpPr>
        <p:spPr>
          <a:xfrm flipH="false" flipV="false" rot="-10800000">
            <a:off x="6041768" y="4955530"/>
            <a:ext cx="879329" cy="394899"/>
          </a:xfrm>
          <a:custGeom>
            <a:avLst/>
            <a:gdLst/>
            <a:ahLst/>
            <a:cxnLst/>
            <a:rect r="r" b="b" t="t" l="l"/>
            <a:pathLst>
              <a:path h="394899" w="879329">
                <a:moveTo>
                  <a:pt x="0" y="0"/>
                </a:moveTo>
                <a:lnTo>
                  <a:pt x="879329" y="0"/>
                </a:lnTo>
                <a:lnTo>
                  <a:pt x="879329" y="394898"/>
                </a:lnTo>
                <a:lnTo>
                  <a:pt x="0" y="39489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grpSp>
        <p:nvGrpSpPr>
          <p:cNvPr name="Group 19" id="19"/>
          <p:cNvGrpSpPr/>
          <p:nvPr/>
        </p:nvGrpSpPr>
        <p:grpSpPr>
          <a:xfrm rot="0">
            <a:off x="625462" y="3756774"/>
            <a:ext cx="5416306" cy="2751671"/>
            <a:chOff x="0" y="0"/>
            <a:chExt cx="7221742" cy="3668895"/>
          </a:xfrm>
        </p:grpSpPr>
        <p:sp>
          <p:nvSpPr>
            <p:cNvPr name="Freeform 20" id="20"/>
            <p:cNvSpPr/>
            <p:nvPr/>
          </p:nvSpPr>
          <p:spPr>
            <a:xfrm flipH="false" flipV="false" rot="-10800000">
              <a:off x="0" y="0"/>
              <a:ext cx="7221742" cy="3668895"/>
            </a:xfrm>
            <a:custGeom>
              <a:avLst/>
              <a:gdLst/>
              <a:ahLst/>
              <a:cxnLst/>
              <a:rect r="r" b="b" t="t" l="l"/>
              <a:pathLst>
                <a:path h="3668895" w="7221742">
                  <a:moveTo>
                    <a:pt x="0" y="0"/>
                  </a:moveTo>
                  <a:lnTo>
                    <a:pt x="7221742" y="0"/>
                  </a:lnTo>
                  <a:lnTo>
                    <a:pt x="7221742" y="3668895"/>
                  </a:lnTo>
                  <a:lnTo>
                    <a:pt x="0" y="3668895"/>
                  </a:lnTo>
                  <a:lnTo>
                    <a:pt x="0" y="0"/>
                  </a:lnTo>
                  <a:close/>
                </a:path>
              </a:pathLst>
            </a:custGeom>
            <a:blipFill>
              <a:blip r:embed="rId10">
                <a:extLst>
                  <a:ext uri="{96DAC541-7B7A-43D3-8B79-37D633B846F1}">
                    <asvg:svgBlip xmlns:asvg="http://schemas.microsoft.com/office/drawing/2016/SVG/main" r:embed="rId11"/>
                  </a:ext>
                </a:extLst>
              </a:blip>
              <a:stretch>
                <a:fillRect l="0" t="0" r="-25054" b="0"/>
              </a:stretch>
            </a:blipFill>
            <a:ln cap="sq">
              <a:noFill/>
              <a:prstDash val="solid"/>
              <a:miter/>
            </a:ln>
          </p:spPr>
        </p:sp>
        <p:sp>
          <p:nvSpPr>
            <p:cNvPr name="TextBox 21" id="21"/>
            <p:cNvSpPr txBox="true"/>
            <p:nvPr/>
          </p:nvSpPr>
          <p:spPr>
            <a:xfrm rot="0">
              <a:off x="411294" y="1011064"/>
              <a:ext cx="6399155" cy="1742017"/>
            </a:xfrm>
            <a:prstGeom prst="rect">
              <a:avLst/>
            </a:prstGeom>
          </p:spPr>
          <p:txBody>
            <a:bodyPr anchor="t" rtlCol="false" tIns="0" lIns="0" bIns="0" rIns="0">
              <a:spAutoFit/>
            </a:bodyPr>
            <a:lstStyle/>
            <a:p>
              <a:pPr algn="ctr">
                <a:lnSpc>
                  <a:spcPts val="4900"/>
                </a:lnSpc>
              </a:pPr>
              <a:r>
                <a:rPr lang="en-US" sz="5000">
                  <a:solidFill>
                    <a:srgbClr val="FFFFFF"/>
                  </a:solidFill>
                  <a:latin typeface="Canva Sans Bold"/>
                </a:rPr>
                <a:t>Conference Etiquette</a:t>
              </a:r>
            </a:p>
          </p:txBody>
        </p:sp>
      </p:grpSp>
      <p:grpSp>
        <p:nvGrpSpPr>
          <p:cNvPr name="Group 22" id="22"/>
          <p:cNvGrpSpPr/>
          <p:nvPr/>
        </p:nvGrpSpPr>
        <p:grpSpPr>
          <a:xfrm rot="0">
            <a:off x="625462" y="714852"/>
            <a:ext cx="5416306" cy="2751671"/>
            <a:chOff x="0" y="0"/>
            <a:chExt cx="7221742" cy="3668895"/>
          </a:xfrm>
        </p:grpSpPr>
        <p:sp>
          <p:nvSpPr>
            <p:cNvPr name="Freeform 23" id="23"/>
            <p:cNvSpPr/>
            <p:nvPr/>
          </p:nvSpPr>
          <p:spPr>
            <a:xfrm flipH="false" flipV="false" rot="0">
              <a:off x="0" y="0"/>
              <a:ext cx="7221742" cy="3668895"/>
            </a:xfrm>
            <a:custGeom>
              <a:avLst/>
              <a:gdLst/>
              <a:ahLst/>
              <a:cxnLst/>
              <a:rect r="r" b="b" t="t" l="l"/>
              <a:pathLst>
                <a:path h="3668895" w="7221742">
                  <a:moveTo>
                    <a:pt x="0" y="0"/>
                  </a:moveTo>
                  <a:lnTo>
                    <a:pt x="7221742" y="0"/>
                  </a:lnTo>
                  <a:lnTo>
                    <a:pt x="7221742" y="3668895"/>
                  </a:lnTo>
                  <a:lnTo>
                    <a:pt x="0" y="3668895"/>
                  </a:lnTo>
                  <a:lnTo>
                    <a:pt x="0" y="0"/>
                  </a:lnTo>
                  <a:close/>
                </a:path>
              </a:pathLst>
            </a:custGeom>
            <a:blipFill>
              <a:blip r:embed="rId12">
                <a:extLst>
                  <a:ext uri="{96DAC541-7B7A-43D3-8B79-37D633B846F1}">
                    <asvg:svgBlip xmlns:asvg="http://schemas.microsoft.com/office/drawing/2016/SVG/main" r:embed="rId13"/>
                  </a:ext>
                </a:extLst>
              </a:blip>
              <a:stretch>
                <a:fillRect l="0" t="0" r="-25054" b="0"/>
              </a:stretch>
            </a:blipFill>
            <a:ln cap="sq">
              <a:noFill/>
              <a:prstDash val="solid"/>
              <a:miter/>
            </a:ln>
          </p:spPr>
        </p:sp>
        <p:sp>
          <p:nvSpPr>
            <p:cNvPr name="TextBox 24" id="24"/>
            <p:cNvSpPr txBox="true"/>
            <p:nvPr/>
          </p:nvSpPr>
          <p:spPr>
            <a:xfrm rot="0">
              <a:off x="411294" y="598314"/>
              <a:ext cx="6399155" cy="2567517"/>
            </a:xfrm>
            <a:prstGeom prst="rect">
              <a:avLst/>
            </a:prstGeom>
          </p:spPr>
          <p:txBody>
            <a:bodyPr anchor="t" rtlCol="false" tIns="0" lIns="0" bIns="0" rIns="0">
              <a:spAutoFit/>
            </a:bodyPr>
            <a:lstStyle/>
            <a:p>
              <a:pPr algn="ctr">
                <a:lnSpc>
                  <a:spcPts val="4900"/>
                </a:lnSpc>
              </a:pPr>
              <a:r>
                <a:rPr lang="en-US" sz="5000">
                  <a:solidFill>
                    <a:srgbClr val="FFFFFF"/>
                  </a:solidFill>
                  <a:latin typeface="Canva Sans Bold"/>
                </a:rPr>
                <a:t>FBLA State Leadership Conference</a:t>
              </a:r>
            </a:p>
          </p:txBody>
        </p:sp>
      </p:grpSp>
      <p:grpSp>
        <p:nvGrpSpPr>
          <p:cNvPr name="Group 25" id="25"/>
          <p:cNvGrpSpPr/>
          <p:nvPr/>
        </p:nvGrpSpPr>
        <p:grpSpPr>
          <a:xfrm rot="0">
            <a:off x="625462" y="6800107"/>
            <a:ext cx="5416306" cy="2751671"/>
            <a:chOff x="0" y="0"/>
            <a:chExt cx="7221742" cy="3668895"/>
          </a:xfrm>
        </p:grpSpPr>
        <p:sp>
          <p:nvSpPr>
            <p:cNvPr name="Freeform 26" id="26"/>
            <p:cNvSpPr/>
            <p:nvPr/>
          </p:nvSpPr>
          <p:spPr>
            <a:xfrm flipH="false" flipV="false" rot="0">
              <a:off x="0" y="0"/>
              <a:ext cx="7221742" cy="3668895"/>
            </a:xfrm>
            <a:custGeom>
              <a:avLst/>
              <a:gdLst/>
              <a:ahLst/>
              <a:cxnLst/>
              <a:rect r="r" b="b" t="t" l="l"/>
              <a:pathLst>
                <a:path h="3668895" w="7221742">
                  <a:moveTo>
                    <a:pt x="0" y="0"/>
                  </a:moveTo>
                  <a:lnTo>
                    <a:pt x="7221742" y="0"/>
                  </a:lnTo>
                  <a:lnTo>
                    <a:pt x="7221742" y="3668895"/>
                  </a:lnTo>
                  <a:lnTo>
                    <a:pt x="0" y="3668895"/>
                  </a:lnTo>
                  <a:lnTo>
                    <a:pt x="0" y="0"/>
                  </a:lnTo>
                  <a:close/>
                </a:path>
              </a:pathLst>
            </a:custGeom>
            <a:blipFill>
              <a:blip r:embed="rId28">
                <a:extLst>
                  <a:ext uri="{96DAC541-7B7A-43D3-8B79-37D633B846F1}">
                    <asvg:svgBlip xmlns:asvg="http://schemas.microsoft.com/office/drawing/2016/SVG/main" r:embed="rId29"/>
                  </a:ext>
                </a:extLst>
              </a:blip>
              <a:stretch>
                <a:fillRect l="0" t="0" r="-25054" b="0"/>
              </a:stretch>
            </a:blipFill>
            <a:ln cap="sq">
              <a:noFill/>
              <a:prstDash val="solid"/>
              <a:miter/>
            </a:ln>
          </p:spPr>
        </p:sp>
        <p:sp>
          <p:nvSpPr>
            <p:cNvPr name="TextBox 27" id="27"/>
            <p:cNvSpPr txBox="true"/>
            <p:nvPr/>
          </p:nvSpPr>
          <p:spPr>
            <a:xfrm rot="0">
              <a:off x="537651" y="1306568"/>
              <a:ext cx="6399155" cy="916517"/>
            </a:xfrm>
            <a:prstGeom prst="rect">
              <a:avLst/>
            </a:prstGeom>
          </p:spPr>
          <p:txBody>
            <a:bodyPr anchor="t" rtlCol="false" tIns="0" lIns="0" bIns="0" rIns="0">
              <a:spAutoFit/>
            </a:bodyPr>
            <a:lstStyle/>
            <a:p>
              <a:pPr algn="ctr">
                <a:lnSpc>
                  <a:spcPts val="4900"/>
                </a:lnSpc>
              </a:pPr>
              <a:r>
                <a:rPr lang="en-US" sz="5000">
                  <a:solidFill>
                    <a:srgbClr val="FFFFFF"/>
                  </a:solidFill>
                  <a:latin typeface="Canva Sans Bold"/>
                </a:rPr>
                <a:t>Dress Codes</a:t>
              </a:r>
            </a:p>
          </p:txBody>
        </p:sp>
      </p:grpSp>
      <p:sp>
        <p:nvSpPr>
          <p:cNvPr name="TextBox 28" id="28"/>
          <p:cNvSpPr txBox="true"/>
          <p:nvPr/>
        </p:nvSpPr>
        <p:spPr>
          <a:xfrm rot="0">
            <a:off x="12673844" y="1429485"/>
            <a:ext cx="4799366" cy="1282700"/>
          </a:xfrm>
          <a:prstGeom prst="rect">
            <a:avLst/>
          </a:prstGeom>
        </p:spPr>
        <p:txBody>
          <a:bodyPr anchor="t" rtlCol="false" tIns="0" lIns="0" bIns="0" rIns="0">
            <a:spAutoFit/>
          </a:bodyPr>
          <a:lstStyle/>
          <a:p>
            <a:pPr algn="ctr">
              <a:lnSpc>
                <a:spcPts val="4900"/>
              </a:lnSpc>
            </a:pPr>
            <a:r>
              <a:rPr lang="en-US" sz="5000">
                <a:solidFill>
                  <a:srgbClr val="FFFFFF"/>
                </a:solidFill>
                <a:latin typeface="Canva Sans Bold"/>
              </a:rPr>
              <a:t>Competitive</a:t>
            </a:r>
          </a:p>
          <a:p>
            <a:pPr algn="ctr">
              <a:lnSpc>
                <a:spcPts val="4900"/>
              </a:lnSpc>
            </a:pPr>
            <a:r>
              <a:rPr lang="en-US" sz="5000">
                <a:solidFill>
                  <a:srgbClr val="FFFFFF"/>
                </a:solidFill>
                <a:latin typeface="Canva Sans Bold"/>
              </a:rPr>
              <a:t>Events</a:t>
            </a:r>
          </a:p>
        </p:txBody>
      </p:sp>
      <p:sp>
        <p:nvSpPr>
          <p:cNvPr name="TextBox 29" id="29"/>
          <p:cNvSpPr txBox="true"/>
          <p:nvPr/>
        </p:nvSpPr>
        <p:spPr>
          <a:xfrm rot="0">
            <a:off x="12554702" y="4538885"/>
            <a:ext cx="4799366" cy="1282700"/>
          </a:xfrm>
          <a:prstGeom prst="rect">
            <a:avLst/>
          </a:prstGeom>
        </p:spPr>
        <p:txBody>
          <a:bodyPr anchor="t" rtlCol="false" tIns="0" lIns="0" bIns="0" rIns="0">
            <a:spAutoFit/>
          </a:bodyPr>
          <a:lstStyle/>
          <a:p>
            <a:pPr algn="ctr">
              <a:lnSpc>
                <a:spcPts val="4900"/>
              </a:lnSpc>
            </a:pPr>
            <a:r>
              <a:rPr lang="en-US" sz="5000">
                <a:solidFill>
                  <a:srgbClr val="FFFFFF"/>
                </a:solidFill>
                <a:latin typeface="Canva Sans Bold"/>
              </a:rPr>
              <a:t>Running for State Office</a:t>
            </a:r>
          </a:p>
        </p:txBody>
      </p:sp>
      <p:sp>
        <p:nvSpPr>
          <p:cNvPr name="TextBox 30" id="30"/>
          <p:cNvSpPr txBox="true"/>
          <p:nvPr/>
        </p:nvSpPr>
        <p:spPr>
          <a:xfrm rot="0">
            <a:off x="12673844" y="7582218"/>
            <a:ext cx="4799366" cy="1282700"/>
          </a:xfrm>
          <a:prstGeom prst="rect">
            <a:avLst/>
          </a:prstGeom>
        </p:spPr>
        <p:txBody>
          <a:bodyPr anchor="t" rtlCol="false" tIns="0" lIns="0" bIns="0" rIns="0">
            <a:spAutoFit/>
          </a:bodyPr>
          <a:lstStyle/>
          <a:p>
            <a:pPr algn="ctr">
              <a:lnSpc>
                <a:spcPts val="4900"/>
              </a:lnSpc>
            </a:pPr>
            <a:r>
              <a:rPr lang="en-US" sz="5000">
                <a:solidFill>
                  <a:srgbClr val="FFFFFF"/>
                </a:solidFill>
                <a:latin typeface="Canva Sans Bold"/>
              </a:rPr>
              <a:t>Staying Connected</a:t>
            </a:r>
          </a:p>
        </p:txBody>
      </p:sp>
      <p:sp>
        <p:nvSpPr>
          <p:cNvPr name="Freeform 31" id="31"/>
          <p:cNvSpPr/>
          <p:nvPr/>
        </p:nvSpPr>
        <p:spPr>
          <a:xfrm flipH="false" flipV="false" rot="0">
            <a:off x="3535704" y="-3904947"/>
            <a:ext cx="4567505" cy="4720935"/>
          </a:xfrm>
          <a:custGeom>
            <a:avLst/>
            <a:gdLst/>
            <a:ahLst/>
            <a:cxnLst/>
            <a:rect r="r" b="b" t="t" l="l"/>
            <a:pathLst>
              <a:path h="4720935" w="4567505">
                <a:moveTo>
                  <a:pt x="0" y="0"/>
                </a:moveTo>
                <a:lnTo>
                  <a:pt x="4567505" y="0"/>
                </a:lnTo>
                <a:lnTo>
                  <a:pt x="4567505" y="4720935"/>
                </a:lnTo>
                <a:lnTo>
                  <a:pt x="0" y="472093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32" id="32"/>
          <p:cNvSpPr/>
          <p:nvPr/>
        </p:nvSpPr>
        <p:spPr>
          <a:xfrm flipH="false" flipV="false" rot="-2611628">
            <a:off x="519083" y="-2263225"/>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3" id="33"/>
          <p:cNvSpPr/>
          <p:nvPr/>
        </p:nvSpPr>
        <p:spPr>
          <a:xfrm flipH="false" flipV="false" rot="-2611628">
            <a:off x="3019263" y="10305796"/>
            <a:ext cx="4007991" cy="3041063"/>
          </a:xfrm>
          <a:custGeom>
            <a:avLst/>
            <a:gdLst/>
            <a:ahLst/>
            <a:cxnLst/>
            <a:rect r="r" b="b" t="t" l="l"/>
            <a:pathLst>
              <a:path h="3041063" w="4007991">
                <a:moveTo>
                  <a:pt x="0" y="0"/>
                </a:moveTo>
                <a:lnTo>
                  <a:pt x="4007992" y="0"/>
                </a:lnTo>
                <a:lnTo>
                  <a:pt x="4007992"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4" id="34"/>
          <p:cNvSpPr/>
          <p:nvPr/>
        </p:nvSpPr>
        <p:spPr>
          <a:xfrm flipH="false" flipV="false" rot="-2611628">
            <a:off x="4037773" y="10114571"/>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5" id="35"/>
          <p:cNvSpPr/>
          <p:nvPr/>
        </p:nvSpPr>
        <p:spPr>
          <a:xfrm flipH="false" flipV="false" rot="-2611628">
            <a:off x="5320332" y="10220375"/>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6" id="36"/>
          <p:cNvSpPr/>
          <p:nvPr/>
        </p:nvSpPr>
        <p:spPr>
          <a:xfrm flipH="false" flipV="false" rot="-2611628">
            <a:off x="13050887" y="10513853"/>
            <a:ext cx="4007991" cy="3041063"/>
          </a:xfrm>
          <a:custGeom>
            <a:avLst/>
            <a:gdLst/>
            <a:ahLst/>
            <a:cxnLst/>
            <a:rect r="r" b="b" t="t" l="l"/>
            <a:pathLst>
              <a:path h="3041063" w="4007991">
                <a:moveTo>
                  <a:pt x="0" y="0"/>
                </a:moveTo>
                <a:lnTo>
                  <a:pt x="4007991" y="0"/>
                </a:lnTo>
                <a:lnTo>
                  <a:pt x="4007991" y="3041064"/>
                </a:lnTo>
                <a:lnTo>
                  <a:pt x="0" y="3041064"/>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7" id="37"/>
          <p:cNvSpPr/>
          <p:nvPr/>
        </p:nvSpPr>
        <p:spPr>
          <a:xfrm flipH="false" flipV="false" rot="-10247605">
            <a:off x="14310378" y="10112743"/>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8" id="38"/>
          <p:cNvSpPr/>
          <p:nvPr/>
        </p:nvSpPr>
        <p:spPr>
          <a:xfrm flipH="false" flipV="false" rot="-10247605">
            <a:off x="15569868" y="9711632"/>
            <a:ext cx="4007991" cy="3041063"/>
          </a:xfrm>
          <a:custGeom>
            <a:avLst/>
            <a:gdLst/>
            <a:ahLst/>
            <a:cxnLst/>
            <a:rect r="r" b="b" t="t" l="l"/>
            <a:pathLst>
              <a:path h="3041063" w="4007991">
                <a:moveTo>
                  <a:pt x="0" y="0"/>
                </a:moveTo>
                <a:lnTo>
                  <a:pt x="4007992" y="0"/>
                </a:lnTo>
                <a:lnTo>
                  <a:pt x="4007992" y="3041064"/>
                </a:lnTo>
                <a:lnTo>
                  <a:pt x="0" y="3041064"/>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9" id="39"/>
          <p:cNvSpPr/>
          <p:nvPr/>
        </p:nvSpPr>
        <p:spPr>
          <a:xfrm flipH="false" flipV="false" rot="-10247605">
            <a:off x="15255304" y="-2603049"/>
            <a:ext cx="4007991" cy="3041063"/>
          </a:xfrm>
          <a:custGeom>
            <a:avLst/>
            <a:gdLst/>
            <a:ahLst/>
            <a:cxnLst/>
            <a:rect r="r" b="b" t="t" l="l"/>
            <a:pathLst>
              <a:path h="3041063" w="4007991">
                <a:moveTo>
                  <a:pt x="0" y="0"/>
                </a:moveTo>
                <a:lnTo>
                  <a:pt x="4007992" y="0"/>
                </a:lnTo>
                <a:lnTo>
                  <a:pt x="4007992"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40" id="40"/>
          <p:cNvSpPr/>
          <p:nvPr/>
        </p:nvSpPr>
        <p:spPr>
          <a:xfrm flipH="false" flipV="false" rot="-10247605">
            <a:off x="-3367720" y="5555818"/>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41" id="41"/>
          <p:cNvSpPr/>
          <p:nvPr/>
        </p:nvSpPr>
        <p:spPr>
          <a:xfrm flipH="false" flipV="false" rot="-10247605">
            <a:off x="-3310570" y="4144864"/>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42" id="42"/>
          <p:cNvSpPr/>
          <p:nvPr/>
        </p:nvSpPr>
        <p:spPr>
          <a:xfrm flipH="false" flipV="false" rot="-10247605">
            <a:off x="-3253420" y="2733910"/>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43" id="43"/>
          <p:cNvSpPr/>
          <p:nvPr/>
        </p:nvSpPr>
        <p:spPr>
          <a:xfrm flipH="false" flipV="false" rot="-10247605">
            <a:off x="17690671" y="-1251416"/>
            <a:ext cx="4007991" cy="3041063"/>
          </a:xfrm>
          <a:custGeom>
            <a:avLst/>
            <a:gdLst/>
            <a:ahLst/>
            <a:cxnLst/>
            <a:rect r="r" b="b" t="t" l="l"/>
            <a:pathLst>
              <a:path h="3041063" w="4007991">
                <a:moveTo>
                  <a:pt x="0" y="0"/>
                </a:moveTo>
                <a:lnTo>
                  <a:pt x="4007991" y="0"/>
                </a:lnTo>
                <a:lnTo>
                  <a:pt x="4007991" y="3041063"/>
                </a:lnTo>
                <a:lnTo>
                  <a:pt x="0" y="304106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DAF1X30_iJw</dc:identifier>
  <dcterms:modified xsi:type="dcterms:W3CDTF">2011-08-01T06:04:30Z</dcterms:modified>
  <cp:revision>1</cp:revision>
  <dc:title>Paving the Way to Leadership</dc:title>
</cp:coreProperties>
</file>