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95"/>
  </p:notesMasterIdLst>
  <p:sldIdLst>
    <p:sldId id="256"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 id="273"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 id="286" r:id="rId66"/>
    <p:sldId id="287" r:id="rId67"/>
    <p:sldId id="288" r:id="rId68"/>
    <p:sldId id="289" r:id="rId69"/>
    <p:sldId id="290" r:id="rId70"/>
    <p:sldId id="291" r:id="rId71"/>
    <p:sldId id="292" r:id="rId72"/>
    <p:sldId id="293" r:id="rId73"/>
    <p:sldId id="294" r:id="rId74"/>
    <p:sldId id="295" r:id="rId75"/>
    <p:sldId id="296" r:id="rId76"/>
    <p:sldId id="297" r:id="rId77"/>
    <p:sldId id="298" r:id="rId78"/>
    <p:sldId id="299" r:id="rId79"/>
    <p:sldId id="300" r:id="rId80"/>
    <p:sldId id="301" r:id="rId81"/>
    <p:sldId id="302" r:id="rId82"/>
    <p:sldId id="303" r:id="rId83"/>
    <p:sldId id="304" r:id="rId84"/>
    <p:sldId id="305" r:id="rId85"/>
    <p:sldId id="306" r:id="rId86"/>
    <p:sldId id="307" r:id="rId87"/>
    <p:sldId id="308" r:id="rId88"/>
    <p:sldId id="309" r:id="rId89"/>
    <p:sldId id="310" r:id="rId90"/>
    <p:sldId id="311" r:id="rId91"/>
    <p:sldId id="312" r:id="rId92"/>
    <p:sldId id="313" r:id="rId93"/>
    <p:sldId id="314" r:id="rId9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Extra-Bold" charset="1" panose="00000900000000000000"/>
      <p:regular r:id="rId10"/>
    </p:embeddedFont>
    <p:embeddedFont>
      <p:font typeface="Montserrat Extra-Bold Bold" charset="1" panose="00000A00000000000000"/>
      <p:regular r:id="rId11"/>
    </p:embeddedFont>
    <p:embeddedFont>
      <p:font typeface="Montserrat Extra-Bold Italics" charset="1" panose="00000900000000000000"/>
      <p:regular r:id="rId12"/>
    </p:embeddedFont>
    <p:embeddedFont>
      <p:font typeface="Montserrat Extra-Bold Bold Italics" charset="1" panose="00000A00000000000000"/>
      <p:regular r:id="rId13"/>
    </p:embeddedFont>
    <p:embeddedFont>
      <p:font typeface="Montserrat" charset="1" panose="00000500000000000000"/>
      <p:regular r:id="rId14"/>
    </p:embeddedFont>
    <p:embeddedFont>
      <p:font typeface="Montserrat Bold" charset="1" panose="00000600000000000000"/>
      <p:regular r:id="rId15"/>
    </p:embeddedFont>
    <p:embeddedFont>
      <p:font typeface="Montserrat Italics" charset="1" panose="00000500000000000000"/>
      <p:regular r:id="rId16"/>
    </p:embeddedFont>
    <p:embeddedFont>
      <p:font typeface="Montserrat Bold Italics" charset="1" panose="00000600000000000000"/>
      <p:regular r:id="rId17"/>
    </p:embeddedFont>
    <p:embeddedFont>
      <p:font typeface="Alegreya" charset="1" panose="00000500000000000000"/>
      <p:regular r:id="rId18"/>
    </p:embeddedFont>
    <p:embeddedFont>
      <p:font typeface="Alegreya Bold" charset="1" panose="00000800000000000000"/>
      <p:regular r:id="rId19"/>
    </p:embeddedFont>
    <p:embeddedFont>
      <p:font typeface="Alegreya Italics" charset="1" panose="00000500000000000000"/>
      <p:regular r:id="rId20"/>
    </p:embeddedFont>
    <p:embeddedFont>
      <p:font typeface="Alegreya Bold Italics" charset="1" panose="00000800000000000000"/>
      <p:regular r:id="rId21"/>
    </p:embeddedFont>
    <p:embeddedFont>
      <p:font typeface="Roca One" charset="1" panose="00000500000000000000"/>
      <p:regular r:id="rId22"/>
    </p:embeddedFont>
    <p:embeddedFont>
      <p:font typeface="Roca One Bold" charset="1" panose="00000800000000000000"/>
      <p:regular r:id="rId23"/>
    </p:embeddedFont>
    <p:embeddedFont>
      <p:font typeface="Roca One Italics" charset="1" panose="00000500000000000000"/>
      <p:regular r:id="rId24"/>
    </p:embeddedFont>
    <p:embeddedFont>
      <p:font typeface="Roca One Bold Italics" charset="1" panose="00000800000000000000"/>
      <p:regular r:id="rId25"/>
    </p:embeddedFont>
    <p:embeddedFont>
      <p:font typeface="Canva Sans 1" charset="1" panose="020B0503030501040103"/>
      <p:regular r:id="rId26"/>
    </p:embeddedFont>
    <p:embeddedFont>
      <p:font typeface="Canva Sans 1 Bold" charset="1" panose="020B0803030501040103"/>
      <p:regular r:id="rId27"/>
    </p:embeddedFont>
    <p:embeddedFont>
      <p:font typeface="Canva Sans 1 Italics" charset="1" panose="020B0503030501040103"/>
      <p:regular r:id="rId28"/>
    </p:embeddedFont>
    <p:embeddedFont>
      <p:font typeface="Canva Sans 1 Bold Italics" charset="1" panose="020B0803030501040103"/>
      <p:regular r:id="rId29"/>
    </p:embeddedFont>
    <p:embeddedFont>
      <p:font typeface="Canva Sans 2" charset="1" panose="020B0503030501040103"/>
      <p:regular r:id="rId30"/>
    </p:embeddedFont>
    <p:embeddedFont>
      <p:font typeface="Canva Sans 2 Bold" charset="1" panose="020B0803030501040103"/>
      <p:regular r:id="rId31"/>
    </p:embeddedFont>
    <p:embeddedFont>
      <p:font typeface="Canva Sans 2 Italics" charset="1" panose="020B0503030501040103"/>
      <p:regular r:id="rId32"/>
    </p:embeddedFont>
    <p:embeddedFont>
      <p:font typeface="Canva Sans 2 Bold Italics" charset="1" panose="020B0803030501040103"/>
      <p:regular r:id="rId33"/>
    </p:embeddedFont>
    <p:embeddedFont>
      <p:font typeface="Canva Sans 2 Medium" charset="1" panose="020B0603030501040103"/>
      <p:regular r:id="rId34"/>
    </p:embeddedFont>
    <p:embeddedFont>
      <p:font typeface="Canva Sans 2 Medium Italics" charset="1" panose="020B0603030501040103"/>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notesSlides/notesSlide4.xml" Type="http://schemas.openxmlformats.org/officeDocument/2006/relationships/notesSlide"/><Relationship Id="rId101" Target="notesSlides/notesSlide5.xml" Type="http://schemas.openxmlformats.org/officeDocument/2006/relationships/notesSlide"/><Relationship Id="rId102" Target="notesSlides/notesSlide6.xml" Type="http://schemas.openxmlformats.org/officeDocument/2006/relationships/notesSlide"/><Relationship Id="rId103" Target="notesSlides/notesSlide7.xml" Type="http://schemas.openxmlformats.org/officeDocument/2006/relationships/notesSlide"/><Relationship Id="rId104" Target="notesSlides/notesSlide8.xml" Type="http://schemas.openxmlformats.org/officeDocument/2006/relationships/notesSlide"/><Relationship Id="rId105" Target="notesSlides/notesSlide9.xml" Type="http://schemas.openxmlformats.org/officeDocument/2006/relationships/notesSlide"/><Relationship Id="rId106" Target="notesSlides/notesSlide10.xml" Type="http://schemas.openxmlformats.org/officeDocument/2006/relationships/notesSlide"/><Relationship Id="rId107" Target="notesSlides/notesSlide11.xml" Type="http://schemas.openxmlformats.org/officeDocument/2006/relationships/notesSlide"/><Relationship Id="rId108" Target="notesSlides/notesSlide12.xml" Type="http://schemas.openxmlformats.org/officeDocument/2006/relationships/notesSlide"/><Relationship Id="rId109" Target="notesSlides/notesSlide13.xml" Type="http://schemas.openxmlformats.org/officeDocument/2006/relationships/notesSlide"/><Relationship Id="rId11" Target="fonts/font11.fntdata" Type="http://schemas.openxmlformats.org/officeDocument/2006/relationships/font"/><Relationship Id="rId110" Target="notesSlides/notesSlide14.xml" Type="http://schemas.openxmlformats.org/officeDocument/2006/relationships/notesSlide"/><Relationship Id="rId111" Target="notesSlides/notesSlide15.xml" Type="http://schemas.openxmlformats.org/officeDocument/2006/relationships/notesSlide"/><Relationship Id="rId112" Target="notesSlides/notesSlide16.xml" Type="http://schemas.openxmlformats.org/officeDocument/2006/relationships/notesSlide"/><Relationship Id="rId113" Target="notesSlides/notesSlide17.xml" Type="http://schemas.openxmlformats.org/officeDocument/2006/relationships/notesSlide"/><Relationship Id="rId114" Target="notesSlides/notesSlide18.xml" Type="http://schemas.openxmlformats.org/officeDocument/2006/relationships/notesSlide"/><Relationship Id="rId115" Target="notesSlides/notesSlide19.xml" Type="http://schemas.openxmlformats.org/officeDocument/2006/relationships/notesSlide"/><Relationship Id="rId116" Target="notesSlides/notesSlide20.xml" Type="http://schemas.openxmlformats.org/officeDocument/2006/relationships/notesSlide"/><Relationship Id="rId117" Target="notesSlides/notesSlide21.xml" Type="http://schemas.openxmlformats.org/officeDocument/2006/relationships/notesSlide"/><Relationship Id="rId118" Target="notesSlides/notesSlide22.xml" Type="http://schemas.openxmlformats.org/officeDocument/2006/relationships/notesSlide"/><Relationship Id="rId119" Target="notesSlides/notesSlide23.xml" Type="http://schemas.openxmlformats.org/officeDocument/2006/relationships/notesSlide"/><Relationship Id="rId12" Target="fonts/font12.fntdata" Type="http://schemas.openxmlformats.org/officeDocument/2006/relationships/font"/><Relationship Id="rId120" Target="notesSlides/notesSlide24.xml" Type="http://schemas.openxmlformats.org/officeDocument/2006/relationships/notesSlide"/><Relationship Id="rId121" Target="notesSlides/notesSlide25.xml" Type="http://schemas.openxmlformats.org/officeDocument/2006/relationships/notesSlide"/><Relationship Id="rId122" Target="notesSlides/notesSlide26.xml" Type="http://schemas.openxmlformats.org/officeDocument/2006/relationships/notesSlide"/><Relationship Id="rId123" Target="notesSlides/notesSlide27.xml" Type="http://schemas.openxmlformats.org/officeDocument/2006/relationships/notesSlide"/><Relationship Id="rId124" Target="notesSlides/notesSlide28.xml" Type="http://schemas.openxmlformats.org/officeDocument/2006/relationships/notesSlide"/><Relationship Id="rId125" Target="notesSlides/notesSlide29.xml" Type="http://schemas.openxmlformats.org/officeDocument/2006/relationships/notesSlide"/><Relationship Id="rId126" Target="notesSlides/notesSlide30.xml" Type="http://schemas.openxmlformats.org/officeDocument/2006/relationships/notesSlide"/><Relationship Id="rId127" Target="notesSlides/notesSlide31.xml" Type="http://schemas.openxmlformats.org/officeDocument/2006/relationships/notesSlide"/><Relationship Id="rId128" Target="notesSlides/notesSlide32.xml" Type="http://schemas.openxmlformats.org/officeDocument/2006/relationships/notesSlide"/><Relationship Id="rId129" Target="notesSlides/notesSlide33.xml" Type="http://schemas.openxmlformats.org/officeDocument/2006/relationships/notesSlide"/><Relationship Id="rId13" Target="fonts/font13.fntdata" Type="http://schemas.openxmlformats.org/officeDocument/2006/relationships/font"/><Relationship Id="rId130" Target="notesSlides/notesSlide34.xml" Type="http://schemas.openxmlformats.org/officeDocument/2006/relationships/notesSlide"/><Relationship Id="rId131" Target="notesSlides/notesSlide35.xml" Type="http://schemas.openxmlformats.org/officeDocument/2006/relationships/notesSlide"/><Relationship Id="rId132" Target="notesSlides/notesSlide36.xml" Type="http://schemas.openxmlformats.org/officeDocument/2006/relationships/note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slides/slide1.xml" Type="http://schemas.openxmlformats.org/officeDocument/2006/relationships/slide"/><Relationship Id="rId37" Target="slides/slide2.xml" Type="http://schemas.openxmlformats.org/officeDocument/2006/relationships/slide"/><Relationship Id="rId38" Target="slides/slide3.xml" Type="http://schemas.openxmlformats.org/officeDocument/2006/relationships/slide"/><Relationship Id="rId39" Target="slides/slide4.xml" Type="http://schemas.openxmlformats.org/officeDocument/2006/relationships/slide"/><Relationship Id="rId4" Target="theme/theme1.xml" Type="http://schemas.openxmlformats.org/officeDocument/2006/relationships/theme"/><Relationship Id="rId40" Target="slides/slide5.xml" Type="http://schemas.openxmlformats.org/officeDocument/2006/relationships/slide"/><Relationship Id="rId41" Target="slides/slide6.xml" Type="http://schemas.openxmlformats.org/officeDocument/2006/relationships/slide"/><Relationship Id="rId42" Target="slides/slide7.xml" Type="http://schemas.openxmlformats.org/officeDocument/2006/relationships/slide"/><Relationship Id="rId43" Target="slides/slide8.xml" Type="http://schemas.openxmlformats.org/officeDocument/2006/relationships/slide"/><Relationship Id="rId44" Target="slides/slide9.xml" Type="http://schemas.openxmlformats.org/officeDocument/2006/relationships/slide"/><Relationship Id="rId45" Target="slides/slide10.xml" Type="http://schemas.openxmlformats.org/officeDocument/2006/relationships/slide"/><Relationship Id="rId46" Target="slides/slide11.xml" Type="http://schemas.openxmlformats.org/officeDocument/2006/relationships/slide"/><Relationship Id="rId47" Target="slides/slide12.xml" Type="http://schemas.openxmlformats.org/officeDocument/2006/relationships/slide"/><Relationship Id="rId48" Target="slides/slide13.xml" Type="http://schemas.openxmlformats.org/officeDocument/2006/relationships/slide"/><Relationship Id="rId49" Target="slides/slide14.xml" Type="http://schemas.openxmlformats.org/officeDocument/2006/relationships/slide"/><Relationship Id="rId5" Target="tableStyles.xml" Type="http://schemas.openxmlformats.org/officeDocument/2006/relationships/tableStyles"/><Relationship Id="rId50" Target="slides/slide15.xml" Type="http://schemas.openxmlformats.org/officeDocument/2006/relationships/slide"/><Relationship Id="rId51" Target="slides/slide16.xml" Type="http://schemas.openxmlformats.org/officeDocument/2006/relationships/slide"/><Relationship Id="rId52" Target="slides/slide17.xml" Type="http://schemas.openxmlformats.org/officeDocument/2006/relationships/slide"/><Relationship Id="rId53" Target="slides/slide18.xml" Type="http://schemas.openxmlformats.org/officeDocument/2006/relationships/slide"/><Relationship Id="rId54" Target="slides/slide19.xml" Type="http://schemas.openxmlformats.org/officeDocument/2006/relationships/slide"/><Relationship Id="rId55" Target="slides/slide20.xml" Type="http://schemas.openxmlformats.org/officeDocument/2006/relationships/slide"/><Relationship Id="rId56" Target="slides/slide21.xml" Type="http://schemas.openxmlformats.org/officeDocument/2006/relationships/slide"/><Relationship Id="rId57" Target="slides/slide22.xml" Type="http://schemas.openxmlformats.org/officeDocument/2006/relationships/slide"/><Relationship Id="rId58" Target="slides/slide23.xml" Type="http://schemas.openxmlformats.org/officeDocument/2006/relationships/slide"/><Relationship Id="rId59" Target="slides/slide24.xml" Type="http://schemas.openxmlformats.org/officeDocument/2006/relationships/slide"/><Relationship Id="rId6" Target="fonts/font6.fntdata" Type="http://schemas.openxmlformats.org/officeDocument/2006/relationships/font"/><Relationship Id="rId60" Target="slides/slide25.xml" Type="http://schemas.openxmlformats.org/officeDocument/2006/relationships/slide"/><Relationship Id="rId61" Target="slides/slide26.xml" Type="http://schemas.openxmlformats.org/officeDocument/2006/relationships/slide"/><Relationship Id="rId62" Target="slides/slide27.xml" Type="http://schemas.openxmlformats.org/officeDocument/2006/relationships/slide"/><Relationship Id="rId63" Target="slides/slide28.xml" Type="http://schemas.openxmlformats.org/officeDocument/2006/relationships/slide"/><Relationship Id="rId64" Target="slides/slide29.xml" Type="http://schemas.openxmlformats.org/officeDocument/2006/relationships/slide"/><Relationship Id="rId65" Target="slides/slide30.xml" Type="http://schemas.openxmlformats.org/officeDocument/2006/relationships/slide"/><Relationship Id="rId66" Target="slides/slide31.xml" Type="http://schemas.openxmlformats.org/officeDocument/2006/relationships/slide"/><Relationship Id="rId67" Target="slides/slide32.xml" Type="http://schemas.openxmlformats.org/officeDocument/2006/relationships/slide"/><Relationship Id="rId68" Target="slides/slide33.xml" Type="http://schemas.openxmlformats.org/officeDocument/2006/relationships/slide"/><Relationship Id="rId69" Target="slides/slide34.xml" Type="http://schemas.openxmlformats.org/officeDocument/2006/relationships/slide"/><Relationship Id="rId7" Target="fonts/font7.fntdata" Type="http://schemas.openxmlformats.org/officeDocument/2006/relationships/font"/><Relationship Id="rId70" Target="slides/slide35.xml" Type="http://schemas.openxmlformats.org/officeDocument/2006/relationships/slide"/><Relationship Id="rId71" Target="slides/slide36.xml" Type="http://schemas.openxmlformats.org/officeDocument/2006/relationships/slide"/><Relationship Id="rId72" Target="slides/slide37.xml" Type="http://schemas.openxmlformats.org/officeDocument/2006/relationships/slide"/><Relationship Id="rId73" Target="slides/slide38.xml" Type="http://schemas.openxmlformats.org/officeDocument/2006/relationships/slide"/><Relationship Id="rId74" Target="slides/slide39.xml" Type="http://schemas.openxmlformats.org/officeDocument/2006/relationships/slide"/><Relationship Id="rId75" Target="slides/slide40.xml" Type="http://schemas.openxmlformats.org/officeDocument/2006/relationships/slide"/><Relationship Id="rId76" Target="slides/slide41.xml" Type="http://schemas.openxmlformats.org/officeDocument/2006/relationships/slide"/><Relationship Id="rId77" Target="slides/slide42.xml" Type="http://schemas.openxmlformats.org/officeDocument/2006/relationships/slide"/><Relationship Id="rId78" Target="slides/slide43.xml" Type="http://schemas.openxmlformats.org/officeDocument/2006/relationships/slide"/><Relationship Id="rId79" Target="slides/slide44.xml" Type="http://schemas.openxmlformats.org/officeDocument/2006/relationships/slide"/><Relationship Id="rId8" Target="fonts/font8.fntdata" Type="http://schemas.openxmlformats.org/officeDocument/2006/relationships/font"/><Relationship Id="rId80" Target="slides/slide45.xml" Type="http://schemas.openxmlformats.org/officeDocument/2006/relationships/slide"/><Relationship Id="rId81" Target="slides/slide46.xml" Type="http://schemas.openxmlformats.org/officeDocument/2006/relationships/slide"/><Relationship Id="rId82" Target="slides/slide47.xml" Type="http://schemas.openxmlformats.org/officeDocument/2006/relationships/slide"/><Relationship Id="rId83" Target="slides/slide48.xml" Type="http://schemas.openxmlformats.org/officeDocument/2006/relationships/slide"/><Relationship Id="rId84" Target="slides/slide49.xml" Type="http://schemas.openxmlformats.org/officeDocument/2006/relationships/slide"/><Relationship Id="rId85" Target="slides/slide50.xml" Type="http://schemas.openxmlformats.org/officeDocument/2006/relationships/slide"/><Relationship Id="rId86" Target="slides/slide51.xml" Type="http://schemas.openxmlformats.org/officeDocument/2006/relationships/slide"/><Relationship Id="rId87" Target="slides/slide52.xml" Type="http://schemas.openxmlformats.org/officeDocument/2006/relationships/slide"/><Relationship Id="rId88" Target="slides/slide53.xml" Type="http://schemas.openxmlformats.org/officeDocument/2006/relationships/slide"/><Relationship Id="rId89" Target="slides/slide54.xml" Type="http://schemas.openxmlformats.org/officeDocument/2006/relationships/slide"/><Relationship Id="rId9" Target="fonts/font9.fntdata" Type="http://schemas.openxmlformats.org/officeDocument/2006/relationships/font"/><Relationship Id="rId90" Target="slides/slide55.xml" Type="http://schemas.openxmlformats.org/officeDocument/2006/relationships/slide"/><Relationship Id="rId91" Target="slides/slide56.xml" Type="http://schemas.openxmlformats.org/officeDocument/2006/relationships/slide"/><Relationship Id="rId92" Target="slides/slide57.xml" Type="http://schemas.openxmlformats.org/officeDocument/2006/relationships/slide"/><Relationship Id="rId93" Target="slides/slide58.xml" Type="http://schemas.openxmlformats.org/officeDocument/2006/relationships/slide"/><Relationship Id="rId94" Target="slides/slide59.xml" Type="http://schemas.openxmlformats.org/officeDocument/2006/relationships/slide"/><Relationship Id="rId95" Target="notesMasters/notesMaster1.xml" Type="http://schemas.openxmlformats.org/officeDocument/2006/relationships/notesMaster"/><Relationship Id="rId96" Target="theme/theme2.xml" Type="http://schemas.openxmlformats.org/officeDocument/2006/relationships/theme"/><Relationship Id="rId97" Target="notesSlides/notesSlide1.xml" Type="http://schemas.openxmlformats.org/officeDocument/2006/relationships/notesSlide"/><Relationship Id="rId98" Target="notesSlides/notesSlide2.xml" Type="http://schemas.openxmlformats.org/officeDocument/2006/relationships/notesSlide"/><Relationship Id="rId99" Target="notesSlides/notesSlide3.xml" Type="http://schemas.openxmlformats.org/officeDocument/2006/relationships/note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Advisers! Introduce yourself and give facility instructions (refreshments, coffee, bathroom)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QR Code will lead you to the Officer Visit Form.   Please consider having one of our officers help with inductions, lead a meeting or train your officers.   </a:t>
            </a:r>
          </a:p>
          <a:p>
            <a:r>
              <a:rPr lang="en-US"/>
              <a:t/>
            </a:r>
          </a:p>
          <a:p>
            <a:r>
              <a:rPr lang="en-US"/>
              <a:t>Virtual or Face to Face Visits are available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the topics that we will be covering today.  If you happen to have a question please place it in our parking lot!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state's projects is supporting the March of Dimes. We start out by educating our members of the purpose of this organization.  </a:t>
            </a:r>
          </a:p>
          <a:p>
            <a:r>
              <a:rPr lang="en-US"/>
              <a:t/>
            </a:r>
          </a:p>
          <a:p>
            <a:r>
              <a:rPr lang="en-US"/>
              <a:t/>
            </a:r>
          </a:p>
          <a:p>
            <a:r>
              <a:rPr lang="en-US"/>
              <a:t>The story of March of Dimes spans over 80 years and is one based upon the human drive to help those in great need. It began with the fight against polio, continued with the prevention of birth defects and evolved to an organization dedicated to creating a world of healthy moms and strong babies.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executive team has set an aggressive goal of $82,500.  Over 99,000 dollars was raised last year by FBLA Chapters across the state.  We would love to reach over one million this year!!!</a:t>
            </a:r>
          </a:p>
          <a:p>
            <a:r>
              <a:rPr lang="en-US"/>
              <a:t/>
            </a:r>
          </a:p>
          <a:p>
            <a:r>
              <a:rPr lang="en-US"/>
              <a:t>With your help, WE CAN DO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Spread out onto 3 slides with photo examples.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Supplies needed: </a:t>
            </a:r>
          </a:p>
          <a:p>
            <a:r>
              <a:rPr lang="en-US"/>
              <a:t>Spoon</a:t>
            </a:r>
          </a:p>
          <a:p>
            <a:r>
              <a:rPr lang="en-US"/>
              <a:t>Ring</a:t>
            </a:r>
          </a:p>
          <a:p>
            <a:r>
              <a:rPr lang="en-US"/>
              <a:t>Coffee Stirrer</a:t>
            </a:r>
          </a:p>
          <a:p>
            <a:r>
              <a:rPr lang="en-US"/>
              <a:t>Small Napkin</a:t>
            </a:r>
          </a:p>
          <a:p>
            <a:r>
              <a:rPr lang="en-US"/>
              <a:t/>
            </a:r>
          </a:p>
          <a:p>
            <a:r>
              <a:rPr lang="en-US"/>
              <a:t>Explain the following as you show each item:</a:t>
            </a:r>
          </a:p>
          <a:p>
            <a:r>
              <a:rPr lang="en-US"/>
              <a:t/>
            </a:r>
          </a:p>
          <a:p>
            <a:r>
              <a:rPr lang="en-US"/>
              <a:t>The spoon represents amount of blood needed for transfusion.</a:t>
            </a:r>
          </a:p>
          <a:p>
            <a:r>
              <a:rPr lang="en-US"/>
              <a:t/>
            </a:r>
          </a:p>
          <a:p>
            <a:r>
              <a:rPr lang="en-US"/>
              <a:t>Ring could go around the baby’s entire arm up to their shoulder.</a:t>
            </a:r>
          </a:p>
          <a:p>
            <a:r>
              <a:rPr lang="en-US"/>
              <a:t/>
            </a:r>
          </a:p>
          <a:p>
            <a:r>
              <a:rPr lang="en-US"/>
              <a:t>Try to breathe through coffee stirrer. This demonstrates the effort it takes for a premature baby to get air to its lungs.</a:t>
            </a:r>
          </a:p>
          <a:p>
            <a:r>
              <a:rPr lang="en-US"/>
              <a:t/>
            </a:r>
          </a:p>
          <a:p>
            <a:r>
              <a:rPr lang="en-US"/>
              <a:t>The napkin depicts size of the diaper for very premature babies.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Share the video and then pass the bucket to conduct a Mission Moment donation collection.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the presenter, share a few success stories for MOD fundraising that you have had with your chapter. Give the group a moment to Think-Pair-Share and then ask each group to share their ideas/success stories with the group.</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Conferences are an essential part of the FBLA experience! Students are able to network, receive valuable training, gain confidence, and compete in a wide variety of competitive events.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teacher fill out if they haven't done it before at summer conference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National Fall Leadership Conference is all about learning and networking! </a:t>
            </a:r>
          </a:p>
          <a:p>
            <a:r>
              <a:rPr lang="en-US"/>
              <a:t/>
            </a:r>
          </a:p>
          <a:p>
            <a:r>
              <a:rPr lang="en-US"/>
              <a:t>Chapters that have registered will have the opportunity to attend in either Providence, Rhode Island or Dallas, Texas this year. Registration closed on October 18, 2023.</a:t>
            </a:r>
          </a:p>
          <a:p>
            <a:r>
              <a:rPr lang="en-US"/>
              <a:t/>
            </a:r>
          </a:p>
          <a:p>
            <a:r>
              <a:rPr lang="en-US"/>
              <a:t>Students have the opportunity to hone their business skills in an area of interest to them. During registration, students will register for both a morning and afternoon session to deep dive into a business or leadership skill of their choice.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the last few years, the State Leadership Conference (SLC) will be at the Mobile Convention Center April 18th-19th. The students love Mobile! </a:t>
            </a:r>
          </a:p>
          <a:p>
            <a:r>
              <a:rPr lang="en-US"/>
              <a:t>We will also have a Champ Camp for students that advance to Nationals (NLC)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top 4 students from each competitive event at SLC (State Leadership Conference) will advance to Nationals (NLC).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Notice that we have a new dress code poster. It is more straight forward. I always emphasize the unacceptable items at the bottom. Although I warn them not to, girls tend to buy brand new shoes before state competition. You might take thick Bandaids or blister cushions.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Advisers must register their own students for SLC and NLC. Always make your deadlines earlier for your student permission forms and money so that you can complete registration early.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awards and student awards!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see more details about chapter recognitions later in this presentation. If your FBLA officers and members buy in, they will be SO proud of their accomplishments at the end of the school year.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Conference preparation:</a:t>
            </a:r>
          </a:p>
          <a:p>
            <a:r>
              <a:rPr lang="en-US"/>
              <a:t>-Paperwork might not be the most exciting part of the conference, but it's crucial for its organization.</a:t>
            </a:r>
          </a:p>
          <a:p>
            <a:r>
              <a:rPr lang="en-US"/>
              <a:t>-Make sure all necessary forms are filled out accurately and submitted within the specified deadlines.</a:t>
            </a:r>
          </a:p>
          <a:p>
            <a:r>
              <a:rPr lang="en-US"/>
              <a:t>-Double-check registration details, accommodation arrangements (book early because the conference room block sells out fast), and any required documentation such as the chapter checklist and photo permission.</a:t>
            </a:r>
          </a:p>
          <a:p>
            <a:r>
              <a:rPr lang="en-US"/>
              <a:t/>
            </a:r>
          </a:p>
          <a:p>
            <a:r>
              <a:rPr lang="en-US"/>
              <a:t>Preparing for competitive events:</a:t>
            </a:r>
          </a:p>
          <a:p>
            <a:r>
              <a:rPr lang="en-US"/>
              <a:t>-Our success at the conference heavily relies on how well our students prepare for their various competitions.</a:t>
            </a:r>
          </a:p>
          <a:p>
            <a:r>
              <a:rPr lang="en-US"/>
              <a:t>-Thoroughly understand the rules and guidelines of each competition they will be participating in.</a:t>
            </a:r>
          </a:p>
          <a:p>
            <a:r>
              <a:rPr lang="en-US"/>
              <a:t>-Allocate time for practice sessions and ensure all team members are well-versed in their respective roles.</a:t>
            </a:r>
          </a:p>
          <a:p>
            <a:r>
              <a:rPr lang="en-US"/>
              <a:t>-Collaborate and share insights to refine strategies and approaches.</a:t>
            </a:r>
          </a:p>
          <a:p>
            <a:r>
              <a:rPr lang="en-US"/>
              <a:t/>
            </a:r>
          </a:p>
          <a:p>
            <a:r>
              <a:rPr lang="en-US"/>
              <a:t>Dress code check:</a:t>
            </a:r>
          </a:p>
          <a:p>
            <a:r>
              <a:rPr lang="en-US"/>
              <a:t>-Adhering to the dress code is not just a formality; it represents our respect for the event and its attendees.</a:t>
            </a:r>
          </a:p>
          <a:p>
            <a:r>
              <a:rPr lang="en-US"/>
              <a:t>-Review the dress code guidelines and ensure our attire aligns with the conference's standards.</a:t>
            </a:r>
          </a:p>
          <a:p>
            <a:r>
              <a:rPr lang="en-US"/>
              <a:t>-Pay attention to details such as appropriate footwear and accessories.</a:t>
            </a:r>
          </a:p>
          <a:p>
            <a:r>
              <a:rPr lang="en-US"/>
              <a:t>-Have your students send pictures/or bring clothing to get approval. </a:t>
            </a:r>
          </a:p>
          <a:p>
            <a:r>
              <a:rPr lang="en-US"/>
              <a:t/>
            </a:r>
          </a:p>
          <a:p>
            <a:r>
              <a:rPr lang="en-US"/>
              <a:t>Awards:</a:t>
            </a:r>
          </a:p>
          <a:p>
            <a:r>
              <a:rPr lang="en-US"/>
              <a:t>Discuss which events have been successful for your chapter members. Tips for getting on stage!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Alabama FBLA Foundation provides funding for the six district scholarships and stipends for the Top 4 in each competitive event. </a:t>
            </a:r>
          </a:p>
          <a:p>
            <a:r>
              <a:rPr lang="en-US"/>
              <a:t/>
            </a:r>
          </a:p>
          <a:p>
            <a:r>
              <a:rPr lang="en-US"/>
              <a:t>Please consider donating to our foundation to help insure that future funds are available for our members.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over the required activities and give ideas on optional activities. **No adviser stipend like in the past.</a:t>
            </a:r>
          </a:p>
          <a:p>
            <a:r>
              <a:rPr lang="en-US"/>
              <a:t/>
            </a:r>
          </a:p>
          <a:p>
            <a:r>
              <a:rPr lang="en-US"/>
              <a:t>Print out copies of the blueprint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yourself...and after introductions, lead into the icebreakers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the different levels that you must achieve in the Alabama Blueprint.  </a:t>
            </a:r>
          </a:p>
          <a:p>
            <a:r>
              <a:rPr lang="en-US"/>
              <a:t/>
            </a:r>
          </a:p>
          <a:p>
            <a:r>
              <a:rPr lang="en-US"/>
              <a:t>Explain each level.</a:t>
            </a:r>
          </a:p>
          <a:p>
            <a:r>
              <a:rPr lang="en-US"/>
              <a:t/>
            </a:r>
          </a:p>
          <a:p>
            <a:r>
              <a:rPr lang="en-US"/>
              <a:t>Put more emphasis on Outstanding Level.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Pt: Champion Chapter is a series of membership engagement-focused challenges that chapters may complete for national recognition. By completing activities, chapters accrue points.</a:t>
            </a:r>
          </a:p>
          <a:p>
            <a:r>
              <a:rPr lang="en-US"/>
              <a:t/>
            </a:r>
          </a:p>
          <a:p>
            <a:r>
              <a:rPr lang="en-US"/>
              <a:t>Talking Pt: All eligible Champion Chapters will earn a banner for the adviser’s classroom/meeting space or a school award case. Added incentives—such as ribbons</a:t>
            </a:r>
          </a:p>
          <a:p>
            <a:r>
              <a:rPr lang="en-US"/>
              <a:t>at the National Leadership Conference (NLC) and other recognition—will also be awarded. Chapters need a minimum of 600 points in each section for challenge recognition.</a:t>
            </a:r>
          </a:p>
          <a:p>
            <a:r>
              <a:rPr lang="en-US"/>
              <a:t/>
            </a:r>
          </a:p>
          <a:p>
            <a:r>
              <a:rPr lang="en-US"/>
              <a:t>**Print out copies of the champion chapter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the difference between the Blueprint and Champion Chapter.  </a:t>
            </a:r>
          </a:p>
          <a:p>
            <a:r>
              <a:rPr lang="en-US"/>
              <a:t/>
            </a:r>
          </a:p>
          <a:p>
            <a:r>
              <a:rPr lang="en-US"/>
              <a:t>We have closely align these to match so we easily meet National Standards.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Continue your explanation from previous screen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the Program of Work.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advisers to work together and share fundraising ideas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do we need to say about these two courses?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one of the notecards on the table and fill out the following information located on the board.  </a:t>
            </a:r>
          </a:p>
          <a:p>
            <a:r>
              <a:rPr lang="en-US"/>
              <a:t/>
            </a:r>
          </a:p>
          <a:p>
            <a:r>
              <a:rPr lang="en-US"/>
              <a:t/>
            </a:r>
          </a:p>
          <a:p>
            <a:r>
              <a:rPr lang="en-US"/>
              <a:t>Take about five minutes to fill this information out!</a:t>
            </a:r>
          </a:p>
          <a:p>
            <a:r>
              <a:rPr lang="en-US"/>
              <a:t/>
            </a:r>
          </a:p>
          <a:p>
            <a:r>
              <a:rPr lang="en-US"/>
              <a:t/>
            </a:r>
          </a:p>
          <a:p>
            <a:r>
              <a:rPr lang="en-US"/>
              <a:t>Now, we would like to ask you to share with the room your information.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Greetings from our State Adviser!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a dynamic officer team this year.  They are excited about their goals for the year. </a:t>
            </a:r>
          </a:p>
          <a:p>
            <a:r>
              <a:rPr lang="en-US"/>
              <a:t/>
            </a:r>
          </a:p>
          <a:p>
            <a:r>
              <a:rPr lang="en-US"/>
              <a:t>Here is our President and Secretary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officers that represent the state by districts </a:t>
            </a:r>
          </a:p>
          <a:p>
            <a:r>
              <a:rPr lang="en-US"/>
              <a:t/>
            </a:r>
          </a:p>
          <a:p>
            <a:r>
              <a:rPr lang="en-US"/>
              <a:t>District 1, 2 and 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our officers that represent districts 4, 5, 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state officers can assist in multiple ways. Here are a few that you can take advantage of.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1.png" Type="http://schemas.openxmlformats.org/officeDocument/2006/relationships/image"/><Relationship Id="rId4" Target="../media/image22.gif"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3.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26.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29.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32.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3.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4.jpeg" Type="http://schemas.openxmlformats.org/officeDocument/2006/relationships/image"/><Relationship Id="rId4" Target="https://www.youtube.com/watch?v=bdWMobA2dSM" TargetMode="External" Type="http://schemas.openxmlformats.org/officeDocument/2006/relationships/video"/><Relationship Id="rId5" Target="../media/image35.png" Type="http://schemas.openxmlformats.org/officeDocument/2006/relationships/image"/><Relationship Id="rId6" Target="../media/image36.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5.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46.png" Type="http://schemas.openxmlformats.org/officeDocument/2006/relationships/image"/><Relationship Id="rId4" Target="../media/image47.svg" Type="http://schemas.openxmlformats.org/officeDocument/2006/relationships/image"/><Relationship Id="rId5" Target="../media/image48.jpe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49.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50.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51.png" Type="http://schemas.openxmlformats.org/officeDocument/2006/relationships/image"/><Relationship Id="rId4" Target="../media/image52.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53.png" Type="http://schemas.openxmlformats.org/officeDocument/2006/relationships/image"/><Relationship Id="rId4" Target="../media/image54.sv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59.png" Type="http://schemas.openxmlformats.org/officeDocument/2006/relationships/image"/><Relationship Id="rId6" Target="../media/image60.svg" Type="http://schemas.openxmlformats.org/officeDocument/2006/relationships/image"/><Relationship Id="rId7" Target="../media/image61.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svg" Type="http://schemas.openxmlformats.org/officeDocument/2006/relationships/image"/><Relationship Id="rId4" Target="../media/image64.jpeg" Type="http://schemas.openxmlformats.org/officeDocument/2006/relationships/image"/><Relationship Id="rId5" Target="../media/image65.png" Type="http://schemas.openxmlformats.org/officeDocument/2006/relationships/image"/><Relationship Id="rId6" Target="../media/image66.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69.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70.png" Type="http://schemas.openxmlformats.org/officeDocument/2006/relationships/image"/><Relationship Id="rId4" Target="../media/image71.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8.png" Type="http://schemas.openxmlformats.org/officeDocument/2006/relationships/image"/><Relationship Id="rId4" Target="../media/image9.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72.jpe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3.jpeg" Type="http://schemas.openxmlformats.org/officeDocument/2006/relationships/image"/><Relationship Id="rId5" Target="https://connect.fbla.org" TargetMode="External" Type="http://schemas.openxmlformats.org/officeDocument/2006/relationships/hyperlink"/></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78.png" Type="http://schemas.openxmlformats.org/officeDocument/2006/relationships/image"/><Relationship Id="rId4" Target="../media/image79.svg" Type="http://schemas.openxmlformats.org/officeDocument/2006/relationships/image"/><Relationship Id="rId5" Target="../media/image80.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81.png" Type="http://schemas.openxmlformats.org/officeDocument/2006/relationships/image"/><Relationship Id="rId4" Target="../media/image82.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85.png" Type="http://schemas.openxmlformats.org/officeDocument/2006/relationships/image"/><Relationship Id="rId4" Target="../media/image86.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81.png" Type="http://schemas.openxmlformats.org/officeDocument/2006/relationships/image"/><Relationship Id="rId4" Target="../media/image82.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81.png" Type="http://schemas.openxmlformats.org/officeDocument/2006/relationships/image"/><Relationship Id="rId4" Target="../media/image82.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87.png" Type="http://schemas.openxmlformats.org/officeDocument/2006/relationships/image"/><Relationship Id="rId4" Target="../media/image88.svg" Type="http://schemas.openxmlformats.org/officeDocument/2006/relationships/image"/><Relationship Id="rId5" Target="../media/image89.png" Type="http://schemas.openxmlformats.org/officeDocument/2006/relationships/image"/><Relationship Id="rId6" Target="https://alabamafbla-pbl.org/wp-content/uploads/2022/12/Alabama-FBLA-Program-of-Work-Example-2022-2023.docx" TargetMode="External" Type="http://schemas.openxmlformats.org/officeDocument/2006/relationships/hyperlink"/><Relationship Id="rId7" Target="https://alabamafbla-pbl.org/wp-content/uploads/2022/12/Alabama-FBLA-Program-of-Work-Example-2022-2023.docx" TargetMode="External" Type="http://schemas.openxmlformats.org/officeDocument/2006/relationships/hyperlink"/></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png" Type="http://schemas.openxmlformats.org/officeDocument/2006/relationships/image"/><Relationship Id="rId4" Target="../media/image9.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10.pn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0.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https://www.mbaresearch.org/local-educators/student-organizations/fbla/#crosswalk" TargetMode="External" Type="http://schemas.openxmlformats.org/officeDocument/2006/relationships/hyperlink"/></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1.png" Type="http://schemas.openxmlformats.org/officeDocument/2006/relationships/image"/><Relationship Id="rId3" Target="../media/image92.svg" Type="http://schemas.openxmlformats.org/officeDocument/2006/relationships/image"/><Relationship Id="rId4" Target="../media/image93.png" Type="http://schemas.openxmlformats.org/officeDocument/2006/relationships/image"/><Relationship Id="rId5" Target="../media/image94.sv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https://docs.google.com/file/d/1rAX7Fk_wtKlz3T1bzYyq0g9JylyQsiuq/edit?usp=docslist_api&amp;filetype=msword" TargetMode="External" Type="http://schemas.openxmlformats.org/officeDocument/2006/relationships/hyperlink"/></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96.svg"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97.png" Type="http://schemas.openxmlformats.org/officeDocument/2006/relationships/image"/><Relationship Id="rId5" Target="https://connect.fbla.org/files" TargetMode="External" Type="http://schemas.openxmlformats.org/officeDocument/2006/relationships/hyperlink"/></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99.pn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 Id="rId3" Target="../media/image101.png" Type="http://schemas.openxmlformats.org/officeDocument/2006/relationships/image"/><Relationship Id="rId4" Target="../media/image102.pn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99.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png" Type="http://schemas.openxmlformats.org/officeDocument/2006/relationships/image"/><Relationship Id="rId4" Target="../media/image9.svg" Type="http://schemas.openxmlformats.org/officeDocument/2006/relationships/image"/><Relationship Id="rId5" Target="../media/image11.jpe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4.png" Type="http://schemas.openxmlformats.org/officeDocument/2006/relationships/image"/><Relationship Id="rId3" Target="../media/image99.pn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5.png" Type="http://schemas.openxmlformats.org/officeDocument/2006/relationships/image"/><Relationship Id="rId3" Target="../media/image99.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6.png" Type="http://schemas.openxmlformats.org/officeDocument/2006/relationships/image"/><Relationship Id="rId3" Target="../media/image107.png" Type="http://schemas.openxmlformats.org/officeDocument/2006/relationships/image"/><Relationship Id="rId4" Target="../media/image99.pn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 Id="rId3" Target="../media/image109.png" Type="http://schemas.openxmlformats.org/officeDocument/2006/relationships/image"/><Relationship Id="rId4" Target="../media/image99.pn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0.png" Type="http://schemas.openxmlformats.org/officeDocument/2006/relationships/image"/><Relationship Id="rId3" Target="../media/image99.pn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 Id="rId3" Target="../media/image112.png" Type="http://schemas.openxmlformats.org/officeDocument/2006/relationships/image"/><Relationship Id="rId4" Target="../media/image99.png" Type="http://schemas.openxmlformats.org/officeDocument/2006/relationships/image"/></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https://www.alabamaachieves.org/wp-content/uploads/2021/05/Senior-Career-Pathway-Project.pdf" TargetMode="External" Type="http://schemas.openxmlformats.org/officeDocument/2006/relationships/hyperlink"/><Relationship Id="rId4" Target="https://www.alabamaachieves.org/career-and-technical-education/cte-courses-of-study/#STEM" TargetMode="External" Type="http://schemas.openxmlformats.org/officeDocument/2006/relationships/hyperlink"/></Relationships>
</file>

<file path=ppt/slides/_rels/slide5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1.png" Type="http://schemas.openxmlformats.org/officeDocument/2006/relationships/image"/><Relationship Id="rId3" Target="../media/image92.svg" Type="http://schemas.openxmlformats.org/officeDocument/2006/relationships/image"/></Relationships>
</file>

<file path=ppt/slides/_rels/slide5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1.png" Type="http://schemas.openxmlformats.org/officeDocument/2006/relationships/image"/><Relationship Id="rId3" Target="../media/image92.svg" Type="http://schemas.openxmlformats.org/officeDocument/2006/relationships/image"/></Relationships>
</file>

<file path=ppt/slides/_rels/slide5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114.svg"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 Id="rId6" Target="../media/image115.png" Type="http://schemas.openxmlformats.org/officeDocument/2006/relationships/image"/><Relationship Id="rId7" Target="../media/image116.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2.jpeg" Type="http://schemas.openxmlformats.org/officeDocument/2006/relationships/image"/><Relationship Id="rId4" Target="../media/image13.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77B6"/>
        </a:solidFill>
      </p:bgPr>
    </p:bg>
    <p:spTree>
      <p:nvGrpSpPr>
        <p:cNvPr id="1" name=""/>
        <p:cNvGrpSpPr/>
        <p:nvPr/>
      </p:nvGrpSpPr>
      <p:grpSpPr>
        <a:xfrm>
          <a:off x="0" y="0"/>
          <a:ext cx="0" cy="0"/>
          <a:chOff x="0" y="0"/>
          <a:chExt cx="0" cy="0"/>
        </a:xfrm>
      </p:grpSpPr>
      <p:sp>
        <p:nvSpPr>
          <p:cNvPr name="AutoShape 2" id="2"/>
          <p:cNvSpPr/>
          <p:nvPr/>
        </p:nvSpPr>
        <p:spPr>
          <a:xfrm rot="-7020778">
            <a:off x="-6402716" y="821505"/>
            <a:ext cx="16230600" cy="10441156"/>
          </a:xfrm>
          <a:prstGeom prst="rect">
            <a:avLst/>
          </a:prstGeom>
          <a:solidFill>
            <a:srgbClr val="213559"/>
          </a:solidFill>
        </p:spPr>
      </p:sp>
      <p:sp>
        <p:nvSpPr>
          <p:cNvPr name="AutoShape 3" id="3"/>
          <p:cNvSpPr/>
          <p:nvPr/>
        </p:nvSpPr>
        <p:spPr>
          <a:xfrm rot="-7020778">
            <a:off x="-7861675" y="821505"/>
            <a:ext cx="16230600" cy="10441156"/>
          </a:xfrm>
          <a:prstGeom prst="rect">
            <a:avLst/>
          </a:prstGeom>
          <a:solidFill>
            <a:srgbClr val="263F6B"/>
          </a:solidFill>
        </p:spPr>
      </p:sp>
      <p:sp>
        <p:nvSpPr>
          <p:cNvPr name="Freeform 4" id="4"/>
          <p:cNvSpPr/>
          <p:nvPr/>
        </p:nvSpPr>
        <p:spPr>
          <a:xfrm flipH="false" flipV="false" rot="0">
            <a:off x="2640131" y="1864648"/>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5" id="5"/>
          <p:cNvSpPr/>
          <p:nvPr/>
        </p:nvSpPr>
        <p:spPr>
          <a:xfrm rot="0">
            <a:off x="-1536273" y="4580698"/>
            <a:ext cx="5244233" cy="0"/>
          </a:xfrm>
          <a:prstGeom prst="line">
            <a:avLst/>
          </a:prstGeom>
          <a:ln cap="rnd" w="19050">
            <a:solidFill>
              <a:srgbClr val="FFFFFF"/>
            </a:solidFill>
            <a:prstDash val="solid"/>
            <a:headEnd type="none" len="sm" w="sm"/>
            <a:tailEnd type="none" len="sm" w="sm"/>
          </a:ln>
        </p:spPr>
      </p:sp>
      <p:sp>
        <p:nvSpPr>
          <p:cNvPr name="AutoShape 6" id="6"/>
          <p:cNvSpPr/>
          <p:nvPr/>
        </p:nvSpPr>
        <p:spPr>
          <a:xfrm rot="0">
            <a:off x="-2298994" y="9582841"/>
            <a:ext cx="9005773" cy="0"/>
          </a:xfrm>
          <a:prstGeom prst="line">
            <a:avLst/>
          </a:prstGeom>
          <a:ln cap="rnd" w="19050">
            <a:solidFill>
              <a:srgbClr val="FFFFFF"/>
            </a:solidFill>
            <a:prstDash val="solid"/>
            <a:headEnd type="none" len="sm" w="sm"/>
            <a:tailEnd type="none" len="sm" w="sm"/>
          </a:ln>
        </p:spPr>
      </p:sp>
      <p:sp>
        <p:nvSpPr>
          <p:cNvPr name="AutoShape 7" id="7"/>
          <p:cNvSpPr/>
          <p:nvPr/>
        </p:nvSpPr>
        <p:spPr>
          <a:xfrm rot="0">
            <a:off x="-3516288" y="3712270"/>
            <a:ext cx="5720180" cy="0"/>
          </a:xfrm>
          <a:prstGeom prst="line">
            <a:avLst/>
          </a:prstGeom>
          <a:ln cap="rnd" w="19050">
            <a:solidFill>
              <a:srgbClr val="FFFFFF"/>
            </a:solidFill>
            <a:prstDash val="solid"/>
            <a:headEnd type="none" len="sm" w="sm"/>
            <a:tailEnd type="none" len="sm" w="sm"/>
          </a:ln>
        </p:spPr>
      </p:sp>
      <p:sp>
        <p:nvSpPr>
          <p:cNvPr name="AutoShape 8" id="8"/>
          <p:cNvSpPr/>
          <p:nvPr/>
        </p:nvSpPr>
        <p:spPr>
          <a:xfrm rot="0">
            <a:off x="3066191" y="2823187"/>
            <a:ext cx="930938" cy="0"/>
          </a:xfrm>
          <a:prstGeom prst="line">
            <a:avLst/>
          </a:prstGeom>
          <a:ln cap="rnd" w="19050">
            <a:solidFill>
              <a:srgbClr val="FFFFFF"/>
            </a:solidFill>
            <a:prstDash val="solid"/>
            <a:headEnd type="none" len="sm" w="sm"/>
            <a:tailEnd type="none" len="sm" w="sm"/>
          </a:ln>
        </p:spPr>
      </p:sp>
      <p:sp>
        <p:nvSpPr>
          <p:cNvPr name="AutoShape 9" id="9"/>
          <p:cNvSpPr/>
          <p:nvPr/>
        </p:nvSpPr>
        <p:spPr>
          <a:xfrm rot="0">
            <a:off x="628699" y="2392260"/>
            <a:ext cx="1291530" cy="0"/>
          </a:xfrm>
          <a:prstGeom prst="line">
            <a:avLst/>
          </a:prstGeom>
          <a:ln cap="rnd" w="19050">
            <a:solidFill>
              <a:srgbClr val="FFFFFF"/>
            </a:solidFill>
            <a:prstDash val="solid"/>
            <a:headEnd type="none" len="sm" w="sm"/>
            <a:tailEnd type="none" len="sm" w="sm"/>
          </a:ln>
        </p:spPr>
      </p:sp>
      <p:sp>
        <p:nvSpPr>
          <p:cNvPr name="Freeform 10" id="10"/>
          <p:cNvSpPr/>
          <p:nvPr/>
        </p:nvSpPr>
        <p:spPr>
          <a:xfrm flipH="false" flipV="false" rot="0">
            <a:off x="15885817" y="7934486"/>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2640131" y="6614819"/>
            <a:ext cx="2906790" cy="2968021"/>
          </a:xfrm>
          <a:custGeom>
            <a:avLst/>
            <a:gdLst/>
            <a:ahLst/>
            <a:cxnLst/>
            <a:rect r="r" b="b" t="t" l="l"/>
            <a:pathLst>
              <a:path h="2968021" w="2906790">
                <a:moveTo>
                  <a:pt x="0" y="0"/>
                </a:moveTo>
                <a:lnTo>
                  <a:pt x="2906790" y="0"/>
                </a:lnTo>
                <a:lnTo>
                  <a:pt x="2906790" y="2968022"/>
                </a:lnTo>
                <a:lnTo>
                  <a:pt x="0" y="2968022"/>
                </a:lnTo>
                <a:lnTo>
                  <a:pt x="0" y="0"/>
                </a:lnTo>
                <a:close/>
              </a:path>
            </a:pathLst>
          </a:custGeom>
          <a:blipFill>
            <a:blip r:embed="rId7"/>
            <a:stretch>
              <a:fillRect l="0" t="0" r="-5128" b="0"/>
            </a:stretch>
          </a:blipFill>
        </p:spPr>
      </p:sp>
      <p:sp>
        <p:nvSpPr>
          <p:cNvPr name="Freeform 12" id="12"/>
          <p:cNvSpPr/>
          <p:nvPr/>
        </p:nvSpPr>
        <p:spPr>
          <a:xfrm flipH="false" flipV="false" rot="0">
            <a:off x="-702897" y="2411310"/>
            <a:ext cx="2906790" cy="2968021"/>
          </a:xfrm>
          <a:custGeom>
            <a:avLst/>
            <a:gdLst/>
            <a:ahLst/>
            <a:cxnLst/>
            <a:rect r="r" b="b" t="t" l="l"/>
            <a:pathLst>
              <a:path h="2968021" w="2906790">
                <a:moveTo>
                  <a:pt x="0" y="0"/>
                </a:moveTo>
                <a:lnTo>
                  <a:pt x="2906789" y="0"/>
                </a:lnTo>
                <a:lnTo>
                  <a:pt x="2906789" y="2968021"/>
                </a:lnTo>
                <a:lnTo>
                  <a:pt x="0" y="2968021"/>
                </a:lnTo>
                <a:lnTo>
                  <a:pt x="0" y="0"/>
                </a:lnTo>
                <a:close/>
              </a:path>
            </a:pathLst>
          </a:custGeom>
          <a:blipFill>
            <a:blip r:embed="rId7"/>
            <a:stretch>
              <a:fillRect l="0" t="0" r="-5128" b="0"/>
            </a:stretch>
          </a:blipFill>
        </p:spPr>
      </p:sp>
      <p:sp>
        <p:nvSpPr>
          <p:cNvPr name="Freeform 13" id="13"/>
          <p:cNvSpPr/>
          <p:nvPr/>
        </p:nvSpPr>
        <p:spPr>
          <a:xfrm flipH="false" flipV="false" rot="0">
            <a:off x="10742465" y="1028700"/>
            <a:ext cx="6874296" cy="6874296"/>
          </a:xfrm>
          <a:custGeom>
            <a:avLst/>
            <a:gdLst/>
            <a:ahLst/>
            <a:cxnLst/>
            <a:rect r="r" b="b" t="t" l="l"/>
            <a:pathLst>
              <a:path h="6874296" w="6874296">
                <a:moveTo>
                  <a:pt x="0" y="0"/>
                </a:moveTo>
                <a:lnTo>
                  <a:pt x="6874296" y="0"/>
                </a:lnTo>
                <a:lnTo>
                  <a:pt x="6874296" y="6874296"/>
                </a:lnTo>
                <a:lnTo>
                  <a:pt x="0" y="6874296"/>
                </a:lnTo>
                <a:lnTo>
                  <a:pt x="0" y="0"/>
                </a:lnTo>
                <a:close/>
              </a:path>
            </a:pathLst>
          </a:custGeom>
          <a:blipFill>
            <a:blip r:embed="rId8"/>
            <a:stretch>
              <a:fillRect l="0" t="0" r="0" b="0"/>
            </a:stretch>
          </a:blipFill>
        </p:spPr>
      </p:sp>
      <p:sp>
        <p:nvSpPr>
          <p:cNvPr name="TextBox 14" id="14"/>
          <p:cNvSpPr txBox="true"/>
          <p:nvPr/>
        </p:nvSpPr>
        <p:spPr>
          <a:xfrm rot="0">
            <a:off x="-1536273" y="904875"/>
            <a:ext cx="16200844" cy="1062194"/>
          </a:xfrm>
          <a:prstGeom prst="rect">
            <a:avLst/>
          </a:prstGeom>
        </p:spPr>
        <p:txBody>
          <a:bodyPr anchor="t" rtlCol="false" tIns="0" lIns="0" bIns="0" rIns="0">
            <a:spAutoFit/>
          </a:bodyPr>
          <a:lstStyle/>
          <a:p>
            <a:pPr algn="ctr">
              <a:lnSpc>
                <a:spcPts val="8653"/>
              </a:lnSpc>
              <a:spcBef>
                <a:spcPct val="0"/>
              </a:spcBef>
            </a:pPr>
            <a:r>
              <a:rPr lang="en-US" sz="6181" spc="-364">
                <a:solidFill>
                  <a:srgbClr val="FFFFFF"/>
                </a:solidFill>
                <a:latin typeface="Montserrat Extra-Bold Italics"/>
              </a:rPr>
              <a:t>DISTRICT WORKSHOP </a:t>
            </a:r>
          </a:p>
        </p:txBody>
      </p:sp>
      <p:sp>
        <p:nvSpPr>
          <p:cNvPr name="TextBox 15" id="15"/>
          <p:cNvSpPr txBox="true"/>
          <p:nvPr/>
        </p:nvSpPr>
        <p:spPr>
          <a:xfrm rot="0">
            <a:off x="1085844" y="6188956"/>
            <a:ext cx="8636919" cy="2805633"/>
          </a:xfrm>
          <a:prstGeom prst="rect">
            <a:avLst/>
          </a:prstGeom>
        </p:spPr>
        <p:txBody>
          <a:bodyPr anchor="t" rtlCol="false" tIns="0" lIns="0" bIns="0" rIns="0">
            <a:spAutoFit/>
          </a:bodyPr>
          <a:lstStyle/>
          <a:p>
            <a:pPr>
              <a:lnSpc>
                <a:spcPts val="10666"/>
              </a:lnSpc>
            </a:pPr>
            <a:r>
              <a:rPr lang="en-US" sz="11985" spc="-707">
                <a:solidFill>
                  <a:srgbClr val="FFFFFF"/>
                </a:solidFill>
                <a:latin typeface="Montserrat Extra-Bold Italics"/>
              </a:rPr>
              <a:t>ALABAMA </a:t>
            </a:r>
          </a:p>
          <a:p>
            <a:pPr>
              <a:lnSpc>
                <a:spcPts val="10666"/>
              </a:lnSpc>
            </a:pPr>
            <a:r>
              <a:rPr lang="en-US" sz="11985" spc="-707">
                <a:solidFill>
                  <a:srgbClr val="FFFFFF"/>
                </a:solidFill>
                <a:latin typeface="Montserrat Extra-Bold Italics"/>
              </a:rPr>
              <a:t>  FBLA</a:t>
            </a:r>
          </a:p>
        </p:txBody>
      </p:sp>
      <p:sp>
        <p:nvSpPr>
          <p:cNvPr name="TextBox 16" id="16"/>
          <p:cNvSpPr txBox="true"/>
          <p:nvPr/>
        </p:nvSpPr>
        <p:spPr>
          <a:xfrm rot="0">
            <a:off x="10290683" y="7979746"/>
            <a:ext cx="6028730" cy="2789533"/>
          </a:xfrm>
          <a:prstGeom prst="rect">
            <a:avLst/>
          </a:prstGeom>
        </p:spPr>
        <p:txBody>
          <a:bodyPr anchor="t" rtlCol="false" tIns="0" lIns="0" bIns="0" rIns="0">
            <a:spAutoFit/>
          </a:bodyPr>
          <a:lstStyle/>
          <a:p>
            <a:pPr algn="ctr">
              <a:lnSpc>
                <a:spcPts val="3746"/>
              </a:lnSpc>
            </a:pPr>
            <a:r>
              <a:rPr lang="en-US" sz="2675">
                <a:solidFill>
                  <a:srgbClr val="FFFFFF"/>
                </a:solidFill>
                <a:latin typeface="Roca One Bold"/>
              </a:rPr>
              <a:t>Presented by </a:t>
            </a:r>
          </a:p>
          <a:p>
            <a:pPr algn="ctr">
              <a:lnSpc>
                <a:spcPts val="3746"/>
              </a:lnSpc>
            </a:pPr>
            <a:r>
              <a:rPr lang="en-US" sz="2675">
                <a:solidFill>
                  <a:srgbClr val="FFFFFF"/>
                </a:solidFill>
                <a:latin typeface="Roca One Bold"/>
              </a:rPr>
              <a:t>FBLA State Officer Advisers</a:t>
            </a:r>
          </a:p>
          <a:p>
            <a:pPr algn="ctr">
              <a:lnSpc>
                <a:spcPts val="3746"/>
              </a:lnSpc>
            </a:pPr>
            <a:r>
              <a:rPr lang="en-US" sz="2675">
                <a:solidFill>
                  <a:srgbClr val="FFFFFF"/>
                </a:solidFill>
                <a:latin typeface="Roca One Bold"/>
              </a:rPr>
              <a:t>FBLA Administrative Board Members</a:t>
            </a:r>
          </a:p>
          <a:p>
            <a:pPr algn="ctr">
              <a:lnSpc>
                <a:spcPts val="3746"/>
              </a:lnSpc>
            </a:pPr>
            <a:r>
              <a:rPr lang="en-US" sz="2675">
                <a:solidFill>
                  <a:srgbClr val="FFFFFF"/>
                </a:solidFill>
                <a:latin typeface="Roca One Bold"/>
              </a:rPr>
              <a:t>Alabama FBLA</a:t>
            </a:r>
          </a:p>
          <a:p>
            <a:pPr algn="ctr">
              <a:lnSpc>
                <a:spcPts val="3746"/>
              </a:lnSpc>
            </a:pPr>
          </a:p>
          <a:p>
            <a:pPr algn="ctr">
              <a:lnSpc>
                <a:spcPts val="3746"/>
              </a:lnSpc>
            </a:pPr>
            <a:r>
              <a:rPr lang="en-US" sz="2675">
                <a:solidFill>
                  <a:srgbClr val="FFFFFF"/>
                </a:solidFill>
                <a:latin typeface="Canva Sans 1 Bold"/>
              </a:rPr>
              <a:t>g</a:t>
            </a:r>
          </a:p>
        </p:txBody>
      </p:sp>
      <p:sp>
        <p:nvSpPr>
          <p:cNvPr name="TextBox 17" id="17"/>
          <p:cNvSpPr txBox="true"/>
          <p:nvPr/>
        </p:nvSpPr>
        <p:spPr>
          <a:xfrm rot="0">
            <a:off x="-5896530" y="63500"/>
            <a:ext cx="16200844" cy="1087756"/>
          </a:xfrm>
          <a:prstGeom prst="rect">
            <a:avLst/>
          </a:prstGeom>
        </p:spPr>
        <p:txBody>
          <a:bodyPr anchor="t" rtlCol="false" tIns="0" lIns="0" bIns="0" rIns="0">
            <a:spAutoFit/>
          </a:bodyPr>
          <a:lstStyle/>
          <a:p>
            <a:pPr algn="ctr">
              <a:lnSpc>
                <a:spcPts val="8819"/>
              </a:lnSpc>
            </a:pPr>
            <a:r>
              <a:rPr lang="en-US" sz="6299">
                <a:solidFill>
                  <a:srgbClr val="FFFFFF"/>
                </a:solidFill>
                <a:latin typeface="Montserrat Extra-Bold"/>
              </a:rPr>
              <a:t>Adviser</a:t>
            </a:r>
            <a:r>
              <a:rPr lang="en-US" sz="6299">
                <a:solidFill>
                  <a:srgbClr val="FFFFFF"/>
                </a:solidFill>
                <a:latin typeface="Montserrat Extra-Bold"/>
              </a:rPr>
              <a:t> </a:t>
            </a:r>
          </a:p>
        </p:txBody>
      </p:sp>
      <p:sp>
        <p:nvSpPr>
          <p:cNvPr name="TextBox 18" id="18"/>
          <p:cNvSpPr txBox="true"/>
          <p:nvPr/>
        </p:nvSpPr>
        <p:spPr>
          <a:xfrm rot="0">
            <a:off x="0" y="1833719"/>
            <a:ext cx="16200844" cy="1087756"/>
          </a:xfrm>
          <a:prstGeom prst="rect">
            <a:avLst/>
          </a:prstGeom>
        </p:spPr>
        <p:txBody>
          <a:bodyPr anchor="t" rtlCol="false" tIns="0" lIns="0" bIns="0" rIns="0">
            <a:spAutoFit/>
          </a:bodyPr>
          <a:lstStyle/>
          <a:p>
            <a:pPr algn="ctr">
              <a:lnSpc>
                <a:spcPts val="8819"/>
              </a:lnSpc>
            </a:pPr>
            <a:r>
              <a:rPr lang="en-US" sz="6299">
                <a:solidFill>
                  <a:srgbClr val="FFFFFF"/>
                </a:solidFill>
                <a:latin typeface="Montserrat Extra-Bold Bold"/>
              </a:rPr>
              <a:t>2023-2024</a:t>
            </a:r>
            <a:r>
              <a:rPr lang="en-US" sz="6299">
                <a:solidFill>
                  <a:srgbClr val="FFFFFF"/>
                </a:solidFill>
                <a:latin typeface="Montserrat Extra-Bold Bold"/>
              </a:rPr>
              <a:t>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5813168" y="1028700"/>
            <a:ext cx="6661664" cy="6661664"/>
          </a:xfrm>
          <a:custGeom>
            <a:avLst/>
            <a:gdLst/>
            <a:ahLst/>
            <a:cxnLst/>
            <a:rect r="r" b="b" t="t" l="l"/>
            <a:pathLst>
              <a:path h="6661664" w="6661664">
                <a:moveTo>
                  <a:pt x="0" y="0"/>
                </a:moveTo>
                <a:lnTo>
                  <a:pt x="6661664" y="0"/>
                </a:lnTo>
                <a:lnTo>
                  <a:pt x="6661664" y="6661664"/>
                </a:lnTo>
                <a:lnTo>
                  <a:pt x="0" y="6661664"/>
                </a:lnTo>
                <a:lnTo>
                  <a:pt x="0" y="0"/>
                </a:lnTo>
                <a:close/>
              </a:path>
            </a:pathLst>
          </a:custGeom>
          <a:blipFill>
            <a:blip r:embed="rId3"/>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5400000">
            <a:off x="1307078" y="2373152"/>
            <a:ext cx="4153862" cy="4858319"/>
          </a:xfrm>
          <a:prstGeom prst="rect">
            <a:avLst/>
          </a:prstGeom>
        </p:spPr>
      </p:pic>
      <p:sp>
        <p:nvSpPr>
          <p:cNvPr name="TextBox 4" id="4"/>
          <p:cNvSpPr txBox="true"/>
          <p:nvPr/>
        </p:nvSpPr>
        <p:spPr>
          <a:xfrm rot="0">
            <a:off x="3105326" y="8451214"/>
            <a:ext cx="12795052" cy="1052197"/>
          </a:xfrm>
          <a:prstGeom prst="rect">
            <a:avLst/>
          </a:prstGeom>
        </p:spPr>
        <p:txBody>
          <a:bodyPr anchor="t" rtlCol="false" tIns="0" lIns="0" bIns="0" rIns="0">
            <a:spAutoFit/>
          </a:bodyPr>
          <a:lstStyle/>
          <a:p>
            <a:pPr algn="ctr">
              <a:lnSpc>
                <a:spcPts val="8679"/>
              </a:lnSpc>
            </a:pPr>
            <a:r>
              <a:rPr lang="en-US" sz="6199">
                <a:solidFill>
                  <a:srgbClr val="3E4686"/>
                </a:solidFill>
                <a:latin typeface="Montserrat Extra-Bold"/>
              </a:rPr>
              <a:t>Scan to submit an Officer Visit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grpSp>
        <p:nvGrpSpPr>
          <p:cNvPr name="Group 3" id="3"/>
          <p:cNvGrpSpPr/>
          <p:nvPr/>
        </p:nvGrpSpPr>
        <p:grpSpPr>
          <a:xfrm rot="0">
            <a:off x="7527747" y="-1825476"/>
            <a:ext cx="16230600" cy="16230600"/>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3045E"/>
            </a:solidFill>
          </p:spPr>
        </p:sp>
      </p:grpSp>
      <p:grpSp>
        <p:nvGrpSpPr>
          <p:cNvPr name="Group 5" id="5"/>
          <p:cNvGrpSpPr>
            <a:grpSpLocks noChangeAspect="true"/>
          </p:cNvGrpSpPr>
          <p:nvPr/>
        </p:nvGrpSpPr>
        <p:grpSpPr>
          <a:xfrm rot="0">
            <a:off x="7527747" y="108788"/>
            <a:ext cx="12480379" cy="12480329"/>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888" t="0" r="-38888" b="0"/>
              </a:stretch>
            </a:blipFill>
          </p:spPr>
        </p:sp>
      </p:grpSp>
      <p:sp>
        <p:nvSpPr>
          <p:cNvPr name="Freeform 7" id="7"/>
          <p:cNvSpPr/>
          <p:nvPr/>
        </p:nvSpPr>
        <p:spPr>
          <a:xfrm flipH="false" flipV="false" rot="0">
            <a:off x="15476242" y="885242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028700" y="1028700"/>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334919" y="1724786"/>
            <a:ext cx="8247187" cy="2599365"/>
          </a:xfrm>
          <a:prstGeom prst="rect">
            <a:avLst/>
          </a:prstGeom>
        </p:spPr>
        <p:txBody>
          <a:bodyPr anchor="t" rtlCol="false" tIns="0" lIns="0" bIns="0" rIns="0">
            <a:spAutoFit/>
          </a:bodyPr>
          <a:lstStyle/>
          <a:p>
            <a:pPr>
              <a:lnSpc>
                <a:spcPts val="9646"/>
              </a:lnSpc>
            </a:pPr>
            <a:r>
              <a:rPr lang="en-US" sz="9843" spc="-580">
                <a:solidFill>
                  <a:srgbClr val="03045E"/>
                </a:solidFill>
                <a:latin typeface="Montserrat Extra-Bold"/>
              </a:rPr>
              <a:t>COMING UP...</a:t>
            </a:r>
          </a:p>
          <a:p>
            <a:pPr>
              <a:lnSpc>
                <a:spcPts val="10331"/>
              </a:lnSpc>
            </a:pPr>
          </a:p>
        </p:txBody>
      </p:sp>
      <p:sp>
        <p:nvSpPr>
          <p:cNvPr name="TextBox 10" id="10"/>
          <p:cNvSpPr txBox="true"/>
          <p:nvPr/>
        </p:nvSpPr>
        <p:spPr>
          <a:xfrm rot="0">
            <a:off x="1028700" y="3059321"/>
            <a:ext cx="6206729" cy="7123854"/>
          </a:xfrm>
          <a:prstGeom prst="rect">
            <a:avLst/>
          </a:prstGeom>
        </p:spPr>
        <p:txBody>
          <a:bodyPr anchor="t" rtlCol="false" tIns="0" lIns="0" bIns="0" rIns="0">
            <a:spAutoFit/>
          </a:bodyPr>
          <a:lstStyle/>
          <a:p>
            <a:pPr marL="622494" indent="-311247" lvl="1">
              <a:lnSpc>
                <a:spcPts val="6487"/>
              </a:lnSpc>
              <a:buFont typeface="Arial"/>
              <a:buChar char="•"/>
            </a:pPr>
            <a:r>
              <a:rPr lang="en-US" sz="2883" spc="57">
                <a:solidFill>
                  <a:srgbClr val="263F6B"/>
                </a:solidFill>
                <a:latin typeface="Roca One"/>
              </a:rPr>
              <a:t>A WORD FROM OUR SPONSOR</a:t>
            </a:r>
          </a:p>
          <a:p>
            <a:pPr marL="622494" indent="-311247" lvl="1">
              <a:lnSpc>
                <a:spcPts val="6487"/>
              </a:lnSpc>
              <a:buFont typeface="Arial"/>
              <a:buChar char="•"/>
            </a:pPr>
            <a:r>
              <a:rPr lang="en-US" sz="2883" spc="57">
                <a:solidFill>
                  <a:srgbClr val="263F6B"/>
                </a:solidFill>
                <a:latin typeface="Roca One"/>
              </a:rPr>
              <a:t>MARCH OF DIMES</a:t>
            </a:r>
          </a:p>
          <a:p>
            <a:pPr marL="622494" indent="-311247" lvl="1">
              <a:lnSpc>
                <a:spcPts val="6487"/>
              </a:lnSpc>
              <a:buFont typeface="Arial"/>
              <a:buChar char="•"/>
            </a:pPr>
            <a:r>
              <a:rPr lang="en-US" sz="2883" spc="57">
                <a:solidFill>
                  <a:srgbClr val="263F6B"/>
                </a:solidFill>
                <a:latin typeface="Roca One"/>
              </a:rPr>
              <a:t>CONFERENCE DATES</a:t>
            </a:r>
          </a:p>
          <a:p>
            <a:pPr marL="622494" indent="-311247" lvl="1">
              <a:lnSpc>
                <a:spcPts val="6487"/>
              </a:lnSpc>
              <a:buFont typeface="Arial"/>
              <a:buChar char="•"/>
            </a:pPr>
            <a:r>
              <a:rPr lang="en-US" sz="2883" spc="57">
                <a:solidFill>
                  <a:srgbClr val="263F6B"/>
                </a:solidFill>
                <a:latin typeface="Roca One"/>
              </a:rPr>
              <a:t>MEMBERSHIP </a:t>
            </a:r>
          </a:p>
          <a:p>
            <a:pPr marL="622494" indent="-311247" lvl="1">
              <a:lnSpc>
                <a:spcPts val="6487"/>
              </a:lnSpc>
              <a:buFont typeface="Arial"/>
              <a:buChar char="•"/>
            </a:pPr>
            <a:r>
              <a:rPr lang="en-US" sz="2883" spc="57">
                <a:solidFill>
                  <a:srgbClr val="263F6B"/>
                </a:solidFill>
                <a:latin typeface="Roca One"/>
              </a:rPr>
              <a:t>BLUEPRINT</a:t>
            </a:r>
          </a:p>
          <a:p>
            <a:pPr marL="622494" indent="-311247" lvl="1">
              <a:lnSpc>
                <a:spcPts val="6487"/>
              </a:lnSpc>
              <a:buFont typeface="Arial"/>
              <a:buChar char="•"/>
            </a:pPr>
            <a:r>
              <a:rPr lang="en-US" sz="2883" spc="57">
                <a:solidFill>
                  <a:srgbClr val="263F6B"/>
                </a:solidFill>
                <a:latin typeface="Roca One"/>
              </a:rPr>
              <a:t>DRESS CODE</a:t>
            </a:r>
          </a:p>
          <a:p>
            <a:pPr marL="622494" indent="-311247" lvl="1">
              <a:lnSpc>
                <a:spcPts val="6487"/>
              </a:lnSpc>
              <a:buFont typeface="Arial"/>
              <a:buChar char="•"/>
            </a:pPr>
            <a:r>
              <a:rPr lang="en-US" sz="2883" spc="57">
                <a:solidFill>
                  <a:srgbClr val="263F6B"/>
                </a:solidFill>
                <a:latin typeface="Roca One"/>
              </a:rPr>
              <a:t>COMPETITIVE EVENTS AND AWARDS</a:t>
            </a:r>
          </a:p>
          <a:p>
            <a:pPr>
              <a:lnSpc>
                <a:spcPts val="5231"/>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2700000">
            <a:off x="15641497" y="-1243700"/>
            <a:ext cx="5293007" cy="2487400"/>
          </a:xfrm>
          <a:prstGeom prst="rect">
            <a:avLst/>
          </a:prstGeom>
          <a:solidFill>
            <a:srgbClr val="213559"/>
          </a:solidFill>
        </p:spPr>
      </p:sp>
      <p:grpSp>
        <p:nvGrpSpPr>
          <p:cNvPr name="Group 3" id="3"/>
          <p:cNvGrpSpPr/>
          <p:nvPr/>
        </p:nvGrpSpPr>
        <p:grpSpPr>
          <a:xfrm rot="0">
            <a:off x="-4857862" y="1681677"/>
            <a:ext cx="8253464" cy="1309890"/>
            <a:chOff x="0" y="0"/>
            <a:chExt cx="4161103" cy="660400"/>
          </a:xfrm>
        </p:grpSpPr>
        <p:sp>
          <p:nvSpPr>
            <p:cNvPr name="Freeform 4" id="4"/>
            <p:cNvSpPr/>
            <p:nvPr/>
          </p:nvSpPr>
          <p:spPr>
            <a:xfrm flipH="false" flipV="false" rot="0">
              <a:off x="0" y="0"/>
              <a:ext cx="4161103" cy="660400"/>
            </a:xfrm>
            <a:custGeom>
              <a:avLst/>
              <a:gdLst/>
              <a:ahLst/>
              <a:cxnLst/>
              <a:rect r="r" b="b" t="t" l="l"/>
              <a:pathLst>
                <a:path h="660400" w="4161103">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03045E"/>
            </a:solidFill>
          </p:spPr>
        </p:sp>
      </p:grpSp>
      <p:grpSp>
        <p:nvGrpSpPr>
          <p:cNvPr name="Group 5" id="5"/>
          <p:cNvGrpSpPr/>
          <p:nvPr/>
        </p:nvGrpSpPr>
        <p:grpSpPr>
          <a:xfrm rot="0">
            <a:off x="14485298" y="1681677"/>
            <a:ext cx="8253464" cy="1309890"/>
            <a:chOff x="0" y="0"/>
            <a:chExt cx="4161103" cy="660400"/>
          </a:xfrm>
        </p:grpSpPr>
        <p:sp>
          <p:nvSpPr>
            <p:cNvPr name="Freeform 6" id="6"/>
            <p:cNvSpPr/>
            <p:nvPr/>
          </p:nvSpPr>
          <p:spPr>
            <a:xfrm flipH="false" flipV="false" rot="0">
              <a:off x="0" y="0"/>
              <a:ext cx="4161103" cy="660400"/>
            </a:xfrm>
            <a:custGeom>
              <a:avLst/>
              <a:gdLst/>
              <a:ahLst/>
              <a:cxnLst/>
              <a:rect r="r" b="b" t="t" l="l"/>
              <a:pathLst>
                <a:path h="660400" w="4161103">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03045E"/>
            </a:solidFill>
          </p:spPr>
        </p:sp>
      </p:grpSp>
      <p:sp>
        <p:nvSpPr>
          <p:cNvPr name="TextBox 7" id="7"/>
          <p:cNvSpPr txBox="true"/>
          <p:nvPr/>
        </p:nvSpPr>
        <p:spPr>
          <a:xfrm rot="0">
            <a:off x="2121010" y="653766"/>
            <a:ext cx="14045980" cy="2097024"/>
          </a:xfrm>
          <a:prstGeom prst="rect">
            <a:avLst/>
          </a:prstGeom>
        </p:spPr>
        <p:txBody>
          <a:bodyPr anchor="t" rtlCol="false" tIns="0" lIns="0" bIns="0" rIns="0">
            <a:spAutoFit/>
          </a:bodyPr>
          <a:lstStyle/>
          <a:p>
            <a:pPr algn="ctr">
              <a:lnSpc>
                <a:spcPts val="8071"/>
              </a:lnSpc>
            </a:pPr>
            <a:r>
              <a:rPr lang="en-US" sz="8236" spc="-485">
                <a:solidFill>
                  <a:srgbClr val="263F6B"/>
                </a:solidFill>
                <a:latin typeface="Montserrat Extra-Bold Italics"/>
              </a:rPr>
              <a:t>A WORD FROM OUR SPONSOR</a:t>
            </a:r>
          </a:p>
        </p:txBody>
      </p:sp>
      <p:sp>
        <p:nvSpPr>
          <p:cNvPr name="Freeform 8" id="8"/>
          <p:cNvSpPr/>
          <p:nvPr/>
        </p:nvSpPr>
        <p:spPr>
          <a:xfrm flipH="false" flipV="false" rot="0">
            <a:off x="-2154107" y="-2433123"/>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4483924" y="2750789"/>
            <a:ext cx="9320153" cy="4582149"/>
          </a:xfrm>
          <a:custGeom>
            <a:avLst/>
            <a:gdLst/>
            <a:ahLst/>
            <a:cxnLst/>
            <a:rect r="r" b="b" t="t" l="l"/>
            <a:pathLst>
              <a:path h="4582149" w="9320153">
                <a:moveTo>
                  <a:pt x="0" y="0"/>
                </a:moveTo>
                <a:lnTo>
                  <a:pt x="9320152" y="0"/>
                </a:lnTo>
                <a:lnTo>
                  <a:pt x="9320152" y="4582149"/>
                </a:lnTo>
                <a:lnTo>
                  <a:pt x="0" y="4582149"/>
                </a:lnTo>
                <a:lnTo>
                  <a:pt x="0" y="0"/>
                </a:lnTo>
                <a:close/>
              </a:path>
            </a:pathLst>
          </a:custGeom>
          <a:blipFill>
            <a:blip r:embed="rId5"/>
            <a:stretch>
              <a:fillRect l="0" t="0" r="0" b="0"/>
            </a:stretch>
          </a:blipFill>
        </p:spPr>
      </p:sp>
      <p:sp>
        <p:nvSpPr>
          <p:cNvPr name="TextBox 10" id="10"/>
          <p:cNvSpPr txBox="true"/>
          <p:nvPr/>
        </p:nvSpPr>
        <p:spPr>
          <a:xfrm rot="0">
            <a:off x="526046" y="7174760"/>
            <a:ext cx="17235908" cy="3525508"/>
          </a:xfrm>
          <a:prstGeom prst="rect">
            <a:avLst/>
          </a:prstGeom>
        </p:spPr>
        <p:txBody>
          <a:bodyPr anchor="t" rtlCol="false" tIns="0" lIns="0" bIns="0" rIns="0">
            <a:spAutoFit/>
          </a:bodyPr>
          <a:lstStyle/>
          <a:p>
            <a:pPr algn="ctr">
              <a:lnSpc>
                <a:spcPts val="9380"/>
              </a:lnSpc>
            </a:pPr>
          </a:p>
          <a:p>
            <a:pPr algn="ctr">
              <a:lnSpc>
                <a:spcPts val="9380"/>
              </a:lnSpc>
            </a:pPr>
            <a:r>
              <a:rPr lang="en-US" sz="6700">
                <a:solidFill>
                  <a:srgbClr val="263F6B"/>
                </a:solidFill>
                <a:latin typeface="Canva Sans 2 Bold"/>
              </a:rPr>
              <a:t>Alabama Council on Economic Education </a:t>
            </a:r>
          </a:p>
          <a:p>
            <a:pPr algn="ctr">
              <a:lnSpc>
                <a:spcPts val="938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000000">
              <a:alpha val="6667"/>
            </a:srgbClr>
          </a:solidFill>
        </p:spPr>
      </p:sp>
      <p:sp>
        <p:nvSpPr>
          <p:cNvPr name="Freeform 3" id="3"/>
          <p:cNvSpPr/>
          <p:nvPr/>
        </p:nvSpPr>
        <p:spPr>
          <a:xfrm flipH="false" flipV="false" rot="1707239">
            <a:off x="12218152" y="5313456"/>
            <a:ext cx="1675183" cy="831310"/>
          </a:xfrm>
          <a:custGeom>
            <a:avLst/>
            <a:gdLst/>
            <a:ahLst/>
            <a:cxnLst/>
            <a:rect r="r" b="b" t="t" l="l"/>
            <a:pathLst>
              <a:path h="831310" w="1675183">
                <a:moveTo>
                  <a:pt x="0" y="0"/>
                </a:moveTo>
                <a:lnTo>
                  <a:pt x="1675184" y="0"/>
                </a:lnTo>
                <a:lnTo>
                  <a:pt x="1675184" y="831310"/>
                </a:lnTo>
                <a:lnTo>
                  <a:pt x="0" y="8313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1707239">
            <a:off x="5587024" y="1905928"/>
            <a:ext cx="1675183" cy="831310"/>
          </a:xfrm>
          <a:custGeom>
            <a:avLst/>
            <a:gdLst/>
            <a:ahLst/>
            <a:cxnLst/>
            <a:rect r="r" b="b" t="t" l="l"/>
            <a:pathLst>
              <a:path h="831310" w="1675183">
                <a:moveTo>
                  <a:pt x="1675183" y="831310"/>
                </a:moveTo>
                <a:lnTo>
                  <a:pt x="0" y="831310"/>
                </a:lnTo>
                <a:lnTo>
                  <a:pt x="0" y="0"/>
                </a:lnTo>
                <a:lnTo>
                  <a:pt x="1675183" y="0"/>
                </a:lnTo>
                <a:lnTo>
                  <a:pt x="1675183" y="83131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669071" y="2504813"/>
            <a:ext cx="6949859" cy="4919563"/>
          </a:xfrm>
          <a:custGeom>
            <a:avLst/>
            <a:gdLst/>
            <a:ahLst/>
            <a:cxnLst/>
            <a:rect r="r" b="b" t="t" l="l"/>
            <a:pathLst>
              <a:path h="4919563" w="6949859">
                <a:moveTo>
                  <a:pt x="0" y="0"/>
                </a:moveTo>
                <a:lnTo>
                  <a:pt x="6949858" y="0"/>
                </a:lnTo>
                <a:lnTo>
                  <a:pt x="6949858" y="4919563"/>
                </a:lnTo>
                <a:lnTo>
                  <a:pt x="0" y="4919563"/>
                </a:lnTo>
                <a:lnTo>
                  <a:pt x="0" y="0"/>
                </a:lnTo>
                <a:close/>
              </a:path>
            </a:pathLst>
          </a:custGeom>
          <a:blipFill>
            <a:blip r:embed="rId5"/>
            <a:stretch>
              <a:fillRect l="0" t="0" r="0" b="0"/>
            </a:stretch>
          </a:blipFill>
        </p:spPr>
      </p:sp>
      <p:sp>
        <p:nvSpPr>
          <p:cNvPr name="Freeform 6" id="6"/>
          <p:cNvSpPr/>
          <p:nvPr/>
        </p:nvSpPr>
        <p:spPr>
          <a:xfrm flipH="false" flipV="false" rot="0">
            <a:off x="-1108858" y="-1028700"/>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622152" y="7090037"/>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1812658" y="-2411987"/>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439052" y="7788959"/>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828194" y="5487670"/>
            <a:ext cx="1062367" cy="4114800"/>
          </a:xfrm>
          <a:custGeom>
            <a:avLst/>
            <a:gdLst/>
            <a:ahLst/>
            <a:cxnLst/>
            <a:rect r="r" b="b" t="t" l="l"/>
            <a:pathLst>
              <a:path h="4114800" w="1062367">
                <a:moveTo>
                  <a:pt x="0" y="0"/>
                </a:moveTo>
                <a:lnTo>
                  <a:pt x="1062366" y="0"/>
                </a:lnTo>
                <a:lnTo>
                  <a:pt x="10623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4198895" y="190878"/>
            <a:ext cx="3967324" cy="2808331"/>
          </a:xfrm>
          <a:custGeom>
            <a:avLst/>
            <a:gdLst/>
            <a:ahLst/>
            <a:cxnLst/>
            <a:rect r="r" b="b" t="t" l="l"/>
            <a:pathLst>
              <a:path h="2808331" w="3967324">
                <a:moveTo>
                  <a:pt x="0" y="0"/>
                </a:moveTo>
                <a:lnTo>
                  <a:pt x="3967324" y="0"/>
                </a:lnTo>
                <a:lnTo>
                  <a:pt x="3967324" y="2808331"/>
                </a:lnTo>
                <a:lnTo>
                  <a:pt x="0" y="2808331"/>
                </a:lnTo>
                <a:lnTo>
                  <a:pt x="0" y="0"/>
                </a:lnTo>
                <a:close/>
              </a:path>
            </a:pathLst>
          </a:custGeom>
          <a:blipFill>
            <a:blip r:embed="rId7"/>
            <a:stretch>
              <a:fillRect l="0" t="0" r="0" b="0"/>
            </a:stretch>
          </a:blipFill>
        </p:spPr>
      </p:sp>
      <p:grpSp>
        <p:nvGrpSpPr>
          <p:cNvPr name="Group 6" id="6"/>
          <p:cNvGrpSpPr/>
          <p:nvPr/>
        </p:nvGrpSpPr>
        <p:grpSpPr>
          <a:xfrm rot="0">
            <a:off x="7123506" y="4957251"/>
            <a:ext cx="4666435" cy="3086100"/>
            <a:chOff x="0" y="0"/>
            <a:chExt cx="1229020" cy="812800"/>
          </a:xfrm>
        </p:grpSpPr>
        <p:sp>
          <p:nvSpPr>
            <p:cNvPr name="Freeform 7" id="7"/>
            <p:cNvSpPr/>
            <p:nvPr/>
          </p:nvSpPr>
          <p:spPr>
            <a:xfrm flipH="false" flipV="false" rot="0">
              <a:off x="0" y="0"/>
              <a:ext cx="1229020" cy="812800"/>
            </a:xfrm>
            <a:custGeom>
              <a:avLst/>
              <a:gdLst/>
              <a:ahLst/>
              <a:cxnLst/>
              <a:rect r="r" b="b" t="t" l="l"/>
              <a:pathLst>
                <a:path h="812800" w="1229020">
                  <a:moveTo>
                    <a:pt x="0" y="0"/>
                  </a:moveTo>
                  <a:lnTo>
                    <a:pt x="1229020" y="0"/>
                  </a:lnTo>
                  <a:lnTo>
                    <a:pt x="1229020" y="812800"/>
                  </a:lnTo>
                  <a:lnTo>
                    <a:pt x="0" y="812800"/>
                  </a:lnTo>
                  <a:close/>
                </a:path>
              </a:pathLst>
            </a:custGeom>
            <a:solidFill>
              <a:srgbClr val="F2B01F"/>
            </a:solidFill>
          </p:spPr>
        </p:sp>
        <p:sp>
          <p:nvSpPr>
            <p:cNvPr name="TextBox 8" id="8"/>
            <p:cNvSpPr txBox="true"/>
            <p:nvPr/>
          </p:nvSpPr>
          <p:spPr>
            <a:xfrm>
              <a:off x="0" y="-19050"/>
              <a:ext cx="1229020" cy="831850"/>
            </a:xfrm>
            <a:prstGeom prst="rect">
              <a:avLst/>
            </a:prstGeom>
          </p:spPr>
          <p:txBody>
            <a:bodyPr anchor="ctr" rtlCol="false" tIns="50800" lIns="50800" bIns="50800" rIns="50800"/>
            <a:lstStyle/>
            <a:p>
              <a:pPr algn="ctr">
                <a:lnSpc>
                  <a:spcPts val="3250"/>
                </a:lnSpc>
              </a:pPr>
            </a:p>
          </p:txBody>
        </p:sp>
      </p:grpSp>
      <p:grpSp>
        <p:nvGrpSpPr>
          <p:cNvPr name="Group 9" id="9"/>
          <p:cNvGrpSpPr/>
          <p:nvPr/>
        </p:nvGrpSpPr>
        <p:grpSpPr>
          <a:xfrm rot="0">
            <a:off x="7511135" y="5143500"/>
            <a:ext cx="4278806" cy="3086100"/>
            <a:chOff x="0" y="0"/>
            <a:chExt cx="1126928" cy="812800"/>
          </a:xfrm>
        </p:grpSpPr>
        <p:sp>
          <p:nvSpPr>
            <p:cNvPr name="Freeform 10" id="10"/>
            <p:cNvSpPr/>
            <p:nvPr/>
          </p:nvSpPr>
          <p:spPr>
            <a:xfrm flipH="false" flipV="false" rot="0">
              <a:off x="0" y="0"/>
              <a:ext cx="1126928" cy="812800"/>
            </a:xfrm>
            <a:custGeom>
              <a:avLst/>
              <a:gdLst/>
              <a:ahLst/>
              <a:cxnLst/>
              <a:rect r="r" b="b" t="t" l="l"/>
              <a:pathLst>
                <a:path h="812800" w="1126928">
                  <a:moveTo>
                    <a:pt x="0" y="0"/>
                  </a:moveTo>
                  <a:lnTo>
                    <a:pt x="1126928" y="0"/>
                  </a:lnTo>
                  <a:lnTo>
                    <a:pt x="1126928" y="812800"/>
                  </a:lnTo>
                  <a:lnTo>
                    <a:pt x="0" y="812800"/>
                  </a:lnTo>
                  <a:close/>
                </a:path>
              </a:pathLst>
            </a:custGeom>
            <a:solidFill>
              <a:srgbClr val="0077B6"/>
            </a:solidFill>
          </p:spPr>
        </p:sp>
        <p:sp>
          <p:nvSpPr>
            <p:cNvPr name="TextBox 11" id="11"/>
            <p:cNvSpPr txBox="true"/>
            <p:nvPr/>
          </p:nvSpPr>
          <p:spPr>
            <a:xfrm>
              <a:off x="0" y="-19050"/>
              <a:ext cx="1126928" cy="831850"/>
            </a:xfrm>
            <a:prstGeom prst="rect">
              <a:avLst/>
            </a:prstGeom>
          </p:spPr>
          <p:txBody>
            <a:bodyPr anchor="ctr" rtlCol="false" tIns="50800" lIns="50800" bIns="50800" rIns="50800"/>
            <a:lstStyle/>
            <a:p>
              <a:pPr algn="ctr">
                <a:lnSpc>
                  <a:spcPts val="3250"/>
                </a:lnSpc>
              </a:pPr>
            </a:p>
          </p:txBody>
        </p:sp>
      </p:grpSp>
      <p:sp>
        <p:nvSpPr>
          <p:cNvPr name="TextBox 12" id="12"/>
          <p:cNvSpPr txBox="true"/>
          <p:nvPr/>
        </p:nvSpPr>
        <p:spPr>
          <a:xfrm rot="0">
            <a:off x="2462458" y="390222"/>
            <a:ext cx="10829517" cy="3370346"/>
          </a:xfrm>
          <a:prstGeom prst="rect">
            <a:avLst/>
          </a:prstGeom>
        </p:spPr>
        <p:txBody>
          <a:bodyPr anchor="t" rtlCol="false" tIns="0" lIns="0" bIns="0" rIns="0">
            <a:spAutoFit/>
          </a:bodyPr>
          <a:lstStyle/>
          <a:p>
            <a:pPr algn="ctr">
              <a:lnSpc>
                <a:spcPts val="13544"/>
              </a:lnSpc>
            </a:pPr>
            <a:r>
              <a:rPr lang="en-US" sz="9674">
                <a:solidFill>
                  <a:srgbClr val="FFFFFF"/>
                </a:solidFill>
                <a:latin typeface="Roca One Bold"/>
              </a:rPr>
              <a:t>MARCH OF DIMES</a:t>
            </a:r>
          </a:p>
          <a:p>
            <a:pPr algn="ctr">
              <a:lnSpc>
                <a:spcPts val="13544"/>
              </a:lnSpc>
            </a:pPr>
          </a:p>
        </p:txBody>
      </p:sp>
      <p:sp>
        <p:nvSpPr>
          <p:cNvPr name="TextBox 13" id="13"/>
          <p:cNvSpPr txBox="true"/>
          <p:nvPr/>
        </p:nvSpPr>
        <p:spPr>
          <a:xfrm rot="0">
            <a:off x="1877431" y="3090922"/>
            <a:ext cx="13873995" cy="2033905"/>
          </a:xfrm>
          <a:prstGeom prst="rect">
            <a:avLst/>
          </a:prstGeom>
        </p:spPr>
        <p:txBody>
          <a:bodyPr anchor="t" rtlCol="false" tIns="0" lIns="0" bIns="0" rIns="0">
            <a:spAutoFit/>
          </a:bodyPr>
          <a:lstStyle/>
          <a:p>
            <a:pPr algn="ctr">
              <a:lnSpc>
                <a:spcPts val="8959"/>
              </a:lnSpc>
            </a:pPr>
            <a:r>
              <a:rPr lang="en-US" sz="6399">
                <a:solidFill>
                  <a:srgbClr val="FFFFFF"/>
                </a:solidFill>
                <a:latin typeface="Roca One Bold"/>
              </a:rPr>
              <a:t>Fundraising Goal for 2023-2024</a:t>
            </a:r>
          </a:p>
          <a:p>
            <a:pPr algn="ctr">
              <a:lnSpc>
                <a:spcPts val="7279"/>
              </a:lnSpc>
            </a:pPr>
          </a:p>
        </p:txBody>
      </p:sp>
      <p:sp>
        <p:nvSpPr>
          <p:cNvPr name="TextBox 14" id="14"/>
          <p:cNvSpPr txBox="true"/>
          <p:nvPr/>
        </p:nvSpPr>
        <p:spPr>
          <a:xfrm rot="0">
            <a:off x="7695400" y="5868424"/>
            <a:ext cx="3438553" cy="1139928"/>
          </a:xfrm>
          <a:prstGeom prst="rect">
            <a:avLst/>
          </a:prstGeom>
        </p:spPr>
        <p:txBody>
          <a:bodyPr anchor="t" rtlCol="false" tIns="0" lIns="0" bIns="0" rIns="0">
            <a:spAutoFit/>
          </a:bodyPr>
          <a:lstStyle/>
          <a:p>
            <a:pPr algn="ctr">
              <a:lnSpc>
                <a:spcPts val="9341"/>
              </a:lnSpc>
            </a:pPr>
            <a:r>
              <a:rPr lang="en-US" sz="6672">
                <a:solidFill>
                  <a:srgbClr val="FFFFFF"/>
                </a:solidFill>
                <a:latin typeface="Canva Sans 1 Bold"/>
              </a:rPr>
              <a:t>$82,500</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1677025" y="-1543959"/>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false" rot="0">
            <a:off x="15133446" y="-1543959"/>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252389" y="1726247"/>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5">
              <a:alphaModFix amt="81000"/>
            </a:blip>
            <a:stretch>
              <a:fillRect l="0" t="0" r="0" b="0"/>
            </a:stretch>
          </a:blipFill>
        </p:spPr>
      </p:sp>
      <p:sp>
        <p:nvSpPr>
          <p:cNvPr name="TextBox 5" id="5"/>
          <p:cNvSpPr txBox="true"/>
          <p:nvPr/>
        </p:nvSpPr>
        <p:spPr>
          <a:xfrm rot="0">
            <a:off x="3716837" y="159703"/>
            <a:ext cx="10297864" cy="1566544"/>
          </a:xfrm>
          <a:prstGeom prst="rect">
            <a:avLst/>
          </a:prstGeom>
        </p:spPr>
        <p:txBody>
          <a:bodyPr anchor="t" rtlCol="false" tIns="0" lIns="0" bIns="0" rIns="0">
            <a:spAutoFit/>
          </a:bodyPr>
          <a:lstStyle/>
          <a:p>
            <a:pPr algn="ctr">
              <a:lnSpc>
                <a:spcPts val="12880"/>
              </a:lnSpc>
            </a:pPr>
            <a:r>
              <a:rPr lang="en-US" sz="9200">
                <a:solidFill>
                  <a:srgbClr val="FFFFFF"/>
                </a:solidFill>
                <a:latin typeface="Roca One Bold"/>
              </a:rPr>
              <a:t>MARCH OF DIMES</a:t>
            </a:r>
          </a:p>
        </p:txBody>
      </p:sp>
      <p:sp>
        <p:nvSpPr>
          <p:cNvPr name="TextBox 6" id="6"/>
          <p:cNvSpPr txBox="true"/>
          <p:nvPr/>
        </p:nvSpPr>
        <p:spPr>
          <a:xfrm rot="0">
            <a:off x="-114300" y="3996426"/>
            <a:ext cx="6252389" cy="4942967"/>
          </a:xfrm>
          <a:prstGeom prst="rect">
            <a:avLst/>
          </a:prstGeom>
        </p:spPr>
        <p:txBody>
          <a:bodyPr anchor="t" rtlCol="false" tIns="0" lIns="0" bIns="0" rIns="0">
            <a:spAutoFit/>
          </a:bodyPr>
          <a:lstStyle/>
          <a:p>
            <a:pPr marL="818262" indent="-409131" lvl="1">
              <a:lnSpc>
                <a:spcPts val="4927"/>
              </a:lnSpc>
              <a:buFont typeface="Arial"/>
              <a:buChar char="•"/>
            </a:pPr>
            <a:r>
              <a:rPr lang="en-US" sz="3790" spc="75">
                <a:solidFill>
                  <a:srgbClr val="FFFFFF"/>
                </a:solidFill>
                <a:latin typeface="Roca One"/>
              </a:rPr>
              <a:t>Mission Moment</a:t>
            </a:r>
          </a:p>
          <a:p>
            <a:pPr marL="818262" indent="-409131" lvl="1">
              <a:lnSpc>
                <a:spcPts val="4927"/>
              </a:lnSpc>
              <a:buFont typeface="Arial"/>
              <a:buChar char="•"/>
            </a:pPr>
            <a:r>
              <a:rPr lang="en-US" sz="3790" spc="75">
                <a:solidFill>
                  <a:srgbClr val="FFFFFF"/>
                </a:solidFill>
                <a:latin typeface="Roca One"/>
              </a:rPr>
              <a:t>Bowling for Babies</a:t>
            </a:r>
          </a:p>
          <a:p>
            <a:pPr marL="818262" indent="-409131" lvl="1">
              <a:lnSpc>
                <a:spcPts val="4927"/>
              </a:lnSpc>
              <a:buFont typeface="Arial"/>
              <a:buChar char="•"/>
            </a:pPr>
            <a:r>
              <a:rPr lang="en-US" sz="3790" spc="75">
                <a:solidFill>
                  <a:srgbClr val="FFFFFF"/>
                </a:solidFill>
                <a:latin typeface="Roca One"/>
              </a:rPr>
              <a:t>Chocolate Social</a:t>
            </a:r>
          </a:p>
          <a:p>
            <a:pPr marL="818262" indent="-409131" lvl="1">
              <a:lnSpc>
                <a:spcPts val="4927"/>
              </a:lnSpc>
              <a:buFont typeface="Arial"/>
              <a:buChar char="•"/>
            </a:pPr>
            <a:r>
              <a:rPr lang="en-US" sz="3790" spc="75">
                <a:solidFill>
                  <a:srgbClr val="FFFFFF"/>
                </a:solidFill>
                <a:latin typeface="Roca One"/>
              </a:rPr>
              <a:t>Dancing With the </a:t>
            </a:r>
          </a:p>
          <a:p>
            <a:pPr>
              <a:lnSpc>
                <a:spcPts val="4927"/>
              </a:lnSpc>
            </a:pPr>
            <a:r>
              <a:rPr lang="en-US" sz="3790" spc="75">
                <a:solidFill>
                  <a:srgbClr val="FFFFFF"/>
                </a:solidFill>
                <a:latin typeface="Roca One"/>
              </a:rPr>
              <a:t>        Teachers</a:t>
            </a:r>
          </a:p>
          <a:p>
            <a:pPr marL="818262" indent="-409131" lvl="1">
              <a:lnSpc>
                <a:spcPts val="4927"/>
              </a:lnSpc>
              <a:buFont typeface="Arial"/>
              <a:buChar char="•"/>
            </a:pPr>
            <a:r>
              <a:rPr lang="en-US" sz="3790" spc="75">
                <a:solidFill>
                  <a:srgbClr val="FFFFFF"/>
                </a:solidFill>
                <a:latin typeface="Roca One"/>
              </a:rPr>
              <a:t>Football Rival Mission </a:t>
            </a:r>
          </a:p>
          <a:p>
            <a:pPr>
              <a:lnSpc>
                <a:spcPts val="4927"/>
              </a:lnSpc>
            </a:pPr>
            <a:r>
              <a:rPr lang="en-US" sz="3790" spc="75">
                <a:solidFill>
                  <a:srgbClr val="FFFFFF"/>
                </a:solidFill>
                <a:latin typeface="Roca One"/>
              </a:rPr>
              <a:t>        Moment</a:t>
            </a:r>
          </a:p>
          <a:p>
            <a:pPr marL="818262" indent="-409131" lvl="1">
              <a:lnSpc>
                <a:spcPts val="4927"/>
              </a:lnSpc>
              <a:buFont typeface="Arial"/>
              <a:buChar char="•"/>
            </a:pPr>
            <a:r>
              <a:rPr lang="en-US" sz="3790" spc="75">
                <a:solidFill>
                  <a:srgbClr val="FFFFFF"/>
                </a:solidFill>
                <a:latin typeface="Roca One"/>
              </a:rPr>
              <a:t>Push-ups for Preemies</a:t>
            </a:r>
          </a:p>
        </p:txBody>
      </p:sp>
      <p:sp>
        <p:nvSpPr>
          <p:cNvPr name="TextBox 7" id="7"/>
          <p:cNvSpPr txBox="true"/>
          <p:nvPr/>
        </p:nvSpPr>
        <p:spPr>
          <a:xfrm rot="0">
            <a:off x="4821875" y="1818688"/>
            <a:ext cx="8347323" cy="1351906"/>
          </a:xfrm>
          <a:prstGeom prst="rect">
            <a:avLst/>
          </a:prstGeom>
        </p:spPr>
        <p:txBody>
          <a:bodyPr anchor="t" rtlCol="false" tIns="0" lIns="0" bIns="0" rIns="0">
            <a:spAutoFit/>
          </a:bodyPr>
          <a:lstStyle/>
          <a:p>
            <a:pPr algn="ctr">
              <a:lnSpc>
                <a:spcPts val="11060"/>
              </a:lnSpc>
            </a:pPr>
            <a:r>
              <a:rPr lang="en-US" sz="7900">
                <a:solidFill>
                  <a:srgbClr val="FFFFFF"/>
                </a:solidFill>
                <a:latin typeface="Roca One Bold"/>
              </a:rPr>
              <a:t>Sample Activities</a:t>
            </a:r>
          </a:p>
        </p:txBody>
      </p:sp>
      <p:sp>
        <p:nvSpPr>
          <p:cNvPr name="TextBox 8" id="8"/>
          <p:cNvSpPr txBox="true"/>
          <p:nvPr/>
        </p:nvSpPr>
        <p:spPr>
          <a:xfrm rot="0">
            <a:off x="12149911" y="4306016"/>
            <a:ext cx="6136068" cy="4323787"/>
          </a:xfrm>
          <a:prstGeom prst="rect">
            <a:avLst/>
          </a:prstGeom>
        </p:spPr>
        <p:txBody>
          <a:bodyPr anchor="t" rtlCol="false" tIns="0" lIns="0" bIns="0" rIns="0">
            <a:spAutoFit/>
          </a:bodyPr>
          <a:lstStyle/>
          <a:p>
            <a:pPr marL="819188" indent="-409594" lvl="1">
              <a:lnSpc>
                <a:spcPts val="4932"/>
              </a:lnSpc>
              <a:buFont typeface="Arial"/>
              <a:buChar char="•"/>
            </a:pPr>
            <a:r>
              <a:rPr lang="en-US" sz="3794" spc="75">
                <a:solidFill>
                  <a:srgbClr val="FFFFFF"/>
                </a:solidFill>
                <a:latin typeface="Roca One"/>
              </a:rPr>
              <a:t>Roll of Dimes</a:t>
            </a:r>
          </a:p>
          <a:p>
            <a:pPr marL="819188" indent="-409594" lvl="1">
              <a:lnSpc>
                <a:spcPts val="4932"/>
              </a:lnSpc>
              <a:buFont typeface="Arial"/>
              <a:buChar char="•"/>
            </a:pPr>
            <a:r>
              <a:rPr lang="en-US" sz="3794" spc="75">
                <a:solidFill>
                  <a:srgbClr val="FFFFFF"/>
                </a:solidFill>
                <a:latin typeface="Roca One"/>
              </a:rPr>
              <a:t>Blue Jeans for Babies</a:t>
            </a:r>
          </a:p>
          <a:p>
            <a:pPr marL="819188" indent="-409594" lvl="1">
              <a:lnSpc>
                <a:spcPts val="4932"/>
              </a:lnSpc>
              <a:buFont typeface="Arial"/>
              <a:buChar char="•"/>
            </a:pPr>
            <a:r>
              <a:rPr lang="en-US" sz="3794" spc="75">
                <a:solidFill>
                  <a:srgbClr val="FFFFFF"/>
                </a:solidFill>
                <a:latin typeface="Roca One"/>
              </a:rPr>
              <a:t>Tailgating for Babies</a:t>
            </a:r>
          </a:p>
          <a:p>
            <a:pPr marL="819188" indent="-409594" lvl="1">
              <a:lnSpc>
                <a:spcPts val="4932"/>
              </a:lnSpc>
              <a:buFont typeface="Arial"/>
              <a:buChar char="•"/>
            </a:pPr>
            <a:r>
              <a:rPr lang="en-US" sz="3794" spc="75">
                <a:solidFill>
                  <a:srgbClr val="FFFFFF"/>
                </a:solidFill>
                <a:latin typeface="Roca One"/>
              </a:rPr>
              <a:t>Paper Footballs</a:t>
            </a:r>
          </a:p>
          <a:p>
            <a:pPr marL="819188" indent="-409594" lvl="1">
              <a:lnSpc>
                <a:spcPts val="4932"/>
              </a:lnSpc>
              <a:buFont typeface="Arial"/>
              <a:buChar char="•"/>
            </a:pPr>
            <a:r>
              <a:rPr lang="en-US" sz="3794" spc="75">
                <a:solidFill>
                  <a:srgbClr val="FFFFFF"/>
                </a:solidFill>
                <a:latin typeface="Roca One"/>
              </a:rPr>
              <a:t>Cutest Baby Contest</a:t>
            </a:r>
          </a:p>
          <a:p>
            <a:pPr>
              <a:lnSpc>
                <a:spcPts val="4932"/>
              </a:lnSpc>
            </a:pPr>
            <a:r>
              <a:rPr lang="en-US" sz="3794" spc="75">
                <a:solidFill>
                  <a:srgbClr val="FFFFFF"/>
                </a:solidFill>
                <a:latin typeface="Roca One"/>
              </a:rPr>
              <a:t>    </a:t>
            </a:r>
            <a:r>
              <a:rPr lang="en-US" sz="3794" spc="75">
                <a:solidFill>
                  <a:srgbClr val="FFFFFF"/>
                </a:solidFill>
                <a:latin typeface="Roca One"/>
              </a:rPr>
              <a:t>(Teacher’s Baby Photo)</a:t>
            </a:r>
          </a:p>
          <a:p>
            <a:pPr marL="819188" indent="-409594" lvl="1">
              <a:lnSpc>
                <a:spcPts val="4932"/>
              </a:lnSpc>
              <a:buFont typeface="Arial"/>
              <a:buChar char="•"/>
            </a:pPr>
            <a:r>
              <a:rPr lang="en-US" sz="3794" spc="75">
                <a:solidFill>
                  <a:srgbClr val="FFFFFF"/>
                </a:solidFill>
                <a:latin typeface="Roca One"/>
              </a:rPr>
              <a:t>Purple Tie Affair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TextBox 2" id="2"/>
          <p:cNvSpPr txBox="true"/>
          <p:nvPr/>
        </p:nvSpPr>
        <p:spPr>
          <a:xfrm rot="0">
            <a:off x="746643" y="2010699"/>
            <a:ext cx="17206732" cy="7247601"/>
          </a:xfrm>
          <a:prstGeom prst="rect">
            <a:avLst/>
          </a:prstGeom>
        </p:spPr>
        <p:txBody>
          <a:bodyPr anchor="t" rtlCol="false" tIns="0" lIns="0" bIns="0" rIns="0">
            <a:spAutoFit/>
          </a:bodyPr>
          <a:lstStyle/>
          <a:p>
            <a:pPr algn="ctr">
              <a:lnSpc>
                <a:spcPts val="3713"/>
              </a:lnSpc>
            </a:pPr>
            <a:r>
              <a:rPr lang="en-US" sz="3713">
                <a:solidFill>
                  <a:srgbClr val="03045E"/>
                </a:solidFill>
                <a:latin typeface="Roca One Bold"/>
              </a:rPr>
              <a:t>The spoon represents the amount of blood needed for transfusion.</a:t>
            </a:r>
          </a:p>
          <a:p>
            <a:pPr algn="ctr">
              <a:lnSpc>
                <a:spcPts val="3713"/>
              </a:lnSpc>
            </a:pPr>
          </a:p>
          <a:p>
            <a:pPr algn="ctr">
              <a:lnSpc>
                <a:spcPts val="3713"/>
              </a:lnSpc>
            </a:pPr>
            <a:r>
              <a:rPr lang="en-US" sz="3713">
                <a:solidFill>
                  <a:srgbClr val="03045E"/>
                </a:solidFill>
                <a:latin typeface="Roca One Bold"/>
              </a:rPr>
              <a:t>The ring could go around the baby’s entire arm up to its shoulder.</a:t>
            </a:r>
          </a:p>
          <a:p>
            <a:pPr algn="ctr">
              <a:lnSpc>
                <a:spcPts val="3713"/>
              </a:lnSpc>
            </a:pPr>
          </a:p>
          <a:p>
            <a:pPr algn="ctr">
              <a:lnSpc>
                <a:spcPts val="3713"/>
              </a:lnSpc>
            </a:pPr>
            <a:r>
              <a:rPr lang="en-US" sz="3713">
                <a:solidFill>
                  <a:srgbClr val="03045E"/>
                </a:solidFill>
                <a:latin typeface="Roca One Bold"/>
              </a:rPr>
              <a:t>This band-aid is the size of a blood pressure cuff for a premature baby.</a:t>
            </a:r>
          </a:p>
          <a:p>
            <a:pPr algn="ctr">
              <a:lnSpc>
                <a:spcPts val="3713"/>
              </a:lnSpc>
            </a:pPr>
          </a:p>
          <a:p>
            <a:pPr algn="ctr">
              <a:lnSpc>
                <a:spcPts val="3713"/>
              </a:lnSpc>
            </a:pPr>
            <a:r>
              <a:rPr lang="en-US" sz="3713">
                <a:solidFill>
                  <a:srgbClr val="03045E"/>
                </a:solidFill>
                <a:latin typeface="Roca One Bold"/>
              </a:rPr>
              <a:t>Try to breathe through coffee stirrer. This demonstrates the effort it takes for a premature baby to get air to its lungs.</a:t>
            </a:r>
          </a:p>
          <a:p>
            <a:pPr algn="ctr">
              <a:lnSpc>
                <a:spcPts val="3713"/>
              </a:lnSpc>
            </a:pPr>
          </a:p>
          <a:p>
            <a:pPr algn="ctr">
              <a:lnSpc>
                <a:spcPts val="1856"/>
              </a:lnSpc>
            </a:pPr>
            <a:r>
              <a:rPr lang="en-US" sz="3713">
                <a:solidFill>
                  <a:srgbClr val="03045E"/>
                </a:solidFill>
                <a:latin typeface="Roca One Bold"/>
              </a:rPr>
              <a:t>A premature baby’s foot is about as large as this</a:t>
            </a:r>
          </a:p>
          <a:p>
            <a:pPr algn="ctr">
              <a:lnSpc>
                <a:spcPts val="1856"/>
              </a:lnSpc>
            </a:pPr>
          </a:p>
          <a:p>
            <a:pPr algn="ctr">
              <a:lnSpc>
                <a:spcPts val="1856"/>
              </a:lnSpc>
            </a:pPr>
            <a:r>
              <a:rPr lang="en-US" sz="3713">
                <a:solidFill>
                  <a:srgbClr val="03045E"/>
                </a:solidFill>
                <a:latin typeface="Roca One Bold"/>
              </a:rPr>
              <a:t>paper clip.</a:t>
            </a:r>
          </a:p>
          <a:p>
            <a:pPr algn="ctr">
              <a:lnSpc>
                <a:spcPts val="3713"/>
              </a:lnSpc>
            </a:pPr>
          </a:p>
          <a:p>
            <a:pPr algn="ctr">
              <a:lnSpc>
                <a:spcPts val="3713"/>
              </a:lnSpc>
            </a:pPr>
            <a:r>
              <a:rPr lang="en-US" sz="3713">
                <a:solidFill>
                  <a:srgbClr val="03045E"/>
                </a:solidFill>
                <a:latin typeface="Roca One Bold"/>
              </a:rPr>
              <a:t>The napkin depicts the size of the diaper for very premature babies.</a:t>
            </a:r>
          </a:p>
          <a:p>
            <a:pPr algn="ctr">
              <a:lnSpc>
                <a:spcPts val="3713"/>
              </a:lnSpc>
            </a:pPr>
          </a:p>
          <a:p>
            <a:pPr algn="ctr">
              <a:lnSpc>
                <a:spcPts val="3713"/>
              </a:lnSpc>
            </a:pPr>
          </a:p>
          <a:p>
            <a:pPr algn="ctr">
              <a:lnSpc>
                <a:spcPts val="3713"/>
              </a:lnSpc>
            </a:pPr>
          </a:p>
        </p:txBody>
      </p:sp>
      <p:sp>
        <p:nvSpPr>
          <p:cNvPr name="Freeform 3" id="3"/>
          <p:cNvSpPr/>
          <p:nvPr/>
        </p:nvSpPr>
        <p:spPr>
          <a:xfrm flipH="false" flipV="false" rot="0">
            <a:off x="5427471" y="8219921"/>
            <a:ext cx="7433058" cy="1850006"/>
          </a:xfrm>
          <a:custGeom>
            <a:avLst/>
            <a:gdLst/>
            <a:ahLst/>
            <a:cxnLst/>
            <a:rect r="r" b="b" t="t" l="l"/>
            <a:pathLst>
              <a:path h="1850006" w="7433058">
                <a:moveTo>
                  <a:pt x="0" y="0"/>
                </a:moveTo>
                <a:lnTo>
                  <a:pt x="7433058" y="0"/>
                </a:lnTo>
                <a:lnTo>
                  <a:pt x="7433058" y="1850005"/>
                </a:lnTo>
                <a:lnTo>
                  <a:pt x="0" y="1850005"/>
                </a:lnTo>
                <a:lnTo>
                  <a:pt x="0" y="0"/>
                </a:lnTo>
                <a:close/>
              </a:path>
            </a:pathLst>
          </a:custGeom>
          <a:blipFill>
            <a:blip r:embed="rId3"/>
            <a:stretch>
              <a:fillRect l="0" t="0" r="0" b="0"/>
            </a:stretch>
          </a:blipFill>
        </p:spPr>
      </p:sp>
      <p:sp>
        <p:nvSpPr>
          <p:cNvPr name="TextBox 4" id="4"/>
          <p:cNvSpPr txBox="true"/>
          <p:nvPr/>
        </p:nvSpPr>
        <p:spPr>
          <a:xfrm rot="0">
            <a:off x="3839465" y="194944"/>
            <a:ext cx="11189791" cy="1566544"/>
          </a:xfrm>
          <a:prstGeom prst="rect">
            <a:avLst/>
          </a:prstGeom>
        </p:spPr>
        <p:txBody>
          <a:bodyPr anchor="t" rtlCol="false" tIns="0" lIns="0" bIns="0" rIns="0">
            <a:spAutoFit/>
          </a:bodyPr>
          <a:lstStyle/>
          <a:p>
            <a:pPr algn="ctr">
              <a:lnSpc>
                <a:spcPts val="12880"/>
              </a:lnSpc>
            </a:pPr>
            <a:r>
              <a:rPr lang="en-US" sz="9200">
                <a:solidFill>
                  <a:srgbClr val="03045E"/>
                </a:solidFill>
                <a:latin typeface="Roca One Bold"/>
              </a:rPr>
              <a:t>Mission Moment Kit</a:t>
            </a:r>
          </a:p>
        </p:txBody>
      </p:sp>
      <p:sp>
        <p:nvSpPr>
          <p:cNvPr name="Freeform 5" id="5"/>
          <p:cNvSpPr/>
          <p:nvPr/>
        </p:nvSpPr>
        <p:spPr>
          <a:xfrm flipH="false" flipV="false" rot="0">
            <a:off x="-2468647" y="-1691006"/>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815816" y="82296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3866324" y="3399194"/>
            <a:ext cx="10972800" cy="6172199"/>
          </a:xfrm>
          <a:prstGeom prst="rect">
            <a:avLst/>
          </a:prstGeom>
        </p:spPr>
      </p:pic>
      <p:sp>
        <p:nvSpPr>
          <p:cNvPr name="Freeform 3" id="3"/>
          <p:cNvSpPr/>
          <p:nvPr/>
        </p:nvSpPr>
        <p:spPr>
          <a:xfrm flipH="false" flipV="false" rot="0">
            <a:off x="4919865" y="2423794"/>
            <a:ext cx="7315200" cy="448056"/>
          </a:xfrm>
          <a:custGeom>
            <a:avLst/>
            <a:gdLst/>
            <a:ahLst/>
            <a:cxnLst/>
            <a:rect r="r" b="b" t="t" l="l"/>
            <a:pathLst>
              <a:path h="448056" w="7315200">
                <a:moveTo>
                  <a:pt x="0" y="0"/>
                </a:moveTo>
                <a:lnTo>
                  <a:pt x="7315200" y="0"/>
                </a:lnTo>
                <a:lnTo>
                  <a:pt x="7315200" y="448056"/>
                </a:lnTo>
                <a:lnTo>
                  <a:pt x="0" y="4480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3667074" y="857250"/>
            <a:ext cx="10297864" cy="1566544"/>
          </a:xfrm>
          <a:prstGeom prst="rect">
            <a:avLst/>
          </a:prstGeom>
        </p:spPr>
        <p:txBody>
          <a:bodyPr anchor="t" rtlCol="false" tIns="0" lIns="0" bIns="0" rIns="0">
            <a:spAutoFit/>
          </a:bodyPr>
          <a:lstStyle/>
          <a:p>
            <a:pPr algn="ctr">
              <a:lnSpc>
                <a:spcPts val="12880"/>
              </a:lnSpc>
            </a:pPr>
            <a:r>
              <a:rPr lang="en-US" sz="9200">
                <a:solidFill>
                  <a:srgbClr val="03045E"/>
                </a:solidFill>
                <a:latin typeface="Roca One Bold"/>
              </a:rPr>
              <a:t>MARCH OF DIMES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1677025" y="-1543959"/>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4985192" y="72009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588036" y="6405264"/>
            <a:ext cx="2336670" cy="2306930"/>
          </a:xfrm>
          <a:custGeom>
            <a:avLst/>
            <a:gdLst/>
            <a:ahLst/>
            <a:cxnLst/>
            <a:rect r="r" b="b" t="t" l="l"/>
            <a:pathLst>
              <a:path h="2306930" w="2336670">
                <a:moveTo>
                  <a:pt x="0" y="0"/>
                </a:moveTo>
                <a:lnTo>
                  <a:pt x="2336669" y="0"/>
                </a:lnTo>
                <a:lnTo>
                  <a:pt x="2336669" y="2306930"/>
                </a:lnTo>
                <a:lnTo>
                  <a:pt x="0" y="23069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165250" y="4274503"/>
            <a:ext cx="15957500" cy="1566544"/>
          </a:xfrm>
          <a:prstGeom prst="rect">
            <a:avLst/>
          </a:prstGeom>
        </p:spPr>
        <p:txBody>
          <a:bodyPr anchor="t" rtlCol="false" tIns="0" lIns="0" bIns="0" rIns="0">
            <a:spAutoFit/>
          </a:bodyPr>
          <a:lstStyle/>
          <a:p>
            <a:pPr algn="ctr">
              <a:lnSpc>
                <a:spcPts val="12880"/>
              </a:lnSpc>
            </a:pPr>
            <a:r>
              <a:rPr lang="en-US" sz="9200">
                <a:solidFill>
                  <a:srgbClr val="FED500"/>
                </a:solidFill>
                <a:latin typeface="Canva Sans 1 Bold"/>
              </a:rPr>
              <a:t>MOD Brainstorming Session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327947" y="7643123"/>
            <a:ext cx="7315200" cy="1928553"/>
          </a:xfrm>
          <a:custGeom>
            <a:avLst/>
            <a:gdLst/>
            <a:ahLst/>
            <a:cxnLst/>
            <a:rect r="r" b="b" t="t" l="l"/>
            <a:pathLst>
              <a:path h="1928553" w="7315200">
                <a:moveTo>
                  <a:pt x="0" y="0"/>
                </a:moveTo>
                <a:lnTo>
                  <a:pt x="7315200" y="0"/>
                </a:lnTo>
                <a:lnTo>
                  <a:pt x="7315200" y="1928553"/>
                </a:lnTo>
                <a:lnTo>
                  <a:pt x="0" y="19285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266188" y="257432"/>
            <a:ext cx="8698678" cy="3890681"/>
          </a:xfrm>
          <a:custGeom>
            <a:avLst/>
            <a:gdLst/>
            <a:ahLst/>
            <a:cxnLst/>
            <a:rect r="r" b="b" t="t" l="l"/>
            <a:pathLst>
              <a:path h="3890681" w="8698678">
                <a:moveTo>
                  <a:pt x="0" y="0"/>
                </a:moveTo>
                <a:lnTo>
                  <a:pt x="8698678" y="0"/>
                </a:lnTo>
                <a:lnTo>
                  <a:pt x="8698678" y="3890681"/>
                </a:lnTo>
                <a:lnTo>
                  <a:pt x="0" y="38906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4713130" y="1028700"/>
            <a:ext cx="8698678" cy="3890681"/>
          </a:xfrm>
          <a:custGeom>
            <a:avLst/>
            <a:gdLst/>
            <a:ahLst/>
            <a:cxnLst/>
            <a:rect r="r" b="b" t="t" l="l"/>
            <a:pathLst>
              <a:path h="3890681" w="8698678">
                <a:moveTo>
                  <a:pt x="0" y="0"/>
                </a:moveTo>
                <a:lnTo>
                  <a:pt x="8698677" y="0"/>
                </a:lnTo>
                <a:lnTo>
                  <a:pt x="8698677" y="3890681"/>
                </a:lnTo>
                <a:lnTo>
                  <a:pt x="0" y="38906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5" id="5"/>
          <p:cNvSpPr txBox="true"/>
          <p:nvPr/>
        </p:nvSpPr>
        <p:spPr>
          <a:xfrm rot="0">
            <a:off x="6740735" y="3382511"/>
            <a:ext cx="10901584" cy="5068360"/>
          </a:xfrm>
          <a:prstGeom prst="rect">
            <a:avLst/>
          </a:prstGeom>
        </p:spPr>
        <p:txBody>
          <a:bodyPr anchor="t" rtlCol="false" tIns="0" lIns="0" bIns="0" rIns="0">
            <a:spAutoFit/>
          </a:bodyPr>
          <a:lstStyle/>
          <a:p>
            <a:pPr algn="ctr">
              <a:lnSpc>
                <a:spcPts val="10119"/>
              </a:lnSpc>
            </a:pPr>
            <a:r>
              <a:rPr lang="en-US" sz="7228">
                <a:solidFill>
                  <a:srgbClr val="FFFFFF"/>
                </a:solidFill>
                <a:latin typeface="Canva Sans 1 Bold"/>
              </a:rPr>
              <a:t>National Fall Leadership</a:t>
            </a:r>
          </a:p>
          <a:p>
            <a:pPr algn="ctr">
              <a:lnSpc>
                <a:spcPts val="10119"/>
              </a:lnSpc>
            </a:pPr>
            <a:r>
              <a:rPr lang="en-US" sz="7228">
                <a:solidFill>
                  <a:srgbClr val="FFFFFF"/>
                </a:solidFill>
                <a:latin typeface="Canva Sans 1 Bold"/>
              </a:rPr>
              <a:t>State Conference</a:t>
            </a:r>
          </a:p>
          <a:p>
            <a:pPr algn="ctr">
              <a:lnSpc>
                <a:spcPts val="10119"/>
              </a:lnSpc>
            </a:pPr>
            <a:r>
              <a:rPr lang="en-US" sz="7228">
                <a:solidFill>
                  <a:srgbClr val="FFFFFF"/>
                </a:solidFill>
                <a:latin typeface="Canva Sans 1 Bold"/>
              </a:rPr>
              <a:t>National Conference</a:t>
            </a:r>
          </a:p>
          <a:p>
            <a:pPr algn="ctr">
              <a:lnSpc>
                <a:spcPts val="10119"/>
              </a:lnSpc>
            </a:pPr>
          </a:p>
        </p:txBody>
      </p:sp>
      <p:sp>
        <p:nvSpPr>
          <p:cNvPr name="TextBox 6" id="6"/>
          <p:cNvSpPr txBox="true"/>
          <p:nvPr/>
        </p:nvSpPr>
        <p:spPr>
          <a:xfrm rot="0">
            <a:off x="-2418850" y="1143859"/>
            <a:ext cx="10901584" cy="5153026"/>
          </a:xfrm>
          <a:prstGeom prst="rect">
            <a:avLst/>
          </a:prstGeom>
        </p:spPr>
        <p:txBody>
          <a:bodyPr anchor="t" rtlCol="false" tIns="0" lIns="0" bIns="0" rIns="0">
            <a:spAutoFit/>
          </a:bodyPr>
          <a:lstStyle/>
          <a:p>
            <a:pPr algn="ctr">
              <a:lnSpc>
                <a:spcPts val="9519"/>
              </a:lnSpc>
            </a:pPr>
            <a:r>
              <a:rPr lang="en-US" sz="6799">
                <a:solidFill>
                  <a:srgbClr val="FFFFFF"/>
                </a:solidFill>
                <a:latin typeface="Roca One Bold"/>
              </a:rPr>
              <a:t>Upcoming </a:t>
            </a:r>
          </a:p>
          <a:p>
            <a:pPr algn="ctr">
              <a:lnSpc>
                <a:spcPts val="9519"/>
              </a:lnSpc>
            </a:pPr>
            <a:r>
              <a:rPr lang="en-US" sz="6799">
                <a:solidFill>
                  <a:srgbClr val="FFFFFF"/>
                </a:solidFill>
                <a:latin typeface="Roca One Bold"/>
              </a:rPr>
              <a:t>Conferences</a:t>
            </a:r>
          </a:p>
          <a:p>
            <a:pPr algn="ctr">
              <a:lnSpc>
                <a:spcPts val="7279"/>
              </a:lnSpc>
            </a:pPr>
          </a:p>
          <a:p>
            <a:pPr algn="ctr">
              <a:lnSpc>
                <a:spcPts val="7279"/>
              </a:lnSpc>
            </a:pPr>
          </a:p>
          <a:p>
            <a:pPr algn="ctr">
              <a:lnSpc>
                <a:spcPts val="7279"/>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6058305" y="160179"/>
            <a:ext cx="5204368" cy="5313998"/>
          </a:xfrm>
          <a:custGeom>
            <a:avLst/>
            <a:gdLst/>
            <a:ahLst/>
            <a:cxnLst/>
            <a:rect r="r" b="b" t="t" l="l"/>
            <a:pathLst>
              <a:path h="5313998" w="5204368">
                <a:moveTo>
                  <a:pt x="0" y="0"/>
                </a:moveTo>
                <a:lnTo>
                  <a:pt x="5204367" y="0"/>
                </a:lnTo>
                <a:lnTo>
                  <a:pt x="5204367" y="5313998"/>
                </a:lnTo>
                <a:lnTo>
                  <a:pt x="0" y="5313998"/>
                </a:lnTo>
                <a:lnTo>
                  <a:pt x="0" y="0"/>
                </a:lnTo>
                <a:close/>
              </a:path>
            </a:pathLst>
          </a:custGeom>
          <a:blipFill>
            <a:blip r:embed="rId3"/>
            <a:stretch>
              <a:fillRect l="0" t="0" r="-5128" b="0"/>
            </a:stretch>
          </a:blipFill>
        </p:spPr>
      </p:sp>
      <p:sp>
        <p:nvSpPr>
          <p:cNvPr name="Freeform 3" id="3"/>
          <p:cNvSpPr/>
          <p:nvPr/>
        </p:nvSpPr>
        <p:spPr>
          <a:xfrm flipH="false" flipV="false" rot="0">
            <a:off x="15885817" y="7934486"/>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1554194" y="7934486"/>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579870" y="5474177"/>
            <a:ext cx="4161236" cy="4161236"/>
          </a:xfrm>
          <a:custGeom>
            <a:avLst/>
            <a:gdLst/>
            <a:ahLst/>
            <a:cxnLst/>
            <a:rect r="r" b="b" t="t" l="l"/>
            <a:pathLst>
              <a:path h="4161236" w="4161236">
                <a:moveTo>
                  <a:pt x="0" y="0"/>
                </a:moveTo>
                <a:lnTo>
                  <a:pt x="4161236" y="0"/>
                </a:lnTo>
                <a:lnTo>
                  <a:pt x="4161236" y="4161236"/>
                </a:lnTo>
                <a:lnTo>
                  <a:pt x="0" y="4161236"/>
                </a:lnTo>
                <a:lnTo>
                  <a:pt x="0" y="0"/>
                </a:lnTo>
                <a:close/>
              </a:path>
            </a:pathLst>
          </a:custGeom>
          <a:blipFill>
            <a:blip r:embed="rId6"/>
            <a:stretch>
              <a:fillRect l="0" t="0" r="0" b="0"/>
            </a:stretch>
          </a:blipFill>
        </p:spPr>
      </p:sp>
      <p:sp>
        <p:nvSpPr>
          <p:cNvPr name="TextBox 6" id="6"/>
          <p:cNvSpPr txBox="true"/>
          <p:nvPr/>
        </p:nvSpPr>
        <p:spPr>
          <a:xfrm rot="0">
            <a:off x="0" y="319406"/>
            <a:ext cx="18288000" cy="4824094"/>
          </a:xfrm>
          <a:prstGeom prst="rect">
            <a:avLst/>
          </a:prstGeom>
        </p:spPr>
        <p:txBody>
          <a:bodyPr anchor="t" rtlCol="false" tIns="0" lIns="0" bIns="0" rIns="0">
            <a:spAutoFit/>
          </a:bodyPr>
          <a:lstStyle/>
          <a:p>
            <a:pPr algn="ctr">
              <a:lnSpc>
                <a:spcPts val="12880"/>
              </a:lnSpc>
            </a:pPr>
            <a:r>
              <a:rPr lang="en-US" sz="9200">
                <a:solidFill>
                  <a:srgbClr val="000000"/>
                </a:solidFill>
                <a:latin typeface="Canva Sans 1 Bold"/>
              </a:rPr>
              <a:t>Please scan the QR Code and complete the contact information form.</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B3573"/>
        </a:solidFill>
      </p:bgPr>
    </p:bg>
    <p:spTree>
      <p:nvGrpSpPr>
        <p:cNvPr id="1" name=""/>
        <p:cNvGrpSpPr/>
        <p:nvPr/>
      </p:nvGrpSpPr>
      <p:grpSpPr>
        <a:xfrm>
          <a:off x="0" y="0"/>
          <a:ext cx="0" cy="0"/>
          <a:chOff x="0" y="0"/>
          <a:chExt cx="0" cy="0"/>
        </a:xfrm>
      </p:grpSpPr>
      <p:sp>
        <p:nvSpPr>
          <p:cNvPr name="Freeform 2" id="2"/>
          <p:cNvSpPr/>
          <p:nvPr/>
        </p:nvSpPr>
        <p:spPr>
          <a:xfrm flipH="false" flipV="false" rot="0">
            <a:off x="2296398" y="0"/>
            <a:ext cx="14032601" cy="10287000"/>
          </a:xfrm>
          <a:custGeom>
            <a:avLst/>
            <a:gdLst/>
            <a:ahLst/>
            <a:cxnLst/>
            <a:rect r="r" b="b" t="t" l="l"/>
            <a:pathLst>
              <a:path h="10287000" w="14032601">
                <a:moveTo>
                  <a:pt x="0" y="0"/>
                </a:moveTo>
                <a:lnTo>
                  <a:pt x="14032602" y="0"/>
                </a:lnTo>
                <a:lnTo>
                  <a:pt x="14032602" y="10287000"/>
                </a:lnTo>
                <a:lnTo>
                  <a:pt x="0" y="10287000"/>
                </a:lnTo>
                <a:lnTo>
                  <a:pt x="0" y="0"/>
                </a:lnTo>
                <a:close/>
              </a:path>
            </a:pathLst>
          </a:custGeom>
          <a:blipFill>
            <a:blip r:embed="rId3"/>
            <a:stretch>
              <a:fillRect l="-2024" t="0" r="-2024" b="-661"/>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AutoShape 2" id="2"/>
          <p:cNvSpPr/>
          <p:nvPr/>
        </p:nvSpPr>
        <p:spPr>
          <a:xfrm rot="-1753206">
            <a:off x="-1293291" y="4465219"/>
            <a:ext cx="25783492" cy="9586163"/>
          </a:xfrm>
          <a:prstGeom prst="rect">
            <a:avLst/>
          </a:prstGeom>
          <a:solidFill>
            <a:srgbClr val="545454">
              <a:alpha val="4706"/>
            </a:srgbClr>
          </a:solidFill>
        </p:spPr>
      </p:sp>
      <p:sp>
        <p:nvSpPr>
          <p:cNvPr name="Freeform 3" id="3"/>
          <p:cNvSpPr/>
          <p:nvPr/>
        </p:nvSpPr>
        <p:spPr>
          <a:xfrm flipH="false" flipV="false" rot="0">
            <a:off x="1297214" y="-726996"/>
            <a:ext cx="11740992" cy="11740992"/>
          </a:xfrm>
          <a:custGeom>
            <a:avLst/>
            <a:gdLst/>
            <a:ahLst/>
            <a:cxnLst/>
            <a:rect r="r" b="b" t="t" l="l"/>
            <a:pathLst>
              <a:path h="11740992" w="11740992">
                <a:moveTo>
                  <a:pt x="0" y="0"/>
                </a:moveTo>
                <a:lnTo>
                  <a:pt x="11740992" y="0"/>
                </a:lnTo>
                <a:lnTo>
                  <a:pt x="11740992" y="11740992"/>
                </a:lnTo>
                <a:lnTo>
                  <a:pt x="0" y="11740992"/>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615601"/>
            <a:ext cx="16230600" cy="9055797"/>
          </a:xfrm>
          <a:prstGeom prst="rect">
            <a:avLst/>
          </a:prstGeom>
          <a:solidFill>
            <a:srgbClr val="03045E"/>
          </a:solidFill>
        </p:spPr>
      </p:sp>
      <p:grpSp>
        <p:nvGrpSpPr>
          <p:cNvPr name="Group 5" id="5"/>
          <p:cNvGrpSpPr/>
          <p:nvPr/>
        </p:nvGrpSpPr>
        <p:grpSpPr>
          <a:xfrm rot="0">
            <a:off x="-330479" y="-247859"/>
            <a:ext cx="8456256" cy="10782718"/>
            <a:chOff x="0" y="0"/>
            <a:chExt cx="11275007" cy="14376958"/>
          </a:xfrm>
        </p:grpSpPr>
        <p:pic>
          <p:nvPicPr>
            <p:cNvPr name="Picture 6" id="6"/>
            <p:cNvPicPr>
              <a:picLocks noChangeAspect="true"/>
            </p:cNvPicPr>
            <p:nvPr/>
          </p:nvPicPr>
          <p:blipFill>
            <a:blip r:embed="rId5"/>
            <a:srcRect l="27943" t="0" r="27943" b="0"/>
            <a:stretch>
              <a:fillRect/>
            </a:stretch>
          </p:blipFill>
          <p:spPr>
            <a:xfrm flipH="false" flipV="false">
              <a:off x="0" y="0"/>
              <a:ext cx="11275007" cy="14376958"/>
            </a:xfrm>
            <a:prstGeom prst="rect">
              <a:avLst/>
            </a:prstGeom>
          </p:spPr>
        </p:pic>
      </p:grpSp>
      <p:sp>
        <p:nvSpPr>
          <p:cNvPr name="Freeform 7" id="7"/>
          <p:cNvSpPr/>
          <p:nvPr/>
        </p:nvSpPr>
        <p:spPr>
          <a:xfrm flipH="false" flipV="false" rot="0">
            <a:off x="15071134" y="105448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8327250" y="4055278"/>
            <a:ext cx="8529492" cy="914877"/>
            <a:chOff x="0" y="0"/>
            <a:chExt cx="2246451" cy="240955"/>
          </a:xfrm>
        </p:grpSpPr>
        <p:sp>
          <p:nvSpPr>
            <p:cNvPr name="Freeform 9" id="9"/>
            <p:cNvSpPr/>
            <p:nvPr/>
          </p:nvSpPr>
          <p:spPr>
            <a:xfrm flipH="false" flipV="false" rot="0">
              <a:off x="0" y="0"/>
              <a:ext cx="2246451" cy="240955"/>
            </a:xfrm>
            <a:custGeom>
              <a:avLst/>
              <a:gdLst/>
              <a:ahLst/>
              <a:cxnLst/>
              <a:rect r="r" b="b" t="t" l="l"/>
              <a:pathLst>
                <a:path h="240955" w="2246451">
                  <a:moveTo>
                    <a:pt x="0" y="0"/>
                  </a:moveTo>
                  <a:lnTo>
                    <a:pt x="2246451" y="0"/>
                  </a:lnTo>
                  <a:lnTo>
                    <a:pt x="2246451" y="240955"/>
                  </a:lnTo>
                  <a:lnTo>
                    <a:pt x="0" y="240955"/>
                  </a:lnTo>
                  <a:close/>
                </a:path>
              </a:pathLst>
            </a:custGeom>
            <a:solidFill>
              <a:srgbClr val="F2B01F"/>
            </a:solidFill>
          </p:spPr>
        </p:sp>
        <p:sp>
          <p:nvSpPr>
            <p:cNvPr name="TextBox 10" id="10"/>
            <p:cNvSpPr txBox="true"/>
            <p:nvPr/>
          </p:nvSpPr>
          <p:spPr>
            <a:xfrm>
              <a:off x="0" y="-19050"/>
              <a:ext cx="2246451" cy="260005"/>
            </a:xfrm>
            <a:prstGeom prst="rect">
              <a:avLst/>
            </a:prstGeom>
          </p:spPr>
          <p:txBody>
            <a:bodyPr anchor="ctr" rtlCol="false" tIns="50800" lIns="50800" bIns="50800" rIns="50800"/>
            <a:lstStyle/>
            <a:p>
              <a:pPr algn="ctr">
                <a:lnSpc>
                  <a:spcPts val="3250"/>
                </a:lnSpc>
              </a:pPr>
            </a:p>
          </p:txBody>
        </p:sp>
      </p:grpSp>
      <p:sp>
        <p:nvSpPr>
          <p:cNvPr name="TextBox 11" id="11"/>
          <p:cNvSpPr txBox="true"/>
          <p:nvPr/>
        </p:nvSpPr>
        <p:spPr>
          <a:xfrm rot="0">
            <a:off x="8634888" y="1325814"/>
            <a:ext cx="5927134" cy="2304031"/>
          </a:xfrm>
          <a:prstGeom prst="rect">
            <a:avLst/>
          </a:prstGeom>
        </p:spPr>
        <p:txBody>
          <a:bodyPr anchor="t" rtlCol="false" tIns="0" lIns="0" bIns="0" rIns="0">
            <a:spAutoFit/>
          </a:bodyPr>
          <a:lstStyle/>
          <a:p>
            <a:pPr algn="just">
              <a:lnSpc>
                <a:spcPts val="5958"/>
              </a:lnSpc>
            </a:pPr>
            <a:r>
              <a:rPr lang="en-US" sz="6080" spc="-358">
                <a:solidFill>
                  <a:srgbClr val="FFFFFF"/>
                </a:solidFill>
                <a:latin typeface="Montserrat Extra-Bold Italics"/>
              </a:rPr>
              <a:t>STATE LEADERSHIP CONFERENCE</a:t>
            </a:r>
          </a:p>
        </p:txBody>
      </p:sp>
      <p:sp>
        <p:nvSpPr>
          <p:cNvPr name="TextBox 12" id="12"/>
          <p:cNvSpPr txBox="true"/>
          <p:nvPr/>
        </p:nvSpPr>
        <p:spPr>
          <a:xfrm rot="0">
            <a:off x="8726632" y="4393654"/>
            <a:ext cx="8624412" cy="806686"/>
          </a:xfrm>
          <a:prstGeom prst="rect">
            <a:avLst/>
          </a:prstGeom>
        </p:spPr>
        <p:txBody>
          <a:bodyPr anchor="t" rtlCol="false" tIns="0" lIns="0" bIns="0" rIns="0">
            <a:spAutoFit/>
          </a:bodyPr>
          <a:lstStyle/>
          <a:p>
            <a:pPr algn="just">
              <a:lnSpc>
                <a:spcPts val="3225"/>
              </a:lnSpc>
            </a:pPr>
            <a:r>
              <a:rPr lang="en-US" sz="2481" spc="49">
                <a:solidFill>
                  <a:srgbClr val="213559"/>
                </a:solidFill>
                <a:latin typeface="Roca One"/>
              </a:rPr>
              <a:t>COMPETITIVE EVENTS, WORKSHOPS, &amp; MORE</a:t>
            </a:r>
          </a:p>
          <a:p>
            <a:pPr algn="just">
              <a:lnSpc>
                <a:spcPts val="3225"/>
              </a:lnSpc>
              <a:spcBef>
                <a:spcPct val="0"/>
              </a:spcBef>
            </a:pPr>
          </a:p>
        </p:txBody>
      </p:sp>
      <p:sp>
        <p:nvSpPr>
          <p:cNvPr name="TextBox 13" id="13"/>
          <p:cNvSpPr txBox="true"/>
          <p:nvPr/>
        </p:nvSpPr>
        <p:spPr>
          <a:xfrm rot="0">
            <a:off x="8726632" y="8505420"/>
            <a:ext cx="7730728" cy="1180288"/>
          </a:xfrm>
          <a:prstGeom prst="rect">
            <a:avLst/>
          </a:prstGeom>
        </p:spPr>
        <p:txBody>
          <a:bodyPr anchor="t" rtlCol="false" tIns="0" lIns="0" bIns="0" rIns="0">
            <a:spAutoFit/>
          </a:bodyPr>
          <a:lstStyle/>
          <a:p>
            <a:pPr algn="ctr">
              <a:lnSpc>
                <a:spcPts val="4769"/>
              </a:lnSpc>
            </a:pPr>
            <a:r>
              <a:rPr lang="en-US" sz="3406">
                <a:solidFill>
                  <a:srgbClr val="FFFFFF"/>
                </a:solidFill>
                <a:latin typeface="Roca One Bold"/>
              </a:rPr>
              <a:t>NLC CHAMP CAMP: JUNE 2024 (TBA)</a:t>
            </a:r>
          </a:p>
          <a:p>
            <a:pPr algn="ctr">
              <a:lnSpc>
                <a:spcPts val="4769"/>
              </a:lnSpc>
            </a:pPr>
          </a:p>
        </p:txBody>
      </p:sp>
      <p:sp>
        <p:nvSpPr>
          <p:cNvPr name="TextBox 14" id="14"/>
          <p:cNvSpPr txBox="true"/>
          <p:nvPr/>
        </p:nvSpPr>
        <p:spPr>
          <a:xfrm rot="0">
            <a:off x="9035153" y="5543240"/>
            <a:ext cx="7113687" cy="2371629"/>
          </a:xfrm>
          <a:prstGeom prst="rect">
            <a:avLst/>
          </a:prstGeom>
        </p:spPr>
        <p:txBody>
          <a:bodyPr anchor="t" rtlCol="false" tIns="0" lIns="0" bIns="0" rIns="0">
            <a:spAutoFit/>
          </a:bodyPr>
          <a:lstStyle/>
          <a:p>
            <a:pPr algn="ctr">
              <a:lnSpc>
                <a:spcPts val="6305"/>
              </a:lnSpc>
            </a:pPr>
            <a:r>
              <a:rPr lang="en-US" sz="4503">
                <a:solidFill>
                  <a:srgbClr val="FFFFFF"/>
                </a:solidFill>
                <a:latin typeface="Roca One Bold"/>
              </a:rPr>
              <a:t>Mobile Convention Center</a:t>
            </a:r>
          </a:p>
          <a:p>
            <a:pPr algn="ctr">
              <a:lnSpc>
                <a:spcPts val="6305"/>
              </a:lnSpc>
            </a:pPr>
            <a:r>
              <a:rPr lang="en-US" sz="4503">
                <a:solidFill>
                  <a:srgbClr val="FFFFFF"/>
                </a:solidFill>
                <a:latin typeface="Roca One Bold"/>
              </a:rPr>
              <a:t>April 18-19, 2024</a:t>
            </a:r>
          </a:p>
          <a:p>
            <a:pPr algn="ctr">
              <a:lnSpc>
                <a:spcPts val="6305"/>
              </a:lnSpc>
            </a:pPr>
            <a:r>
              <a:rPr lang="en-US" sz="4503">
                <a:solidFill>
                  <a:srgbClr val="FFFFFF"/>
                </a:solidFill>
                <a:latin typeface="Roca One Bold"/>
              </a:rPr>
              <a:t>Mobile, AL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grpSp>
        <p:nvGrpSpPr>
          <p:cNvPr name="Group 2" id="2"/>
          <p:cNvGrpSpPr/>
          <p:nvPr/>
        </p:nvGrpSpPr>
        <p:grpSpPr>
          <a:xfrm rot="0">
            <a:off x="0" y="3600450"/>
            <a:ext cx="47625" cy="47625"/>
            <a:chOff x="0" y="0"/>
            <a:chExt cx="12543" cy="12543"/>
          </a:xfrm>
        </p:grpSpPr>
        <p:sp>
          <p:nvSpPr>
            <p:cNvPr name="Freeform 3" id="3"/>
            <p:cNvSpPr/>
            <p:nvPr/>
          </p:nvSpPr>
          <p:spPr>
            <a:xfrm flipH="false" flipV="false" rot="0">
              <a:off x="0" y="0"/>
              <a:ext cx="12543" cy="12543"/>
            </a:xfrm>
            <a:custGeom>
              <a:avLst/>
              <a:gdLst/>
              <a:ahLst/>
              <a:cxnLst/>
              <a:rect r="r" b="b" t="t" l="l"/>
              <a:pathLst>
                <a:path h="12543" w="12543">
                  <a:moveTo>
                    <a:pt x="6272" y="0"/>
                  </a:moveTo>
                  <a:lnTo>
                    <a:pt x="6272" y="0"/>
                  </a:lnTo>
                  <a:cubicBezTo>
                    <a:pt x="7935" y="0"/>
                    <a:pt x="9530" y="661"/>
                    <a:pt x="10706" y="1837"/>
                  </a:cubicBezTo>
                  <a:cubicBezTo>
                    <a:pt x="11882" y="3013"/>
                    <a:pt x="12543" y="4608"/>
                    <a:pt x="12543" y="6272"/>
                  </a:cubicBezTo>
                  <a:lnTo>
                    <a:pt x="12543" y="6272"/>
                  </a:lnTo>
                  <a:cubicBezTo>
                    <a:pt x="12543" y="7935"/>
                    <a:pt x="11882" y="9530"/>
                    <a:pt x="10706" y="10706"/>
                  </a:cubicBezTo>
                  <a:cubicBezTo>
                    <a:pt x="9530" y="11882"/>
                    <a:pt x="7935" y="12543"/>
                    <a:pt x="6272"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213559"/>
            </a:solidFill>
          </p:spPr>
        </p:sp>
        <p:sp>
          <p:nvSpPr>
            <p:cNvPr name="TextBox 4" id="4"/>
            <p:cNvSpPr txBox="true"/>
            <p:nvPr/>
          </p:nvSpPr>
          <p:spPr>
            <a:xfrm>
              <a:off x="0" y="-19050"/>
              <a:ext cx="12543" cy="31593"/>
            </a:xfrm>
            <a:prstGeom prst="rect">
              <a:avLst/>
            </a:prstGeom>
          </p:spPr>
          <p:txBody>
            <a:bodyPr anchor="ctr" rtlCol="false" tIns="50800" lIns="50800" bIns="50800" rIns="50800"/>
            <a:lstStyle/>
            <a:p>
              <a:pPr algn="ctr">
                <a:lnSpc>
                  <a:spcPts val="3250"/>
                </a:lnSpc>
              </a:pPr>
            </a:p>
          </p:txBody>
        </p:sp>
      </p:grpSp>
      <p:sp>
        <p:nvSpPr>
          <p:cNvPr name="Freeform 5" id="5"/>
          <p:cNvSpPr/>
          <p:nvPr/>
        </p:nvSpPr>
        <p:spPr>
          <a:xfrm flipH="false" flipV="false" rot="0">
            <a:off x="0" y="3939762"/>
            <a:ext cx="10091396" cy="6347238"/>
          </a:xfrm>
          <a:custGeom>
            <a:avLst/>
            <a:gdLst/>
            <a:ahLst/>
            <a:cxnLst/>
            <a:rect r="r" b="b" t="t" l="l"/>
            <a:pathLst>
              <a:path h="6347238" w="10091396">
                <a:moveTo>
                  <a:pt x="0" y="0"/>
                </a:moveTo>
                <a:lnTo>
                  <a:pt x="10091396" y="0"/>
                </a:lnTo>
                <a:lnTo>
                  <a:pt x="10091396" y="6347238"/>
                </a:lnTo>
                <a:lnTo>
                  <a:pt x="0" y="6347238"/>
                </a:lnTo>
                <a:lnTo>
                  <a:pt x="0" y="0"/>
                </a:lnTo>
                <a:close/>
              </a:path>
            </a:pathLst>
          </a:custGeom>
          <a:blipFill>
            <a:blip r:embed="rId3"/>
            <a:stretch>
              <a:fillRect l="0" t="0" r="0" b="0"/>
            </a:stretch>
          </a:blipFill>
        </p:spPr>
      </p:sp>
      <p:sp>
        <p:nvSpPr>
          <p:cNvPr name="TextBox 6" id="6"/>
          <p:cNvSpPr txBox="true"/>
          <p:nvPr/>
        </p:nvSpPr>
        <p:spPr>
          <a:xfrm rot="0">
            <a:off x="0" y="109856"/>
            <a:ext cx="18288000" cy="3195319"/>
          </a:xfrm>
          <a:prstGeom prst="rect">
            <a:avLst/>
          </a:prstGeom>
        </p:spPr>
        <p:txBody>
          <a:bodyPr anchor="t" rtlCol="false" tIns="0" lIns="0" bIns="0" rIns="0">
            <a:spAutoFit/>
          </a:bodyPr>
          <a:lstStyle/>
          <a:p>
            <a:pPr algn="ctr">
              <a:lnSpc>
                <a:spcPts val="12880"/>
              </a:lnSpc>
            </a:pPr>
            <a:r>
              <a:rPr lang="en-US" sz="9200">
                <a:solidFill>
                  <a:srgbClr val="213559"/>
                </a:solidFill>
                <a:latin typeface="Roca One Bold"/>
              </a:rPr>
              <a:t>NATIONAL LEADERSHIP CONFERENCE</a:t>
            </a:r>
          </a:p>
        </p:txBody>
      </p:sp>
      <p:sp>
        <p:nvSpPr>
          <p:cNvPr name="TextBox 7" id="7"/>
          <p:cNvSpPr txBox="true"/>
          <p:nvPr/>
        </p:nvSpPr>
        <p:spPr>
          <a:xfrm rot="0">
            <a:off x="10589295" y="7008606"/>
            <a:ext cx="7164983" cy="2050416"/>
          </a:xfrm>
          <a:prstGeom prst="rect">
            <a:avLst/>
          </a:prstGeom>
        </p:spPr>
        <p:txBody>
          <a:bodyPr anchor="t" rtlCol="false" tIns="0" lIns="0" bIns="0" rIns="0">
            <a:spAutoFit/>
          </a:bodyPr>
          <a:lstStyle/>
          <a:p>
            <a:pPr algn="ctr">
              <a:lnSpc>
                <a:spcPts val="8259"/>
              </a:lnSpc>
            </a:pPr>
            <a:r>
              <a:rPr lang="en-US" sz="5899">
                <a:solidFill>
                  <a:srgbClr val="213559"/>
                </a:solidFill>
                <a:latin typeface="Roca One Bold"/>
              </a:rPr>
              <a:t>June 26-July 1, 2024</a:t>
            </a:r>
          </a:p>
          <a:p>
            <a:pPr algn="ctr">
              <a:lnSpc>
                <a:spcPts val="8259"/>
              </a:lnSpc>
            </a:pPr>
            <a:r>
              <a:rPr lang="en-US" sz="5899">
                <a:solidFill>
                  <a:srgbClr val="213559"/>
                </a:solidFill>
                <a:latin typeface="Roca One Bold"/>
              </a:rPr>
              <a:t>Orlando, FL</a:t>
            </a:r>
          </a:p>
        </p:txBody>
      </p:sp>
      <p:sp>
        <p:nvSpPr>
          <p:cNvPr name="TextBox 8" id="8"/>
          <p:cNvSpPr txBox="true"/>
          <p:nvPr/>
        </p:nvSpPr>
        <p:spPr>
          <a:xfrm rot="0">
            <a:off x="11277228" y="5318549"/>
            <a:ext cx="5789116" cy="1078231"/>
          </a:xfrm>
          <a:prstGeom prst="rect">
            <a:avLst/>
          </a:prstGeom>
        </p:spPr>
        <p:txBody>
          <a:bodyPr anchor="t" rtlCol="false" tIns="0" lIns="0" bIns="0" rIns="0">
            <a:spAutoFit/>
          </a:bodyPr>
          <a:lstStyle/>
          <a:p>
            <a:pPr algn="ctr">
              <a:lnSpc>
                <a:spcPts val="8819"/>
              </a:lnSpc>
            </a:pPr>
            <a:r>
              <a:rPr lang="en-US" sz="6299">
                <a:solidFill>
                  <a:srgbClr val="213559"/>
                </a:solidFill>
                <a:latin typeface="Roca One Bold"/>
              </a:rPr>
              <a:t>Save the Date!!!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Freeform 2" id="2"/>
          <p:cNvSpPr/>
          <p:nvPr/>
        </p:nvSpPr>
        <p:spPr>
          <a:xfrm flipH="false" flipV="false" rot="0">
            <a:off x="10339256" y="0"/>
            <a:ext cx="7948744" cy="10287000"/>
          </a:xfrm>
          <a:custGeom>
            <a:avLst/>
            <a:gdLst/>
            <a:ahLst/>
            <a:cxnLst/>
            <a:rect r="r" b="b" t="t" l="l"/>
            <a:pathLst>
              <a:path h="10287000" w="7948744">
                <a:moveTo>
                  <a:pt x="0" y="0"/>
                </a:moveTo>
                <a:lnTo>
                  <a:pt x="7948744" y="0"/>
                </a:lnTo>
                <a:lnTo>
                  <a:pt x="7948744"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1185862" y="7200900"/>
            <a:ext cx="5693569" cy="3086100"/>
            <a:chOff x="0" y="0"/>
            <a:chExt cx="1499541" cy="812800"/>
          </a:xfrm>
        </p:grpSpPr>
        <p:sp>
          <p:nvSpPr>
            <p:cNvPr name="Freeform 4" id="4"/>
            <p:cNvSpPr/>
            <p:nvPr/>
          </p:nvSpPr>
          <p:spPr>
            <a:xfrm flipH="false" flipV="false" rot="0">
              <a:off x="0" y="0"/>
              <a:ext cx="1499541" cy="812800"/>
            </a:xfrm>
            <a:custGeom>
              <a:avLst/>
              <a:gdLst/>
              <a:ahLst/>
              <a:cxnLst/>
              <a:rect r="r" b="b" t="t" l="l"/>
              <a:pathLst>
                <a:path h="812800" w="1499541">
                  <a:moveTo>
                    <a:pt x="0" y="0"/>
                  </a:moveTo>
                  <a:lnTo>
                    <a:pt x="1499541" y="0"/>
                  </a:lnTo>
                  <a:lnTo>
                    <a:pt x="1499541" y="812800"/>
                  </a:lnTo>
                  <a:lnTo>
                    <a:pt x="0" y="812800"/>
                  </a:lnTo>
                  <a:close/>
                </a:path>
              </a:pathLst>
            </a:custGeom>
            <a:solidFill>
              <a:srgbClr val="03045E"/>
            </a:solidFill>
          </p:spPr>
        </p:sp>
        <p:sp>
          <p:nvSpPr>
            <p:cNvPr name="TextBox 5" id="5"/>
            <p:cNvSpPr txBox="true"/>
            <p:nvPr/>
          </p:nvSpPr>
          <p:spPr>
            <a:xfrm>
              <a:off x="0" y="-19050"/>
              <a:ext cx="1499541" cy="831850"/>
            </a:xfrm>
            <a:prstGeom prst="rect">
              <a:avLst/>
            </a:prstGeom>
          </p:spPr>
          <p:txBody>
            <a:bodyPr anchor="ctr" rtlCol="false" tIns="50800" lIns="50800" bIns="50800" rIns="50800"/>
            <a:lstStyle/>
            <a:p>
              <a:pPr algn="ctr">
                <a:lnSpc>
                  <a:spcPts val="3250"/>
                </a:lnSpc>
              </a:pPr>
            </a:p>
          </p:txBody>
        </p:sp>
      </p:grpSp>
      <p:grpSp>
        <p:nvGrpSpPr>
          <p:cNvPr name="Group 6" id="6"/>
          <p:cNvGrpSpPr/>
          <p:nvPr/>
        </p:nvGrpSpPr>
        <p:grpSpPr>
          <a:xfrm rot="0">
            <a:off x="-1185862" y="0"/>
            <a:ext cx="5693569" cy="3086100"/>
            <a:chOff x="0" y="0"/>
            <a:chExt cx="1499541" cy="812800"/>
          </a:xfrm>
        </p:grpSpPr>
        <p:sp>
          <p:nvSpPr>
            <p:cNvPr name="Freeform 7" id="7"/>
            <p:cNvSpPr/>
            <p:nvPr/>
          </p:nvSpPr>
          <p:spPr>
            <a:xfrm flipH="false" flipV="false" rot="0">
              <a:off x="0" y="0"/>
              <a:ext cx="1499541" cy="812800"/>
            </a:xfrm>
            <a:custGeom>
              <a:avLst/>
              <a:gdLst/>
              <a:ahLst/>
              <a:cxnLst/>
              <a:rect r="r" b="b" t="t" l="l"/>
              <a:pathLst>
                <a:path h="812800" w="1499541">
                  <a:moveTo>
                    <a:pt x="0" y="0"/>
                  </a:moveTo>
                  <a:lnTo>
                    <a:pt x="1499541" y="0"/>
                  </a:lnTo>
                  <a:lnTo>
                    <a:pt x="1499541" y="812800"/>
                  </a:lnTo>
                  <a:lnTo>
                    <a:pt x="0" y="812800"/>
                  </a:lnTo>
                  <a:close/>
                </a:path>
              </a:pathLst>
            </a:custGeom>
            <a:solidFill>
              <a:srgbClr val="03045E"/>
            </a:solidFill>
          </p:spPr>
        </p:sp>
        <p:sp>
          <p:nvSpPr>
            <p:cNvPr name="TextBox 8" id="8"/>
            <p:cNvSpPr txBox="true"/>
            <p:nvPr/>
          </p:nvSpPr>
          <p:spPr>
            <a:xfrm>
              <a:off x="0" y="-19050"/>
              <a:ext cx="1499541" cy="831850"/>
            </a:xfrm>
            <a:prstGeom prst="rect">
              <a:avLst/>
            </a:prstGeom>
          </p:spPr>
          <p:txBody>
            <a:bodyPr anchor="ctr" rtlCol="false" tIns="50800" lIns="50800" bIns="50800" rIns="50800"/>
            <a:lstStyle/>
            <a:p>
              <a:pPr algn="ctr">
                <a:lnSpc>
                  <a:spcPts val="3250"/>
                </a:lnSpc>
              </a:pPr>
            </a:p>
          </p:txBody>
        </p:sp>
      </p:grpSp>
      <p:sp>
        <p:nvSpPr>
          <p:cNvPr name="TextBox 9" id="9"/>
          <p:cNvSpPr txBox="true"/>
          <p:nvPr/>
        </p:nvSpPr>
        <p:spPr>
          <a:xfrm rot="0">
            <a:off x="4135393" y="1593338"/>
            <a:ext cx="6203863" cy="7664962"/>
          </a:xfrm>
          <a:prstGeom prst="rect">
            <a:avLst/>
          </a:prstGeom>
        </p:spPr>
        <p:txBody>
          <a:bodyPr anchor="t" rtlCol="false" tIns="0" lIns="0" bIns="0" rIns="0">
            <a:spAutoFit/>
          </a:bodyPr>
          <a:lstStyle/>
          <a:p>
            <a:pPr algn="ctr">
              <a:lnSpc>
                <a:spcPts val="12221"/>
              </a:lnSpc>
            </a:pPr>
            <a:r>
              <a:rPr lang="en-US" sz="8729">
                <a:solidFill>
                  <a:srgbClr val="03045E"/>
                </a:solidFill>
                <a:latin typeface="Roca One Bold"/>
              </a:rPr>
              <a:t>FBLA NATIONAL DRESS CODE</a:t>
            </a:r>
          </a:p>
          <a:p>
            <a:pPr algn="ctr">
              <a:lnSpc>
                <a:spcPts val="12221"/>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1054298" y="3559373"/>
            <a:ext cx="3168253" cy="3168253"/>
          </a:xfrm>
          <a:custGeom>
            <a:avLst/>
            <a:gdLst/>
            <a:ahLst/>
            <a:cxnLst/>
            <a:rect r="r" b="b" t="t" l="l"/>
            <a:pathLst>
              <a:path h="3168253" w="3168253">
                <a:moveTo>
                  <a:pt x="0" y="0"/>
                </a:moveTo>
                <a:lnTo>
                  <a:pt x="3168254" y="0"/>
                </a:lnTo>
                <a:lnTo>
                  <a:pt x="3168254" y="3168254"/>
                </a:lnTo>
                <a:lnTo>
                  <a:pt x="0" y="3168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429396" y="408940"/>
            <a:ext cx="13429208" cy="3204210"/>
          </a:xfrm>
          <a:prstGeom prst="rect">
            <a:avLst/>
          </a:prstGeom>
        </p:spPr>
        <p:txBody>
          <a:bodyPr anchor="t" rtlCol="false" tIns="0" lIns="0" bIns="0" rIns="0">
            <a:spAutoFit/>
          </a:bodyPr>
          <a:lstStyle/>
          <a:p>
            <a:pPr algn="ctr">
              <a:lnSpc>
                <a:spcPts val="9099"/>
              </a:lnSpc>
            </a:pPr>
            <a:r>
              <a:rPr lang="en-US" sz="6499">
                <a:solidFill>
                  <a:srgbClr val="FED500"/>
                </a:solidFill>
                <a:latin typeface="Roca One Bold"/>
              </a:rPr>
              <a:t>IMPORTANT CONFERENCE DEADLINES </a:t>
            </a:r>
          </a:p>
          <a:p>
            <a:pPr algn="ctr">
              <a:lnSpc>
                <a:spcPts val="7279"/>
              </a:lnSpc>
            </a:pPr>
          </a:p>
        </p:txBody>
      </p:sp>
      <p:sp>
        <p:nvSpPr>
          <p:cNvPr name="Freeform 4" id="4"/>
          <p:cNvSpPr/>
          <p:nvPr/>
        </p:nvSpPr>
        <p:spPr>
          <a:xfrm flipH="false" flipV="false" rot="0">
            <a:off x="5371781" y="3559373"/>
            <a:ext cx="3168253" cy="3168253"/>
          </a:xfrm>
          <a:custGeom>
            <a:avLst/>
            <a:gdLst/>
            <a:ahLst/>
            <a:cxnLst/>
            <a:rect r="r" b="b" t="t" l="l"/>
            <a:pathLst>
              <a:path h="3168253" w="3168253">
                <a:moveTo>
                  <a:pt x="0" y="0"/>
                </a:moveTo>
                <a:lnTo>
                  <a:pt x="3168254" y="0"/>
                </a:lnTo>
                <a:lnTo>
                  <a:pt x="3168254" y="3168254"/>
                </a:lnTo>
                <a:lnTo>
                  <a:pt x="0" y="3168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723893" y="3559373"/>
            <a:ext cx="3168253" cy="3168253"/>
          </a:xfrm>
          <a:custGeom>
            <a:avLst/>
            <a:gdLst/>
            <a:ahLst/>
            <a:cxnLst/>
            <a:rect r="r" b="b" t="t" l="l"/>
            <a:pathLst>
              <a:path h="3168253" w="3168253">
                <a:moveTo>
                  <a:pt x="0" y="0"/>
                </a:moveTo>
                <a:lnTo>
                  <a:pt x="3168253" y="0"/>
                </a:lnTo>
                <a:lnTo>
                  <a:pt x="3168253" y="3168254"/>
                </a:lnTo>
                <a:lnTo>
                  <a:pt x="0" y="3168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246482" y="3559373"/>
            <a:ext cx="3168253" cy="3168253"/>
          </a:xfrm>
          <a:custGeom>
            <a:avLst/>
            <a:gdLst/>
            <a:ahLst/>
            <a:cxnLst/>
            <a:rect r="r" b="b" t="t" l="l"/>
            <a:pathLst>
              <a:path h="3168253" w="3168253">
                <a:moveTo>
                  <a:pt x="0" y="0"/>
                </a:moveTo>
                <a:lnTo>
                  <a:pt x="3168253" y="0"/>
                </a:lnTo>
                <a:lnTo>
                  <a:pt x="3168253" y="3168254"/>
                </a:lnTo>
                <a:lnTo>
                  <a:pt x="0" y="3168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2762696" y="9538572"/>
            <a:ext cx="13280231" cy="1180465"/>
          </a:xfrm>
          <a:prstGeom prst="rect">
            <a:avLst/>
          </a:prstGeom>
        </p:spPr>
        <p:txBody>
          <a:bodyPr anchor="t" rtlCol="false" tIns="0" lIns="0" bIns="0" rIns="0">
            <a:spAutoFit/>
          </a:bodyPr>
          <a:lstStyle/>
          <a:p>
            <a:pPr algn="ctr">
              <a:lnSpc>
                <a:spcPts val="4759"/>
              </a:lnSpc>
            </a:pPr>
            <a:r>
              <a:rPr lang="en-US" sz="3399">
                <a:solidFill>
                  <a:srgbClr val="FED500"/>
                </a:solidFill>
                <a:latin typeface="Roca One"/>
              </a:rPr>
              <a:t>ONLINE MEMBERSHIP REGISTRATION AT WWW. FBLA-PBL.ORG</a:t>
            </a:r>
          </a:p>
          <a:p>
            <a:pPr algn="ctr">
              <a:lnSpc>
                <a:spcPts val="4759"/>
              </a:lnSpc>
            </a:pPr>
          </a:p>
        </p:txBody>
      </p:sp>
      <p:sp>
        <p:nvSpPr>
          <p:cNvPr name="TextBox 8" id="8"/>
          <p:cNvSpPr txBox="true"/>
          <p:nvPr/>
        </p:nvSpPr>
        <p:spPr>
          <a:xfrm rot="0">
            <a:off x="1301800" y="6881733"/>
            <a:ext cx="2920752" cy="1196339"/>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REGISTRATION DEADLINE</a:t>
            </a:r>
          </a:p>
          <a:p>
            <a:pPr algn="ctr">
              <a:lnSpc>
                <a:spcPts val="3780"/>
              </a:lnSpc>
            </a:pPr>
          </a:p>
        </p:txBody>
      </p:sp>
      <p:sp>
        <p:nvSpPr>
          <p:cNvPr name="TextBox 9" id="9"/>
          <p:cNvSpPr txBox="true"/>
          <p:nvPr/>
        </p:nvSpPr>
        <p:spPr>
          <a:xfrm rot="0">
            <a:off x="-2131440" y="7763113"/>
            <a:ext cx="9787231" cy="1099064"/>
          </a:xfrm>
          <a:prstGeom prst="rect">
            <a:avLst/>
          </a:prstGeom>
        </p:spPr>
        <p:txBody>
          <a:bodyPr anchor="t" rtlCol="false" tIns="0" lIns="0" bIns="0" rIns="0">
            <a:spAutoFit/>
          </a:bodyPr>
          <a:lstStyle/>
          <a:p>
            <a:pPr algn="ctr">
              <a:lnSpc>
                <a:spcPts val="2946"/>
              </a:lnSpc>
            </a:pPr>
            <a:r>
              <a:rPr lang="en-US" sz="2104">
                <a:solidFill>
                  <a:srgbClr val="FED500"/>
                </a:solidFill>
                <a:latin typeface="Roca One"/>
              </a:rPr>
              <a:t> </a:t>
            </a:r>
          </a:p>
          <a:p>
            <a:pPr algn="ctr">
              <a:lnSpc>
                <a:spcPts val="2946"/>
              </a:lnSpc>
            </a:pPr>
            <a:r>
              <a:rPr lang="en-US" sz="2104">
                <a:solidFill>
                  <a:srgbClr val="FED500"/>
                </a:solidFill>
                <a:latin typeface="Roca One"/>
              </a:rPr>
              <a:t>NATIONAL FALL</a:t>
            </a:r>
          </a:p>
          <a:p>
            <a:pPr algn="ctr">
              <a:lnSpc>
                <a:spcPts val="2946"/>
              </a:lnSpc>
            </a:pPr>
            <a:r>
              <a:rPr lang="en-US" sz="2104">
                <a:solidFill>
                  <a:srgbClr val="FED500"/>
                </a:solidFill>
                <a:latin typeface="Roca One"/>
              </a:rPr>
              <a:t> LEADERSHIP CONFERENCE</a:t>
            </a:r>
          </a:p>
        </p:txBody>
      </p:sp>
      <p:sp>
        <p:nvSpPr>
          <p:cNvPr name="TextBox 10" id="10"/>
          <p:cNvSpPr txBox="true"/>
          <p:nvPr/>
        </p:nvSpPr>
        <p:spPr>
          <a:xfrm rot="0">
            <a:off x="5381306" y="6881733"/>
            <a:ext cx="3168253" cy="1099184"/>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SLC  EARLY REGISTRATION OPENS</a:t>
            </a:r>
          </a:p>
          <a:p>
            <a:pPr algn="ctr">
              <a:lnSpc>
                <a:spcPts val="2940"/>
              </a:lnSpc>
            </a:pPr>
          </a:p>
        </p:txBody>
      </p:sp>
      <p:sp>
        <p:nvSpPr>
          <p:cNvPr name="TextBox 11" id="11"/>
          <p:cNvSpPr txBox="true"/>
          <p:nvPr/>
        </p:nvSpPr>
        <p:spPr>
          <a:xfrm rot="0">
            <a:off x="5210303" y="7763113"/>
            <a:ext cx="3510260" cy="1682750"/>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SLC EARLY REGISTRATION </a:t>
            </a:r>
          </a:p>
          <a:p>
            <a:pPr algn="ctr">
              <a:lnSpc>
                <a:spcPts val="2940"/>
              </a:lnSpc>
            </a:pPr>
            <a:r>
              <a:rPr lang="en-US" sz="2100">
                <a:solidFill>
                  <a:srgbClr val="FED500"/>
                </a:solidFill>
                <a:latin typeface="Roca One"/>
              </a:rPr>
              <a:t>1/3/24 - 2/20/24</a:t>
            </a:r>
          </a:p>
          <a:p>
            <a:pPr algn="ctr">
              <a:lnSpc>
                <a:spcPts val="2940"/>
              </a:lnSpc>
            </a:pPr>
            <a:r>
              <a:rPr lang="en-US" sz="2100">
                <a:solidFill>
                  <a:srgbClr val="FED500"/>
                </a:solidFill>
                <a:latin typeface="Roca One"/>
              </a:rPr>
              <a:t>COST $55</a:t>
            </a:r>
          </a:p>
          <a:p>
            <a:pPr algn="ctr">
              <a:lnSpc>
                <a:spcPts val="4759"/>
              </a:lnSpc>
            </a:pPr>
          </a:p>
        </p:txBody>
      </p:sp>
      <p:sp>
        <p:nvSpPr>
          <p:cNvPr name="TextBox 12" id="12"/>
          <p:cNvSpPr txBox="true"/>
          <p:nvPr/>
        </p:nvSpPr>
        <p:spPr>
          <a:xfrm rot="0">
            <a:off x="10297774" y="6881733"/>
            <a:ext cx="2594372" cy="1311275"/>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SLC REGISTRATION </a:t>
            </a:r>
          </a:p>
          <a:p>
            <a:pPr algn="ctr">
              <a:lnSpc>
                <a:spcPts val="2940"/>
              </a:lnSpc>
            </a:pPr>
            <a:r>
              <a:rPr lang="en-US" sz="2100">
                <a:solidFill>
                  <a:srgbClr val="FED500"/>
                </a:solidFill>
                <a:latin typeface="Roca One"/>
              </a:rPr>
              <a:t>DEADLINE</a:t>
            </a:r>
          </a:p>
          <a:p>
            <a:pPr algn="ctr">
              <a:lnSpc>
                <a:spcPts val="4759"/>
              </a:lnSpc>
            </a:pPr>
          </a:p>
        </p:txBody>
      </p:sp>
      <p:sp>
        <p:nvSpPr>
          <p:cNvPr name="TextBox 13" id="13"/>
          <p:cNvSpPr txBox="true"/>
          <p:nvPr/>
        </p:nvSpPr>
        <p:spPr>
          <a:xfrm rot="0">
            <a:off x="10297774" y="7763113"/>
            <a:ext cx="2594372" cy="1842134"/>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SLC FINAL REGISTRATION DEADLINE</a:t>
            </a:r>
          </a:p>
          <a:p>
            <a:pPr algn="ctr">
              <a:lnSpc>
                <a:spcPts val="2940"/>
              </a:lnSpc>
            </a:pPr>
            <a:r>
              <a:rPr lang="en-US" sz="2100">
                <a:solidFill>
                  <a:srgbClr val="FED500"/>
                </a:solidFill>
                <a:latin typeface="Roca One"/>
              </a:rPr>
              <a:t>COST $75</a:t>
            </a:r>
          </a:p>
          <a:p>
            <a:pPr algn="ctr">
              <a:lnSpc>
                <a:spcPts val="2940"/>
              </a:lnSpc>
            </a:pPr>
          </a:p>
        </p:txBody>
      </p:sp>
      <p:sp>
        <p:nvSpPr>
          <p:cNvPr name="TextBox 14" id="14"/>
          <p:cNvSpPr txBox="true"/>
          <p:nvPr/>
        </p:nvSpPr>
        <p:spPr>
          <a:xfrm rot="0">
            <a:off x="14054196" y="6881733"/>
            <a:ext cx="3552825" cy="1311275"/>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NLC EARLY REGISTRATION </a:t>
            </a:r>
          </a:p>
          <a:p>
            <a:pPr algn="ctr">
              <a:lnSpc>
                <a:spcPts val="2940"/>
              </a:lnSpc>
            </a:pPr>
            <a:r>
              <a:rPr lang="en-US" sz="2100">
                <a:solidFill>
                  <a:srgbClr val="FED500"/>
                </a:solidFill>
                <a:latin typeface="Roca One"/>
              </a:rPr>
              <a:t>DEADLINE</a:t>
            </a:r>
          </a:p>
          <a:p>
            <a:pPr algn="ctr">
              <a:lnSpc>
                <a:spcPts val="4759"/>
              </a:lnSpc>
            </a:pPr>
          </a:p>
        </p:txBody>
      </p:sp>
      <p:sp>
        <p:nvSpPr>
          <p:cNvPr name="TextBox 15" id="15"/>
          <p:cNvSpPr txBox="true"/>
          <p:nvPr/>
        </p:nvSpPr>
        <p:spPr>
          <a:xfrm rot="0">
            <a:off x="13274412" y="7763113"/>
            <a:ext cx="4746872" cy="1099185"/>
          </a:xfrm>
          <a:prstGeom prst="rect">
            <a:avLst/>
          </a:prstGeom>
        </p:spPr>
        <p:txBody>
          <a:bodyPr anchor="t" rtlCol="false" tIns="0" lIns="0" bIns="0" rIns="0">
            <a:spAutoFit/>
          </a:bodyPr>
          <a:lstStyle/>
          <a:p>
            <a:pPr algn="ctr">
              <a:lnSpc>
                <a:spcPts val="2940"/>
              </a:lnSpc>
            </a:pPr>
            <a:r>
              <a:rPr lang="en-US" sz="2100">
                <a:solidFill>
                  <a:srgbClr val="FED500"/>
                </a:solidFill>
                <a:latin typeface="Roca One"/>
              </a:rPr>
              <a:t>NATIONAL LEADERSHIP </a:t>
            </a:r>
          </a:p>
          <a:p>
            <a:pPr algn="ctr">
              <a:lnSpc>
                <a:spcPts val="2940"/>
              </a:lnSpc>
            </a:pPr>
            <a:r>
              <a:rPr lang="en-US" sz="2100">
                <a:solidFill>
                  <a:srgbClr val="FED500"/>
                </a:solidFill>
                <a:latin typeface="Roca One"/>
              </a:rPr>
              <a:t>CONFERENCE EARLY</a:t>
            </a:r>
          </a:p>
          <a:p>
            <a:pPr algn="ctr">
              <a:lnSpc>
                <a:spcPts val="2940"/>
              </a:lnSpc>
            </a:pPr>
            <a:r>
              <a:rPr lang="en-US" sz="2100">
                <a:solidFill>
                  <a:srgbClr val="FED500"/>
                </a:solidFill>
                <a:latin typeface="Roca One"/>
              </a:rPr>
              <a:t> REGISTRATION DEADLINE</a:t>
            </a:r>
          </a:p>
        </p:txBody>
      </p:sp>
      <p:sp>
        <p:nvSpPr>
          <p:cNvPr name="TextBox 16" id="16"/>
          <p:cNvSpPr txBox="true"/>
          <p:nvPr/>
        </p:nvSpPr>
        <p:spPr>
          <a:xfrm rot="0">
            <a:off x="10663742" y="4979472"/>
            <a:ext cx="1288556" cy="1094740"/>
          </a:xfrm>
          <a:prstGeom prst="rect">
            <a:avLst/>
          </a:prstGeom>
        </p:spPr>
        <p:txBody>
          <a:bodyPr anchor="t" rtlCol="false" tIns="0" lIns="0" bIns="0" rIns="0">
            <a:spAutoFit/>
          </a:bodyPr>
          <a:lstStyle/>
          <a:p>
            <a:pPr algn="ctr">
              <a:lnSpc>
                <a:spcPts val="8959"/>
              </a:lnSpc>
            </a:pPr>
            <a:r>
              <a:rPr lang="en-US" sz="6399">
                <a:solidFill>
                  <a:srgbClr val="FED500"/>
                </a:solidFill>
                <a:latin typeface="Roca One Bold"/>
              </a:rPr>
              <a:t>21</a:t>
            </a:r>
          </a:p>
        </p:txBody>
      </p:sp>
      <p:sp>
        <p:nvSpPr>
          <p:cNvPr name="TextBox 17" id="17"/>
          <p:cNvSpPr txBox="true"/>
          <p:nvPr/>
        </p:nvSpPr>
        <p:spPr>
          <a:xfrm rot="0">
            <a:off x="14997171" y="4998522"/>
            <a:ext cx="1690555" cy="896244"/>
          </a:xfrm>
          <a:prstGeom prst="rect">
            <a:avLst/>
          </a:prstGeom>
        </p:spPr>
        <p:txBody>
          <a:bodyPr anchor="t" rtlCol="false" tIns="0" lIns="0" bIns="0" rIns="0">
            <a:spAutoFit/>
          </a:bodyPr>
          <a:lstStyle/>
          <a:p>
            <a:pPr algn="ctr">
              <a:lnSpc>
                <a:spcPts val="7300"/>
              </a:lnSpc>
            </a:pPr>
            <a:r>
              <a:rPr lang="en-US" sz="5214">
                <a:solidFill>
                  <a:srgbClr val="FED500"/>
                </a:solidFill>
                <a:latin typeface="Canva Sans 1 Bold"/>
              </a:rPr>
              <a:t>TBA</a:t>
            </a:r>
          </a:p>
        </p:txBody>
      </p:sp>
      <p:sp>
        <p:nvSpPr>
          <p:cNvPr name="TextBox 18" id="18"/>
          <p:cNvSpPr txBox="true"/>
          <p:nvPr/>
        </p:nvSpPr>
        <p:spPr>
          <a:xfrm rot="0">
            <a:off x="1642922" y="3959344"/>
            <a:ext cx="1991006" cy="738504"/>
          </a:xfrm>
          <a:prstGeom prst="rect">
            <a:avLst/>
          </a:prstGeom>
        </p:spPr>
        <p:txBody>
          <a:bodyPr anchor="t" rtlCol="false" tIns="0" lIns="0" bIns="0" rIns="0">
            <a:spAutoFit/>
          </a:bodyPr>
          <a:lstStyle/>
          <a:p>
            <a:pPr algn="ctr">
              <a:lnSpc>
                <a:spcPts val="6020"/>
              </a:lnSpc>
            </a:pPr>
            <a:r>
              <a:rPr lang="en-US" sz="4300">
                <a:solidFill>
                  <a:srgbClr val="FED500"/>
                </a:solidFill>
                <a:latin typeface="Roca One Bold"/>
              </a:rPr>
              <a:t>Oct</a:t>
            </a:r>
          </a:p>
        </p:txBody>
      </p:sp>
      <p:sp>
        <p:nvSpPr>
          <p:cNvPr name="TextBox 19" id="19"/>
          <p:cNvSpPr txBox="true"/>
          <p:nvPr/>
        </p:nvSpPr>
        <p:spPr>
          <a:xfrm rot="0">
            <a:off x="10340260" y="3978394"/>
            <a:ext cx="1991006" cy="738504"/>
          </a:xfrm>
          <a:prstGeom prst="rect">
            <a:avLst/>
          </a:prstGeom>
        </p:spPr>
        <p:txBody>
          <a:bodyPr anchor="t" rtlCol="false" tIns="0" lIns="0" bIns="0" rIns="0">
            <a:spAutoFit/>
          </a:bodyPr>
          <a:lstStyle/>
          <a:p>
            <a:pPr algn="ctr">
              <a:lnSpc>
                <a:spcPts val="6020"/>
              </a:lnSpc>
            </a:pPr>
            <a:r>
              <a:rPr lang="en-US" sz="4300">
                <a:solidFill>
                  <a:srgbClr val="FED500"/>
                </a:solidFill>
                <a:latin typeface="Roca One Bold"/>
              </a:rPr>
              <a:t>Feb</a:t>
            </a:r>
          </a:p>
        </p:txBody>
      </p:sp>
      <p:sp>
        <p:nvSpPr>
          <p:cNvPr name="TextBox 20" id="20"/>
          <p:cNvSpPr txBox="true"/>
          <p:nvPr/>
        </p:nvSpPr>
        <p:spPr>
          <a:xfrm rot="0">
            <a:off x="1978201" y="4979472"/>
            <a:ext cx="1288556" cy="1094740"/>
          </a:xfrm>
          <a:prstGeom prst="rect">
            <a:avLst/>
          </a:prstGeom>
        </p:spPr>
        <p:txBody>
          <a:bodyPr anchor="t" rtlCol="false" tIns="0" lIns="0" bIns="0" rIns="0">
            <a:spAutoFit/>
          </a:bodyPr>
          <a:lstStyle/>
          <a:p>
            <a:pPr algn="ctr">
              <a:lnSpc>
                <a:spcPts val="8959"/>
              </a:lnSpc>
            </a:pPr>
            <a:r>
              <a:rPr lang="en-US" sz="6399">
                <a:solidFill>
                  <a:srgbClr val="FED500"/>
                </a:solidFill>
                <a:latin typeface="Roca One Bold"/>
              </a:rPr>
              <a:t>18</a:t>
            </a:r>
          </a:p>
        </p:txBody>
      </p:sp>
      <p:sp>
        <p:nvSpPr>
          <p:cNvPr name="TextBox 21" id="21"/>
          <p:cNvSpPr txBox="true"/>
          <p:nvPr/>
        </p:nvSpPr>
        <p:spPr>
          <a:xfrm rot="0">
            <a:off x="6328945" y="4979472"/>
            <a:ext cx="1288556" cy="1094740"/>
          </a:xfrm>
          <a:prstGeom prst="rect">
            <a:avLst/>
          </a:prstGeom>
        </p:spPr>
        <p:txBody>
          <a:bodyPr anchor="t" rtlCol="false" tIns="0" lIns="0" bIns="0" rIns="0">
            <a:spAutoFit/>
          </a:bodyPr>
          <a:lstStyle/>
          <a:p>
            <a:pPr algn="ctr">
              <a:lnSpc>
                <a:spcPts val="8959"/>
              </a:lnSpc>
            </a:pPr>
            <a:r>
              <a:rPr lang="en-US" sz="6399">
                <a:solidFill>
                  <a:srgbClr val="FED500"/>
                </a:solidFill>
                <a:latin typeface="Roca One Bold"/>
              </a:rPr>
              <a:t>3</a:t>
            </a:r>
          </a:p>
        </p:txBody>
      </p:sp>
      <p:sp>
        <p:nvSpPr>
          <p:cNvPr name="TextBox 22" id="22"/>
          <p:cNvSpPr txBox="true"/>
          <p:nvPr/>
        </p:nvSpPr>
        <p:spPr>
          <a:xfrm rot="0">
            <a:off x="6006462" y="3959344"/>
            <a:ext cx="1991006" cy="738504"/>
          </a:xfrm>
          <a:prstGeom prst="rect">
            <a:avLst/>
          </a:prstGeom>
        </p:spPr>
        <p:txBody>
          <a:bodyPr anchor="t" rtlCol="false" tIns="0" lIns="0" bIns="0" rIns="0">
            <a:spAutoFit/>
          </a:bodyPr>
          <a:lstStyle/>
          <a:p>
            <a:pPr algn="ctr">
              <a:lnSpc>
                <a:spcPts val="6020"/>
              </a:lnSpc>
            </a:pPr>
            <a:r>
              <a:rPr lang="en-US" sz="4300">
                <a:solidFill>
                  <a:srgbClr val="FED500"/>
                </a:solidFill>
                <a:latin typeface="Roca One Bold"/>
              </a:rPr>
              <a:t>Jan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Freeform 2" id="2"/>
          <p:cNvSpPr/>
          <p:nvPr/>
        </p:nvSpPr>
        <p:spPr>
          <a:xfrm flipH="false" flipV="false" rot="0">
            <a:off x="5486400" y="3926517"/>
            <a:ext cx="7315200" cy="2433967"/>
          </a:xfrm>
          <a:custGeom>
            <a:avLst/>
            <a:gdLst/>
            <a:ahLst/>
            <a:cxnLst/>
            <a:rect r="r" b="b" t="t" l="l"/>
            <a:pathLst>
              <a:path h="2433967" w="7315200">
                <a:moveTo>
                  <a:pt x="0" y="0"/>
                </a:moveTo>
                <a:lnTo>
                  <a:pt x="7315200" y="0"/>
                </a:lnTo>
                <a:lnTo>
                  <a:pt x="7315200" y="2433966"/>
                </a:lnTo>
                <a:lnTo>
                  <a:pt x="0" y="24339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false" rot="0">
            <a:off x="13320739" y="7789233"/>
            <a:ext cx="6217418" cy="4114800"/>
          </a:xfrm>
          <a:custGeom>
            <a:avLst/>
            <a:gdLst/>
            <a:ahLst/>
            <a:cxnLst/>
            <a:rect r="r" b="b" t="t" l="l"/>
            <a:pathLst>
              <a:path h="4114800" w="6217418">
                <a:moveTo>
                  <a:pt x="6217417" y="0"/>
                </a:moveTo>
                <a:lnTo>
                  <a:pt x="0" y="0"/>
                </a:lnTo>
                <a:lnTo>
                  <a:pt x="0" y="4114800"/>
                </a:lnTo>
                <a:lnTo>
                  <a:pt x="6217417" y="4114800"/>
                </a:lnTo>
                <a:lnTo>
                  <a:pt x="621741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385861" y="-188283"/>
            <a:ext cx="6217418" cy="4114800"/>
          </a:xfrm>
          <a:custGeom>
            <a:avLst/>
            <a:gdLst/>
            <a:ahLst/>
            <a:cxnLst/>
            <a:rect r="r" b="b" t="t" l="l"/>
            <a:pathLst>
              <a:path h="4114800" w="6217418">
                <a:moveTo>
                  <a:pt x="0" y="0"/>
                </a:moveTo>
                <a:lnTo>
                  <a:pt x="6217417" y="0"/>
                </a:lnTo>
                <a:lnTo>
                  <a:pt x="62174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523797" y="5731833"/>
            <a:ext cx="3240405" cy="4114800"/>
          </a:xfrm>
          <a:custGeom>
            <a:avLst/>
            <a:gdLst/>
            <a:ahLst/>
            <a:cxnLst/>
            <a:rect r="r" b="b" t="t" l="l"/>
            <a:pathLst>
              <a:path h="4114800" w="3240405">
                <a:moveTo>
                  <a:pt x="0" y="0"/>
                </a:moveTo>
                <a:lnTo>
                  <a:pt x="3240405" y="0"/>
                </a:lnTo>
                <a:lnTo>
                  <a:pt x="324040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737220" y="3576956"/>
            <a:ext cx="16813560" cy="1566544"/>
          </a:xfrm>
          <a:prstGeom prst="rect">
            <a:avLst/>
          </a:prstGeom>
        </p:spPr>
        <p:txBody>
          <a:bodyPr anchor="t" rtlCol="false" tIns="0" lIns="0" bIns="0" rIns="0">
            <a:spAutoFit/>
          </a:bodyPr>
          <a:lstStyle/>
          <a:p>
            <a:pPr algn="ctr">
              <a:lnSpc>
                <a:spcPts val="12880"/>
              </a:lnSpc>
            </a:pPr>
            <a:r>
              <a:rPr lang="en-US" sz="9200">
                <a:solidFill>
                  <a:srgbClr val="213559"/>
                </a:solidFill>
                <a:latin typeface="Roca One Bold"/>
              </a:rPr>
              <a:t>AWARDS AND RECOGNITION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Freeform 2" id="2"/>
          <p:cNvSpPr/>
          <p:nvPr/>
        </p:nvSpPr>
        <p:spPr>
          <a:xfrm flipH="false" flipV="true" rot="0">
            <a:off x="-1108858" y="-1028700"/>
            <a:ext cx="4275117" cy="4114800"/>
          </a:xfrm>
          <a:custGeom>
            <a:avLst/>
            <a:gdLst/>
            <a:ahLst/>
            <a:cxnLst/>
            <a:rect r="r" b="b" t="t" l="l"/>
            <a:pathLst>
              <a:path h="4114800" w="4275117">
                <a:moveTo>
                  <a:pt x="0" y="4114800"/>
                </a:moveTo>
                <a:lnTo>
                  <a:pt x="4275116" y="4114800"/>
                </a:lnTo>
                <a:lnTo>
                  <a:pt x="4275116"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false" rot="0">
            <a:off x="15716250" y="7733744"/>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724" y="4862152"/>
            <a:ext cx="496981" cy="472584"/>
          </a:xfrm>
          <a:custGeom>
            <a:avLst/>
            <a:gdLst/>
            <a:ahLst/>
            <a:cxnLst/>
            <a:rect r="r" b="b" t="t" l="l"/>
            <a:pathLst>
              <a:path h="472584" w="496981">
                <a:moveTo>
                  <a:pt x="0" y="0"/>
                </a:moveTo>
                <a:lnTo>
                  <a:pt x="496981" y="0"/>
                </a:lnTo>
                <a:lnTo>
                  <a:pt x="496981" y="472583"/>
                </a:lnTo>
                <a:lnTo>
                  <a:pt x="0" y="472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357750" y="4127478"/>
            <a:ext cx="5386388" cy="3712210"/>
          </a:xfrm>
          <a:prstGeom prst="rect">
            <a:avLst/>
          </a:prstGeom>
        </p:spPr>
        <p:txBody>
          <a:bodyPr anchor="t" rtlCol="false" tIns="0" lIns="0" bIns="0" rIns="0">
            <a:spAutoFit/>
          </a:bodyPr>
          <a:lstStyle/>
          <a:p>
            <a:pPr>
              <a:lnSpc>
                <a:spcPts val="5600"/>
              </a:lnSpc>
            </a:pPr>
            <a:r>
              <a:rPr lang="en-US" sz="4000">
                <a:solidFill>
                  <a:srgbClr val="213559"/>
                </a:solidFill>
                <a:latin typeface="Roca One Bold"/>
              </a:rPr>
              <a:t>Blueprint for Success</a:t>
            </a:r>
          </a:p>
          <a:p>
            <a:pPr>
              <a:lnSpc>
                <a:spcPts val="5600"/>
              </a:lnSpc>
            </a:pPr>
            <a:r>
              <a:rPr lang="en-US" sz="4000">
                <a:solidFill>
                  <a:srgbClr val="213559"/>
                </a:solidFill>
                <a:latin typeface="Roca One Bold"/>
              </a:rPr>
              <a:t>Chapter of Distinction</a:t>
            </a:r>
          </a:p>
          <a:p>
            <a:pPr>
              <a:lnSpc>
                <a:spcPts val="5600"/>
              </a:lnSpc>
            </a:pPr>
            <a:r>
              <a:rPr lang="en-US" sz="4000">
                <a:solidFill>
                  <a:srgbClr val="213559"/>
                </a:solidFill>
                <a:latin typeface="Roca One Bold"/>
              </a:rPr>
              <a:t>Gol</a:t>
            </a:r>
            <a:r>
              <a:rPr lang="en-US" sz="4000">
                <a:solidFill>
                  <a:srgbClr val="213559"/>
                </a:solidFill>
                <a:latin typeface="Roca One Bold"/>
              </a:rPr>
              <a:t>d Seal Chapter</a:t>
            </a:r>
          </a:p>
          <a:p>
            <a:pPr>
              <a:lnSpc>
                <a:spcPts val="5600"/>
              </a:lnSpc>
            </a:pPr>
            <a:r>
              <a:rPr lang="en-US" sz="4000">
                <a:solidFill>
                  <a:srgbClr val="213559"/>
                </a:solidFill>
                <a:latin typeface="Roca One Bold"/>
              </a:rPr>
              <a:t>Outstanding Chapter</a:t>
            </a:r>
          </a:p>
          <a:p>
            <a:pPr>
              <a:lnSpc>
                <a:spcPts val="7279"/>
              </a:lnSpc>
            </a:pPr>
          </a:p>
        </p:txBody>
      </p:sp>
      <p:sp>
        <p:nvSpPr>
          <p:cNvPr name="Freeform 6" id="6"/>
          <p:cNvSpPr/>
          <p:nvPr/>
        </p:nvSpPr>
        <p:spPr>
          <a:xfrm flipH="false" flipV="false" rot="0">
            <a:off x="688724" y="5591052"/>
            <a:ext cx="496981" cy="472584"/>
          </a:xfrm>
          <a:custGeom>
            <a:avLst/>
            <a:gdLst/>
            <a:ahLst/>
            <a:cxnLst/>
            <a:rect r="r" b="b" t="t" l="l"/>
            <a:pathLst>
              <a:path h="472584" w="496981">
                <a:moveTo>
                  <a:pt x="0" y="0"/>
                </a:moveTo>
                <a:lnTo>
                  <a:pt x="496981" y="0"/>
                </a:lnTo>
                <a:lnTo>
                  <a:pt x="496981" y="472584"/>
                </a:lnTo>
                <a:lnTo>
                  <a:pt x="0" y="4725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688724" y="6319952"/>
            <a:ext cx="496981" cy="472584"/>
          </a:xfrm>
          <a:custGeom>
            <a:avLst/>
            <a:gdLst/>
            <a:ahLst/>
            <a:cxnLst/>
            <a:rect r="r" b="b" t="t" l="l"/>
            <a:pathLst>
              <a:path h="472584" w="496981">
                <a:moveTo>
                  <a:pt x="0" y="0"/>
                </a:moveTo>
                <a:lnTo>
                  <a:pt x="496981" y="0"/>
                </a:lnTo>
                <a:lnTo>
                  <a:pt x="496981" y="472584"/>
                </a:lnTo>
                <a:lnTo>
                  <a:pt x="0" y="4725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88724" y="4133251"/>
            <a:ext cx="496981" cy="472584"/>
          </a:xfrm>
          <a:custGeom>
            <a:avLst/>
            <a:gdLst/>
            <a:ahLst/>
            <a:cxnLst/>
            <a:rect r="r" b="b" t="t" l="l"/>
            <a:pathLst>
              <a:path h="472584" w="496981">
                <a:moveTo>
                  <a:pt x="0" y="0"/>
                </a:moveTo>
                <a:lnTo>
                  <a:pt x="496981" y="0"/>
                </a:lnTo>
                <a:lnTo>
                  <a:pt x="496981" y="472584"/>
                </a:lnTo>
                <a:lnTo>
                  <a:pt x="0" y="4725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2159895" y="7219746"/>
            <a:ext cx="8775303" cy="1811020"/>
          </a:xfrm>
          <a:prstGeom prst="rect">
            <a:avLst/>
          </a:prstGeom>
        </p:spPr>
        <p:txBody>
          <a:bodyPr anchor="t" rtlCol="false" tIns="0" lIns="0" bIns="0" rIns="0">
            <a:spAutoFit/>
          </a:bodyPr>
          <a:lstStyle/>
          <a:p>
            <a:pPr algn="ctr">
              <a:lnSpc>
                <a:spcPts val="7279"/>
              </a:lnSpc>
            </a:pPr>
            <a:r>
              <a:rPr lang="en-US" sz="5199">
                <a:solidFill>
                  <a:srgbClr val="213559"/>
                </a:solidFill>
                <a:latin typeface="Roca One Bold"/>
              </a:rPr>
              <a:t>National Level Recognitions</a:t>
            </a:r>
          </a:p>
          <a:p>
            <a:pPr algn="ctr">
              <a:lnSpc>
                <a:spcPts val="7279"/>
              </a:lnSpc>
            </a:pPr>
          </a:p>
        </p:txBody>
      </p:sp>
      <p:sp>
        <p:nvSpPr>
          <p:cNvPr name="TextBox 10" id="10"/>
          <p:cNvSpPr txBox="true"/>
          <p:nvPr/>
        </p:nvSpPr>
        <p:spPr>
          <a:xfrm rot="0">
            <a:off x="3811413" y="8035240"/>
            <a:ext cx="8554013" cy="2794025"/>
          </a:xfrm>
          <a:prstGeom prst="rect">
            <a:avLst/>
          </a:prstGeom>
        </p:spPr>
        <p:txBody>
          <a:bodyPr anchor="t" rtlCol="false" tIns="0" lIns="0" bIns="0" rIns="0">
            <a:spAutoFit/>
          </a:bodyPr>
          <a:lstStyle/>
          <a:p>
            <a:pPr algn="just">
              <a:lnSpc>
                <a:spcPts val="5598"/>
              </a:lnSpc>
            </a:pPr>
            <a:r>
              <a:rPr lang="en-US" sz="3999">
                <a:solidFill>
                  <a:srgbClr val="213559"/>
                </a:solidFill>
                <a:latin typeface="Roca One Bold"/>
              </a:rPr>
              <a:t>Champion Chapter</a:t>
            </a:r>
          </a:p>
          <a:p>
            <a:pPr>
              <a:lnSpc>
                <a:spcPts val="5598"/>
              </a:lnSpc>
            </a:pPr>
            <a:r>
              <a:rPr lang="en-US" sz="3999">
                <a:solidFill>
                  <a:srgbClr val="213559"/>
                </a:solidFill>
                <a:latin typeface="Roca One Bold"/>
              </a:rPr>
              <a:t>Gol</a:t>
            </a:r>
            <a:r>
              <a:rPr lang="en-US" sz="3999">
                <a:solidFill>
                  <a:srgbClr val="213559"/>
                </a:solidFill>
                <a:latin typeface="Roca One Bold"/>
              </a:rPr>
              <a:t>d Seal Chapter</a:t>
            </a:r>
          </a:p>
          <a:p>
            <a:pPr>
              <a:lnSpc>
                <a:spcPts val="5598"/>
              </a:lnSpc>
            </a:pPr>
            <a:r>
              <a:rPr lang="en-US" sz="3999">
                <a:solidFill>
                  <a:srgbClr val="213559"/>
                </a:solidFill>
                <a:latin typeface="Roca One Bold"/>
              </a:rPr>
              <a:t>Membership Awards </a:t>
            </a:r>
          </a:p>
          <a:p>
            <a:pPr algn="ctr">
              <a:lnSpc>
                <a:spcPts val="5598"/>
              </a:lnSpc>
            </a:pPr>
          </a:p>
        </p:txBody>
      </p:sp>
      <p:sp>
        <p:nvSpPr>
          <p:cNvPr name="Freeform 11" id="11"/>
          <p:cNvSpPr/>
          <p:nvPr/>
        </p:nvSpPr>
        <p:spPr>
          <a:xfrm flipH="false" flipV="false" rot="0">
            <a:off x="2873224" y="8111440"/>
            <a:ext cx="586069" cy="557299"/>
          </a:xfrm>
          <a:custGeom>
            <a:avLst/>
            <a:gdLst/>
            <a:ahLst/>
            <a:cxnLst/>
            <a:rect r="r" b="b" t="t" l="l"/>
            <a:pathLst>
              <a:path h="557299" w="586069">
                <a:moveTo>
                  <a:pt x="0" y="0"/>
                </a:moveTo>
                <a:lnTo>
                  <a:pt x="586069" y="0"/>
                </a:lnTo>
                <a:lnTo>
                  <a:pt x="586069" y="557298"/>
                </a:lnTo>
                <a:lnTo>
                  <a:pt x="0" y="5572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2873224" y="8725557"/>
            <a:ext cx="586069" cy="557299"/>
          </a:xfrm>
          <a:custGeom>
            <a:avLst/>
            <a:gdLst/>
            <a:ahLst/>
            <a:cxnLst/>
            <a:rect r="r" b="b" t="t" l="l"/>
            <a:pathLst>
              <a:path h="557299" w="586069">
                <a:moveTo>
                  <a:pt x="0" y="0"/>
                </a:moveTo>
                <a:lnTo>
                  <a:pt x="586069" y="0"/>
                </a:lnTo>
                <a:lnTo>
                  <a:pt x="586069" y="557299"/>
                </a:lnTo>
                <a:lnTo>
                  <a:pt x="0" y="5572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2873224" y="9370435"/>
            <a:ext cx="586069" cy="557299"/>
          </a:xfrm>
          <a:custGeom>
            <a:avLst/>
            <a:gdLst/>
            <a:ahLst/>
            <a:cxnLst/>
            <a:rect r="r" b="b" t="t" l="l"/>
            <a:pathLst>
              <a:path h="557299" w="586069">
                <a:moveTo>
                  <a:pt x="0" y="0"/>
                </a:moveTo>
                <a:lnTo>
                  <a:pt x="586069" y="0"/>
                </a:lnTo>
                <a:lnTo>
                  <a:pt x="586069" y="557299"/>
                </a:lnTo>
                <a:lnTo>
                  <a:pt x="0" y="5572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211687" y="7973037"/>
            <a:ext cx="1948035" cy="1852404"/>
          </a:xfrm>
          <a:custGeom>
            <a:avLst/>
            <a:gdLst/>
            <a:ahLst/>
            <a:cxnLst/>
            <a:rect r="r" b="b" t="t" l="l"/>
            <a:pathLst>
              <a:path h="1852404" w="1948035">
                <a:moveTo>
                  <a:pt x="0" y="0"/>
                </a:moveTo>
                <a:lnTo>
                  <a:pt x="1948035" y="0"/>
                </a:lnTo>
                <a:lnTo>
                  <a:pt x="1948035" y="1852404"/>
                </a:lnTo>
                <a:lnTo>
                  <a:pt x="0" y="18524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691461" y="380891"/>
            <a:ext cx="1948035" cy="1852404"/>
          </a:xfrm>
          <a:custGeom>
            <a:avLst/>
            <a:gdLst/>
            <a:ahLst/>
            <a:cxnLst/>
            <a:rect r="r" b="b" t="t" l="l"/>
            <a:pathLst>
              <a:path h="1852404" w="1948035">
                <a:moveTo>
                  <a:pt x="0" y="0"/>
                </a:moveTo>
                <a:lnTo>
                  <a:pt x="1948035" y="0"/>
                </a:lnTo>
                <a:lnTo>
                  <a:pt x="1948035" y="1852403"/>
                </a:lnTo>
                <a:lnTo>
                  <a:pt x="0" y="18524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10268070" y="3302721"/>
            <a:ext cx="7585739" cy="3964651"/>
            <a:chOff x="0" y="0"/>
            <a:chExt cx="1997890" cy="1044188"/>
          </a:xfrm>
        </p:grpSpPr>
        <p:sp>
          <p:nvSpPr>
            <p:cNvPr name="Freeform 17" id="17"/>
            <p:cNvSpPr/>
            <p:nvPr/>
          </p:nvSpPr>
          <p:spPr>
            <a:xfrm flipH="false" flipV="false" rot="0">
              <a:off x="0" y="0"/>
              <a:ext cx="1997890" cy="1044188"/>
            </a:xfrm>
            <a:custGeom>
              <a:avLst/>
              <a:gdLst/>
              <a:ahLst/>
              <a:cxnLst/>
              <a:rect r="r" b="b" t="t" l="l"/>
              <a:pathLst>
                <a:path h="1044188" w="1997890">
                  <a:moveTo>
                    <a:pt x="0" y="0"/>
                  </a:moveTo>
                  <a:lnTo>
                    <a:pt x="1997890" y="0"/>
                  </a:lnTo>
                  <a:lnTo>
                    <a:pt x="1997890" y="1044188"/>
                  </a:lnTo>
                  <a:lnTo>
                    <a:pt x="0" y="1044188"/>
                  </a:lnTo>
                  <a:close/>
                </a:path>
              </a:pathLst>
            </a:custGeom>
            <a:solidFill>
              <a:srgbClr val="213559"/>
            </a:solidFill>
          </p:spPr>
        </p:sp>
        <p:sp>
          <p:nvSpPr>
            <p:cNvPr name="TextBox 18" id="18"/>
            <p:cNvSpPr txBox="true"/>
            <p:nvPr/>
          </p:nvSpPr>
          <p:spPr>
            <a:xfrm>
              <a:off x="0" y="-19050"/>
              <a:ext cx="1997890" cy="1063238"/>
            </a:xfrm>
            <a:prstGeom prst="rect">
              <a:avLst/>
            </a:prstGeom>
          </p:spPr>
          <p:txBody>
            <a:bodyPr anchor="ctr" rtlCol="false" tIns="50800" lIns="50800" bIns="50800" rIns="50800"/>
            <a:lstStyle/>
            <a:p>
              <a:pPr algn="ctr">
                <a:lnSpc>
                  <a:spcPts val="3250"/>
                </a:lnSpc>
              </a:pPr>
            </a:p>
          </p:txBody>
        </p:sp>
      </p:grpSp>
      <p:sp>
        <p:nvSpPr>
          <p:cNvPr name="Freeform 19" id="19"/>
          <p:cNvSpPr/>
          <p:nvPr/>
        </p:nvSpPr>
        <p:spPr>
          <a:xfrm flipH="false" flipV="false" rot="0">
            <a:off x="12495910" y="2019077"/>
            <a:ext cx="3873778" cy="6733858"/>
          </a:xfrm>
          <a:custGeom>
            <a:avLst/>
            <a:gdLst/>
            <a:ahLst/>
            <a:cxnLst/>
            <a:rect r="r" b="b" t="t" l="l"/>
            <a:pathLst>
              <a:path h="6733858" w="3873778">
                <a:moveTo>
                  <a:pt x="0" y="0"/>
                </a:moveTo>
                <a:lnTo>
                  <a:pt x="3873778" y="0"/>
                </a:lnTo>
                <a:lnTo>
                  <a:pt x="3873778" y="6733857"/>
                </a:lnTo>
                <a:lnTo>
                  <a:pt x="0" y="6733857"/>
                </a:lnTo>
                <a:lnTo>
                  <a:pt x="0" y="0"/>
                </a:lnTo>
                <a:close/>
              </a:path>
            </a:pathLst>
          </a:custGeom>
          <a:blipFill>
            <a:blip r:embed="rId7"/>
            <a:stretch>
              <a:fillRect l="-154091" t="-3205" r="-98016" b="-10732"/>
            </a:stretch>
          </a:blipFill>
        </p:spPr>
      </p:sp>
      <p:sp>
        <p:nvSpPr>
          <p:cNvPr name="TextBox 20" id="20"/>
          <p:cNvSpPr txBox="true"/>
          <p:nvPr/>
        </p:nvSpPr>
        <p:spPr>
          <a:xfrm rot="0">
            <a:off x="4578269" y="452532"/>
            <a:ext cx="8369300" cy="1566544"/>
          </a:xfrm>
          <a:prstGeom prst="rect">
            <a:avLst/>
          </a:prstGeom>
        </p:spPr>
        <p:txBody>
          <a:bodyPr anchor="t" rtlCol="false" tIns="0" lIns="0" bIns="0" rIns="0">
            <a:spAutoFit/>
          </a:bodyPr>
          <a:lstStyle/>
          <a:p>
            <a:pPr algn="ctr">
              <a:lnSpc>
                <a:spcPts val="12880"/>
              </a:lnSpc>
            </a:pPr>
            <a:r>
              <a:rPr lang="en-US" sz="9200">
                <a:solidFill>
                  <a:srgbClr val="213559"/>
                </a:solidFill>
                <a:latin typeface="Roca One Bold"/>
              </a:rPr>
              <a:t>HIGH SCHOOL</a:t>
            </a:r>
          </a:p>
        </p:txBody>
      </p:sp>
      <p:sp>
        <p:nvSpPr>
          <p:cNvPr name="TextBox 21" id="21"/>
          <p:cNvSpPr txBox="true"/>
          <p:nvPr/>
        </p:nvSpPr>
        <p:spPr>
          <a:xfrm rot="0">
            <a:off x="199817" y="3097630"/>
            <a:ext cx="7702253" cy="887095"/>
          </a:xfrm>
          <a:prstGeom prst="rect">
            <a:avLst/>
          </a:prstGeom>
        </p:spPr>
        <p:txBody>
          <a:bodyPr anchor="t" rtlCol="false" tIns="0" lIns="0" bIns="0" rIns="0">
            <a:spAutoFit/>
          </a:bodyPr>
          <a:lstStyle/>
          <a:p>
            <a:pPr algn="ctr">
              <a:lnSpc>
                <a:spcPts val="7279"/>
              </a:lnSpc>
            </a:pPr>
            <a:r>
              <a:rPr lang="en-US" sz="5199">
                <a:solidFill>
                  <a:srgbClr val="213559"/>
                </a:solidFill>
                <a:latin typeface="Roca One Bold"/>
              </a:rPr>
              <a:t>State Level Recognitions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TextBox 2" id="2"/>
          <p:cNvSpPr txBox="true"/>
          <p:nvPr/>
        </p:nvSpPr>
        <p:spPr>
          <a:xfrm rot="0">
            <a:off x="261789" y="2959735"/>
            <a:ext cx="8477548" cy="887095"/>
          </a:xfrm>
          <a:prstGeom prst="rect">
            <a:avLst/>
          </a:prstGeom>
        </p:spPr>
        <p:txBody>
          <a:bodyPr anchor="t" rtlCol="false" tIns="0" lIns="0" bIns="0" rIns="0">
            <a:spAutoFit/>
          </a:bodyPr>
          <a:lstStyle/>
          <a:p>
            <a:pPr algn="ctr">
              <a:lnSpc>
                <a:spcPts val="7279"/>
              </a:lnSpc>
            </a:pPr>
            <a:r>
              <a:rPr lang="en-US" sz="5199">
                <a:solidFill>
                  <a:srgbClr val="FFFFFF"/>
                </a:solidFill>
                <a:latin typeface="Roca One Bold"/>
              </a:rPr>
              <a:t>State Level Recognitions</a:t>
            </a:r>
          </a:p>
        </p:txBody>
      </p:sp>
      <p:sp>
        <p:nvSpPr>
          <p:cNvPr name="TextBox 3" id="3"/>
          <p:cNvSpPr txBox="true"/>
          <p:nvPr/>
        </p:nvSpPr>
        <p:spPr>
          <a:xfrm rot="0">
            <a:off x="1471240" y="3770630"/>
            <a:ext cx="5521028" cy="2867659"/>
          </a:xfrm>
          <a:prstGeom prst="rect">
            <a:avLst/>
          </a:prstGeom>
        </p:spPr>
        <p:txBody>
          <a:bodyPr anchor="t" rtlCol="false" tIns="0" lIns="0" bIns="0" rIns="0">
            <a:spAutoFit/>
          </a:bodyPr>
          <a:lstStyle/>
          <a:p>
            <a:pPr>
              <a:lnSpc>
                <a:spcPts val="5740"/>
              </a:lnSpc>
            </a:pPr>
            <a:r>
              <a:rPr lang="en-US" sz="4100">
                <a:solidFill>
                  <a:srgbClr val="FFFFFF"/>
                </a:solidFill>
                <a:latin typeface="Roca One Bold"/>
              </a:rPr>
              <a:t>Blueprint for Success</a:t>
            </a:r>
          </a:p>
          <a:p>
            <a:pPr>
              <a:lnSpc>
                <a:spcPts val="5740"/>
              </a:lnSpc>
            </a:pPr>
            <a:r>
              <a:rPr lang="en-US" sz="4100">
                <a:solidFill>
                  <a:srgbClr val="FFFFFF"/>
                </a:solidFill>
                <a:latin typeface="Roca One Bold"/>
              </a:rPr>
              <a:t>Chapter of Distinction</a:t>
            </a:r>
          </a:p>
          <a:p>
            <a:pPr>
              <a:lnSpc>
                <a:spcPts val="5740"/>
              </a:lnSpc>
            </a:pPr>
            <a:r>
              <a:rPr lang="en-US" sz="4100">
                <a:solidFill>
                  <a:srgbClr val="FFFFFF"/>
                </a:solidFill>
                <a:latin typeface="Roca One Bold"/>
              </a:rPr>
              <a:t>Gold Seal Chapter</a:t>
            </a:r>
          </a:p>
          <a:p>
            <a:pPr>
              <a:lnSpc>
                <a:spcPts val="5740"/>
              </a:lnSpc>
            </a:pPr>
          </a:p>
        </p:txBody>
      </p:sp>
      <p:sp>
        <p:nvSpPr>
          <p:cNvPr name="Freeform 4" id="4"/>
          <p:cNvSpPr/>
          <p:nvPr/>
        </p:nvSpPr>
        <p:spPr>
          <a:xfrm flipH="false" flipV="false" rot="0">
            <a:off x="683809" y="4499234"/>
            <a:ext cx="563054" cy="535413"/>
          </a:xfrm>
          <a:custGeom>
            <a:avLst/>
            <a:gdLst/>
            <a:ahLst/>
            <a:cxnLst/>
            <a:rect r="r" b="b" t="t" l="l"/>
            <a:pathLst>
              <a:path h="535413" w="563054">
                <a:moveTo>
                  <a:pt x="0" y="0"/>
                </a:moveTo>
                <a:lnTo>
                  <a:pt x="563054" y="0"/>
                </a:lnTo>
                <a:lnTo>
                  <a:pt x="563054" y="535414"/>
                </a:lnTo>
                <a:lnTo>
                  <a:pt x="0" y="5354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683809" y="3802271"/>
            <a:ext cx="561158" cy="533610"/>
          </a:xfrm>
          <a:custGeom>
            <a:avLst/>
            <a:gdLst/>
            <a:ahLst/>
            <a:cxnLst/>
            <a:rect r="r" b="b" t="t" l="l"/>
            <a:pathLst>
              <a:path h="533610" w="561158">
                <a:moveTo>
                  <a:pt x="0" y="0"/>
                </a:moveTo>
                <a:lnTo>
                  <a:pt x="561158" y="0"/>
                </a:lnTo>
                <a:lnTo>
                  <a:pt x="561158" y="533610"/>
                </a:lnTo>
                <a:lnTo>
                  <a:pt x="0" y="5336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83809" y="5198001"/>
            <a:ext cx="563054" cy="535413"/>
          </a:xfrm>
          <a:custGeom>
            <a:avLst/>
            <a:gdLst/>
            <a:ahLst/>
            <a:cxnLst/>
            <a:rect r="r" b="b" t="t" l="l"/>
            <a:pathLst>
              <a:path h="535413" w="563054">
                <a:moveTo>
                  <a:pt x="0" y="0"/>
                </a:moveTo>
                <a:lnTo>
                  <a:pt x="563054" y="0"/>
                </a:lnTo>
                <a:lnTo>
                  <a:pt x="563054" y="535413"/>
                </a:lnTo>
                <a:lnTo>
                  <a:pt x="0" y="5354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390823" y="6657339"/>
            <a:ext cx="8775650" cy="1811020"/>
          </a:xfrm>
          <a:prstGeom prst="rect">
            <a:avLst/>
          </a:prstGeom>
        </p:spPr>
        <p:txBody>
          <a:bodyPr anchor="t" rtlCol="false" tIns="0" lIns="0" bIns="0" rIns="0">
            <a:spAutoFit/>
          </a:bodyPr>
          <a:lstStyle/>
          <a:p>
            <a:pPr algn="ctr">
              <a:lnSpc>
                <a:spcPts val="7279"/>
              </a:lnSpc>
            </a:pPr>
            <a:r>
              <a:rPr lang="en-US" sz="5199">
                <a:solidFill>
                  <a:srgbClr val="FFFFFF"/>
                </a:solidFill>
                <a:latin typeface="Roca One Bold"/>
              </a:rPr>
              <a:t>National Level Recognitions</a:t>
            </a:r>
          </a:p>
          <a:p>
            <a:pPr algn="ctr">
              <a:lnSpc>
                <a:spcPts val="7279"/>
              </a:lnSpc>
            </a:pPr>
          </a:p>
        </p:txBody>
      </p:sp>
      <p:sp>
        <p:nvSpPr>
          <p:cNvPr name="TextBox 8" id="8"/>
          <p:cNvSpPr txBox="true"/>
          <p:nvPr/>
        </p:nvSpPr>
        <p:spPr>
          <a:xfrm rot="0">
            <a:off x="1471240" y="7496174"/>
            <a:ext cx="5303441" cy="2867659"/>
          </a:xfrm>
          <a:prstGeom prst="rect">
            <a:avLst/>
          </a:prstGeom>
        </p:spPr>
        <p:txBody>
          <a:bodyPr anchor="t" rtlCol="false" tIns="0" lIns="0" bIns="0" rIns="0">
            <a:spAutoFit/>
          </a:bodyPr>
          <a:lstStyle/>
          <a:p>
            <a:pPr>
              <a:lnSpc>
                <a:spcPts val="5740"/>
              </a:lnSpc>
            </a:pPr>
            <a:r>
              <a:rPr lang="en-US" sz="4100">
                <a:solidFill>
                  <a:srgbClr val="FFFFFF"/>
                </a:solidFill>
                <a:latin typeface="Roca One Bold"/>
              </a:rPr>
              <a:t>Merit Chapter</a:t>
            </a:r>
          </a:p>
          <a:p>
            <a:pPr>
              <a:lnSpc>
                <a:spcPts val="5740"/>
              </a:lnSpc>
            </a:pPr>
            <a:r>
              <a:rPr lang="en-US" sz="4100">
                <a:solidFill>
                  <a:srgbClr val="FFFFFF"/>
                </a:solidFill>
                <a:latin typeface="Roca One Bold"/>
              </a:rPr>
              <a:t>Gol</a:t>
            </a:r>
            <a:r>
              <a:rPr lang="en-US" sz="4100">
                <a:solidFill>
                  <a:srgbClr val="FFFFFF"/>
                </a:solidFill>
                <a:latin typeface="Roca One Bold"/>
              </a:rPr>
              <a:t>d Seal Chapter</a:t>
            </a:r>
          </a:p>
          <a:p>
            <a:pPr>
              <a:lnSpc>
                <a:spcPts val="5740"/>
              </a:lnSpc>
            </a:pPr>
            <a:r>
              <a:rPr lang="en-US" sz="4100">
                <a:solidFill>
                  <a:srgbClr val="FFFFFF"/>
                </a:solidFill>
                <a:latin typeface="Roca One Bold"/>
              </a:rPr>
              <a:t>Membership Awards </a:t>
            </a:r>
          </a:p>
          <a:p>
            <a:pPr>
              <a:lnSpc>
                <a:spcPts val="5740"/>
              </a:lnSpc>
            </a:pPr>
          </a:p>
        </p:txBody>
      </p:sp>
      <p:sp>
        <p:nvSpPr>
          <p:cNvPr name="Freeform 9" id="9"/>
          <p:cNvSpPr/>
          <p:nvPr/>
        </p:nvSpPr>
        <p:spPr>
          <a:xfrm flipH="false" flipV="false" rot="0">
            <a:off x="683809" y="7448549"/>
            <a:ext cx="633217" cy="602132"/>
          </a:xfrm>
          <a:custGeom>
            <a:avLst/>
            <a:gdLst/>
            <a:ahLst/>
            <a:cxnLst/>
            <a:rect r="r" b="b" t="t" l="l"/>
            <a:pathLst>
              <a:path h="602132" w="633217">
                <a:moveTo>
                  <a:pt x="0" y="0"/>
                </a:moveTo>
                <a:lnTo>
                  <a:pt x="633217" y="0"/>
                </a:lnTo>
                <a:lnTo>
                  <a:pt x="633217" y="602132"/>
                </a:lnTo>
                <a:lnTo>
                  <a:pt x="0" y="6021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683809" y="8204910"/>
            <a:ext cx="610354" cy="580391"/>
          </a:xfrm>
          <a:custGeom>
            <a:avLst/>
            <a:gdLst/>
            <a:ahLst/>
            <a:cxnLst/>
            <a:rect r="r" b="b" t="t" l="l"/>
            <a:pathLst>
              <a:path h="580391" w="610354">
                <a:moveTo>
                  <a:pt x="0" y="0"/>
                </a:moveTo>
                <a:lnTo>
                  <a:pt x="610354" y="0"/>
                </a:lnTo>
                <a:lnTo>
                  <a:pt x="610354" y="580390"/>
                </a:lnTo>
                <a:lnTo>
                  <a:pt x="0" y="5803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683809" y="8939529"/>
            <a:ext cx="595345" cy="566119"/>
          </a:xfrm>
          <a:custGeom>
            <a:avLst/>
            <a:gdLst/>
            <a:ahLst/>
            <a:cxnLst/>
            <a:rect r="r" b="b" t="t" l="l"/>
            <a:pathLst>
              <a:path h="566119" w="595345">
                <a:moveTo>
                  <a:pt x="0" y="0"/>
                </a:moveTo>
                <a:lnTo>
                  <a:pt x="595345" y="0"/>
                </a:lnTo>
                <a:lnTo>
                  <a:pt x="595345" y="566119"/>
                </a:lnTo>
                <a:lnTo>
                  <a:pt x="0" y="5661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1286083" y="1993129"/>
            <a:ext cx="5620501" cy="8010768"/>
            <a:chOff x="0" y="0"/>
            <a:chExt cx="1480296" cy="2109832"/>
          </a:xfrm>
        </p:grpSpPr>
        <p:sp>
          <p:nvSpPr>
            <p:cNvPr name="Freeform 13" id="13"/>
            <p:cNvSpPr/>
            <p:nvPr/>
          </p:nvSpPr>
          <p:spPr>
            <a:xfrm flipH="false" flipV="false" rot="0">
              <a:off x="0" y="0"/>
              <a:ext cx="1480296" cy="2109832"/>
            </a:xfrm>
            <a:custGeom>
              <a:avLst/>
              <a:gdLst/>
              <a:ahLst/>
              <a:cxnLst/>
              <a:rect r="r" b="b" t="t" l="l"/>
              <a:pathLst>
                <a:path h="2109832" w="1480296">
                  <a:moveTo>
                    <a:pt x="0" y="0"/>
                  </a:moveTo>
                  <a:lnTo>
                    <a:pt x="1480296" y="0"/>
                  </a:lnTo>
                  <a:lnTo>
                    <a:pt x="1480296" y="2109832"/>
                  </a:lnTo>
                  <a:lnTo>
                    <a:pt x="0" y="2109832"/>
                  </a:lnTo>
                  <a:close/>
                </a:path>
              </a:pathLst>
            </a:custGeom>
            <a:solidFill>
              <a:srgbClr val="F2B01F"/>
            </a:solidFill>
          </p:spPr>
        </p:sp>
        <p:sp>
          <p:nvSpPr>
            <p:cNvPr name="TextBox 14" id="14"/>
            <p:cNvSpPr txBox="true"/>
            <p:nvPr/>
          </p:nvSpPr>
          <p:spPr>
            <a:xfrm>
              <a:off x="0" y="-19050"/>
              <a:ext cx="1480296" cy="2128882"/>
            </a:xfrm>
            <a:prstGeom prst="rect">
              <a:avLst/>
            </a:prstGeom>
          </p:spPr>
          <p:txBody>
            <a:bodyPr anchor="ctr" rtlCol="false" tIns="50800" lIns="50800" bIns="50800" rIns="50800"/>
            <a:lstStyle/>
            <a:p>
              <a:pPr algn="ctr">
                <a:lnSpc>
                  <a:spcPts val="3250"/>
                </a:lnSpc>
              </a:pPr>
            </a:p>
          </p:txBody>
        </p:sp>
      </p:grpSp>
      <p:sp>
        <p:nvSpPr>
          <p:cNvPr name="Freeform 15" id="15"/>
          <p:cNvSpPr/>
          <p:nvPr/>
        </p:nvSpPr>
        <p:spPr>
          <a:xfrm flipH="false" flipV="false" rot="0">
            <a:off x="12149393" y="2213670"/>
            <a:ext cx="3893882" cy="7569687"/>
          </a:xfrm>
          <a:custGeom>
            <a:avLst/>
            <a:gdLst/>
            <a:ahLst/>
            <a:cxnLst/>
            <a:rect r="r" b="b" t="t" l="l"/>
            <a:pathLst>
              <a:path h="7569687" w="3893882">
                <a:moveTo>
                  <a:pt x="0" y="0"/>
                </a:moveTo>
                <a:lnTo>
                  <a:pt x="3893881" y="0"/>
                </a:lnTo>
                <a:lnTo>
                  <a:pt x="3893881" y="7569687"/>
                </a:lnTo>
                <a:lnTo>
                  <a:pt x="0" y="7569687"/>
                </a:lnTo>
                <a:lnTo>
                  <a:pt x="0" y="0"/>
                </a:lnTo>
                <a:close/>
              </a:path>
            </a:pathLst>
          </a:custGeom>
          <a:blipFill>
            <a:blip r:embed="rId4"/>
            <a:stretch>
              <a:fillRect l="-161207" t="0" r="-84392" b="0"/>
            </a:stretch>
          </a:blipFill>
        </p:spPr>
      </p:sp>
      <p:sp>
        <p:nvSpPr>
          <p:cNvPr name="Freeform 16" id="16"/>
          <p:cNvSpPr/>
          <p:nvPr/>
        </p:nvSpPr>
        <p:spPr>
          <a:xfrm flipH="false" flipV="false" rot="0">
            <a:off x="1189713" y="48362"/>
            <a:ext cx="2277092" cy="2165308"/>
          </a:xfrm>
          <a:custGeom>
            <a:avLst/>
            <a:gdLst/>
            <a:ahLst/>
            <a:cxnLst/>
            <a:rect r="r" b="b" t="t" l="l"/>
            <a:pathLst>
              <a:path h="2165308" w="2277092">
                <a:moveTo>
                  <a:pt x="0" y="0"/>
                </a:moveTo>
                <a:lnTo>
                  <a:pt x="2277093" y="0"/>
                </a:lnTo>
                <a:lnTo>
                  <a:pt x="2277093" y="2165308"/>
                </a:lnTo>
                <a:lnTo>
                  <a:pt x="0" y="21653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4905226" y="524034"/>
            <a:ext cx="8477548" cy="1566544"/>
          </a:xfrm>
          <a:prstGeom prst="rect">
            <a:avLst/>
          </a:prstGeom>
        </p:spPr>
        <p:txBody>
          <a:bodyPr anchor="t" rtlCol="false" tIns="0" lIns="0" bIns="0" rIns="0">
            <a:spAutoFit/>
          </a:bodyPr>
          <a:lstStyle/>
          <a:p>
            <a:pPr algn="ctr">
              <a:lnSpc>
                <a:spcPts val="12880"/>
              </a:lnSpc>
            </a:pPr>
            <a:r>
              <a:rPr lang="en-US" sz="9200">
                <a:solidFill>
                  <a:srgbClr val="FFFFFF"/>
                </a:solidFill>
                <a:latin typeface="Roca One Bold"/>
              </a:rPr>
              <a:t>MIDDLE LEVEL</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9363295" y="1775063"/>
            <a:ext cx="8924705" cy="8511937"/>
          </a:xfrm>
          <a:custGeom>
            <a:avLst/>
            <a:gdLst/>
            <a:ahLst/>
            <a:cxnLst/>
            <a:rect r="r" b="b" t="t" l="l"/>
            <a:pathLst>
              <a:path h="8511937" w="8924705">
                <a:moveTo>
                  <a:pt x="0" y="0"/>
                </a:moveTo>
                <a:lnTo>
                  <a:pt x="8924705" y="0"/>
                </a:lnTo>
                <a:lnTo>
                  <a:pt x="8924705" y="8511937"/>
                </a:lnTo>
                <a:lnTo>
                  <a:pt x="0" y="85119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51310" y="3489169"/>
            <a:ext cx="7148676" cy="5879141"/>
          </a:xfrm>
          <a:custGeom>
            <a:avLst/>
            <a:gdLst/>
            <a:ahLst/>
            <a:cxnLst/>
            <a:rect r="r" b="b" t="t" l="l"/>
            <a:pathLst>
              <a:path h="5879141" w="7148676">
                <a:moveTo>
                  <a:pt x="0" y="0"/>
                </a:moveTo>
                <a:lnTo>
                  <a:pt x="7148676" y="0"/>
                </a:lnTo>
                <a:lnTo>
                  <a:pt x="7148676" y="5879141"/>
                </a:lnTo>
                <a:lnTo>
                  <a:pt x="0" y="5879141"/>
                </a:lnTo>
                <a:lnTo>
                  <a:pt x="0" y="0"/>
                </a:lnTo>
                <a:close/>
              </a:path>
            </a:pathLst>
          </a:custGeom>
          <a:blipFill>
            <a:blip r:embed="rId4"/>
            <a:stretch>
              <a:fillRect l="-23103" t="0" r="-23103" b="0"/>
            </a:stretch>
          </a:blipFill>
        </p:spPr>
      </p:sp>
      <p:sp>
        <p:nvSpPr>
          <p:cNvPr name="TextBox 4" id="4"/>
          <p:cNvSpPr txBox="true"/>
          <p:nvPr/>
        </p:nvSpPr>
        <p:spPr>
          <a:xfrm rot="0">
            <a:off x="4975696" y="49341"/>
            <a:ext cx="8336607" cy="2446624"/>
          </a:xfrm>
          <a:prstGeom prst="rect">
            <a:avLst/>
          </a:prstGeom>
        </p:spPr>
        <p:txBody>
          <a:bodyPr anchor="t" rtlCol="false" tIns="0" lIns="0" bIns="0" rIns="0">
            <a:spAutoFit/>
          </a:bodyPr>
          <a:lstStyle/>
          <a:p>
            <a:pPr algn="ctr">
              <a:lnSpc>
                <a:spcPts val="20021"/>
              </a:lnSpc>
            </a:pPr>
            <a:r>
              <a:rPr lang="en-US" sz="14301">
                <a:solidFill>
                  <a:srgbClr val="FED500"/>
                </a:solidFill>
                <a:latin typeface="Roca One Bold"/>
              </a:rPr>
              <a:t>MEMBER </a:t>
            </a:r>
          </a:p>
        </p:txBody>
      </p:sp>
      <p:sp>
        <p:nvSpPr>
          <p:cNvPr name="TextBox 5" id="5"/>
          <p:cNvSpPr txBox="true"/>
          <p:nvPr/>
        </p:nvSpPr>
        <p:spPr>
          <a:xfrm rot="0">
            <a:off x="517610" y="2905125"/>
            <a:ext cx="8072041" cy="1811020"/>
          </a:xfrm>
          <a:prstGeom prst="rect">
            <a:avLst/>
          </a:prstGeom>
        </p:spPr>
        <p:txBody>
          <a:bodyPr anchor="t" rtlCol="false" tIns="0" lIns="0" bIns="0" rIns="0">
            <a:spAutoFit/>
          </a:bodyPr>
          <a:lstStyle/>
          <a:p>
            <a:pPr algn="ctr">
              <a:lnSpc>
                <a:spcPts val="7279"/>
              </a:lnSpc>
            </a:pPr>
            <a:r>
              <a:rPr lang="en-US" sz="5199">
                <a:solidFill>
                  <a:srgbClr val="FED500"/>
                </a:solidFill>
                <a:latin typeface="Roca One Bold"/>
              </a:rPr>
              <a:t>High School Recognitions</a:t>
            </a:r>
          </a:p>
          <a:p>
            <a:pPr algn="ctr">
              <a:lnSpc>
                <a:spcPts val="7279"/>
              </a:lnSpc>
            </a:pPr>
          </a:p>
        </p:txBody>
      </p:sp>
      <p:sp>
        <p:nvSpPr>
          <p:cNvPr name="TextBox 6" id="6"/>
          <p:cNvSpPr txBox="true"/>
          <p:nvPr/>
        </p:nvSpPr>
        <p:spPr>
          <a:xfrm rot="0">
            <a:off x="-375557" y="6333490"/>
            <a:ext cx="9858375" cy="1811020"/>
          </a:xfrm>
          <a:prstGeom prst="rect">
            <a:avLst/>
          </a:prstGeom>
        </p:spPr>
        <p:txBody>
          <a:bodyPr anchor="t" rtlCol="false" tIns="0" lIns="0" bIns="0" rIns="0">
            <a:spAutoFit/>
          </a:bodyPr>
          <a:lstStyle/>
          <a:p>
            <a:pPr algn="ctr">
              <a:lnSpc>
                <a:spcPts val="7279"/>
              </a:lnSpc>
            </a:pPr>
            <a:r>
              <a:rPr lang="en-US" sz="5199">
                <a:solidFill>
                  <a:srgbClr val="FED500"/>
                </a:solidFill>
                <a:latin typeface="Roca One Bold"/>
              </a:rPr>
              <a:t>Middle Level Recognitions</a:t>
            </a:r>
          </a:p>
          <a:p>
            <a:pPr algn="ctr">
              <a:lnSpc>
                <a:spcPts val="7279"/>
              </a:lnSpc>
            </a:pPr>
          </a:p>
        </p:txBody>
      </p:sp>
      <p:sp>
        <p:nvSpPr>
          <p:cNvPr name="TextBox 7" id="7"/>
          <p:cNvSpPr txBox="true"/>
          <p:nvPr/>
        </p:nvSpPr>
        <p:spPr>
          <a:xfrm rot="0">
            <a:off x="581606" y="3782060"/>
            <a:ext cx="7944049" cy="2646679"/>
          </a:xfrm>
          <a:prstGeom prst="rect">
            <a:avLst/>
          </a:prstGeom>
        </p:spPr>
        <p:txBody>
          <a:bodyPr anchor="t" rtlCol="false" tIns="0" lIns="0" bIns="0" rIns="0">
            <a:spAutoFit/>
          </a:bodyPr>
          <a:lstStyle/>
          <a:p>
            <a:pPr marL="820427" indent="-410214" lvl="1">
              <a:lnSpc>
                <a:spcPts val="5320"/>
              </a:lnSpc>
              <a:buFont typeface="Arial"/>
              <a:buChar char="•"/>
            </a:pPr>
            <a:r>
              <a:rPr lang="en-US" sz="3800">
                <a:solidFill>
                  <a:srgbClr val="FED500"/>
                </a:solidFill>
                <a:latin typeface="Roca One Bold"/>
              </a:rPr>
              <a:t>Competitive Events</a:t>
            </a:r>
          </a:p>
          <a:p>
            <a:pPr marL="820427" indent="-410214" lvl="1">
              <a:lnSpc>
                <a:spcPts val="5320"/>
              </a:lnSpc>
              <a:buFont typeface="Arial"/>
              <a:buChar char="•"/>
            </a:pPr>
            <a:r>
              <a:rPr lang="en-US" sz="3800">
                <a:solidFill>
                  <a:srgbClr val="FED500"/>
                </a:solidFill>
                <a:latin typeface="Roca One Bold"/>
              </a:rPr>
              <a:t>Who’s Who</a:t>
            </a:r>
          </a:p>
          <a:p>
            <a:pPr marL="820427" indent="-410214" lvl="1">
              <a:lnSpc>
                <a:spcPts val="5320"/>
              </a:lnSpc>
              <a:buFont typeface="Arial"/>
              <a:buChar char="•"/>
            </a:pPr>
            <a:r>
              <a:rPr lang="en-US" sz="3800">
                <a:solidFill>
                  <a:srgbClr val="FED500"/>
                </a:solidFill>
                <a:latin typeface="Roca One Bold"/>
              </a:rPr>
              <a:t>Business Achievement Awards</a:t>
            </a:r>
          </a:p>
          <a:p>
            <a:pPr>
              <a:lnSpc>
                <a:spcPts val="5320"/>
              </a:lnSpc>
            </a:pPr>
          </a:p>
        </p:txBody>
      </p:sp>
      <p:sp>
        <p:nvSpPr>
          <p:cNvPr name="TextBox 8" id="8"/>
          <p:cNvSpPr txBox="true"/>
          <p:nvPr/>
        </p:nvSpPr>
        <p:spPr>
          <a:xfrm rot="0">
            <a:off x="581606" y="7210425"/>
            <a:ext cx="5657949" cy="2646680"/>
          </a:xfrm>
          <a:prstGeom prst="rect">
            <a:avLst/>
          </a:prstGeom>
        </p:spPr>
        <p:txBody>
          <a:bodyPr anchor="t" rtlCol="false" tIns="0" lIns="0" bIns="0" rIns="0">
            <a:spAutoFit/>
          </a:bodyPr>
          <a:lstStyle/>
          <a:p>
            <a:pPr marL="820421" indent="-410210" lvl="1">
              <a:lnSpc>
                <a:spcPts val="5320"/>
              </a:lnSpc>
              <a:buFont typeface="Arial"/>
              <a:buChar char="•"/>
            </a:pPr>
            <a:r>
              <a:rPr lang="en-US" sz="3800">
                <a:solidFill>
                  <a:srgbClr val="FED500"/>
                </a:solidFill>
                <a:latin typeface="Roca One Bold"/>
              </a:rPr>
              <a:t>Competitive Events</a:t>
            </a:r>
          </a:p>
          <a:p>
            <a:pPr marL="820421" indent="-410210" lvl="1">
              <a:lnSpc>
                <a:spcPts val="5320"/>
              </a:lnSpc>
              <a:buFont typeface="Arial"/>
              <a:buChar char="•"/>
            </a:pPr>
            <a:r>
              <a:rPr lang="en-US" sz="3800">
                <a:solidFill>
                  <a:srgbClr val="FED500"/>
                </a:solidFill>
                <a:latin typeface="Roca One Bold"/>
              </a:rPr>
              <a:t>Young Leader Award</a:t>
            </a:r>
          </a:p>
          <a:p>
            <a:pPr marL="820421" indent="-410210" lvl="1">
              <a:lnSpc>
                <a:spcPts val="5320"/>
              </a:lnSpc>
              <a:buFont typeface="Arial"/>
              <a:buChar char="•"/>
            </a:pPr>
            <a:r>
              <a:rPr lang="en-US" sz="3800">
                <a:solidFill>
                  <a:srgbClr val="FED500"/>
                </a:solidFill>
                <a:latin typeface="Roca One Bold"/>
              </a:rPr>
              <a:t>LEAD</a:t>
            </a:r>
          </a:p>
          <a:p>
            <a:pPr>
              <a:lnSpc>
                <a:spcPts val="5320"/>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TextBox 2" id="2"/>
          <p:cNvSpPr txBox="true"/>
          <p:nvPr/>
        </p:nvSpPr>
        <p:spPr>
          <a:xfrm rot="0">
            <a:off x="172120" y="3266490"/>
            <a:ext cx="17943761" cy="5344795"/>
          </a:xfrm>
          <a:prstGeom prst="rect">
            <a:avLst/>
          </a:prstGeom>
        </p:spPr>
        <p:txBody>
          <a:bodyPr anchor="t" rtlCol="false" tIns="0" lIns="0" bIns="0" rIns="0">
            <a:spAutoFit/>
          </a:bodyPr>
          <a:lstStyle/>
          <a:p>
            <a:pPr algn="ctr">
              <a:lnSpc>
                <a:spcPts val="7839"/>
              </a:lnSpc>
            </a:pPr>
            <a:r>
              <a:rPr lang="en-US" sz="5599">
                <a:solidFill>
                  <a:srgbClr val="03045E"/>
                </a:solidFill>
                <a:latin typeface="Roca One Bold"/>
              </a:rPr>
              <a:t>Conference preparation:</a:t>
            </a:r>
          </a:p>
          <a:p>
            <a:pPr algn="ctr">
              <a:lnSpc>
                <a:spcPts val="6720"/>
              </a:lnSpc>
            </a:pPr>
            <a:r>
              <a:rPr lang="en-US" sz="4800">
                <a:solidFill>
                  <a:srgbClr val="03045E"/>
                </a:solidFill>
                <a:latin typeface="Roca One Bold"/>
              </a:rPr>
              <a:t>Paperwork, preparing for competitions, </a:t>
            </a:r>
            <a:r>
              <a:rPr lang="en-US" sz="4800">
                <a:solidFill>
                  <a:srgbClr val="03045E"/>
                </a:solidFill>
                <a:latin typeface="Roca One Bold"/>
              </a:rPr>
              <a:t>dress code check, etc.</a:t>
            </a:r>
          </a:p>
          <a:p>
            <a:pPr algn="ctr">
              <a:lnSpc>
                <a:spcPts val="6720"/>
              </a:lnSpc>
            </a:pPr>
          </a:p>
          <a:p>
            <a:pPr algn="ctr">
              <a:lnSpc>
                <a:spcPts val="7839"/>
              </a:lnSpc>
            </a:pPr>
            <a:r>
              <a:rPr lang="en-US" sz="5599">
                <a:solidFill>
                  <a:srgbClr val="03045E"/>
                </a:solidFill>
                <a:latin typeface="Roca One Bold"/>
              </a:rPr>
              <a:t>Awards</a:t>
            </a:r>
          </a:p>
          <a:p>
            <a:pPr algn="ctr">
              <a:lnSpc>
                <a:spcPts val="6720"/>
              </a:lnSpc>
            </a:pPr>
            <a:r>
              <a:rPr lang="en-US" sz="4800">
                <a:solidFill>
                  <a:srgbClr val="03045E"/>
                </a:solidFill>
                <a:latin typeface="Roca One Bold"/>
              </a:rPr>
              <a:t>Brainstorm what works, student motivation, etc.</a:t>
            </a:r>
          </a:p>
          <a:p>
            <a:pPr algn="ctr">
              <a:lnSpc>
                <a:spcPts val="6720"/>
              </a:lnSpc>
            </a:pPr>
          </a:p>
        </p:txBody>
      </p:sp>
      <p:sp>
        <p:nvSpPr>
          <p:cNvPr name="Freeform 3" id="3"/>
          <p:cNvSpPr/>
          <p:nvPr/>
        </p:nvSpPr>
        <p:spPr>
          <a:xfrm flipH="false" flipV="false" rot="0">
            <a:off x="0" y="40873"/>
            <a:ext cx="2336670" cy="2306930"/>
          </a:xfrm>
          <a:custGeom>
            <a:avLst/>
            <a:gdLst/>
            <a:ahLst/>
            <a:cxnLst/>
            <a:rect r="r" b="b" t="t" l="l"/>
            <a:pathLst>
              <a:path h="2306930" w="2336670">
                <a:moveTo>
                  <a:pt x="0" y="0"/>
                </a:moveTo>
                <a:lnTo>
                  <a:pt x="2336670" y="0"/>
                </a:lnTo>
                <a:lnTo>
                  <a:pt x="2336670" y="2306930"/>
                </a:lnTo>
                <a:lnTo>
                  <a:pt x="0" y="23069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071688" y="140910"/>
            <a:ext cx="15779211" cy="4261386"/>
          </a:xfrm>
          <a:prstGeom prst="rect">
            <a:avLst/>
          </a:prstGeom>
        </p:spPr>
        <p:txBody>
          <a:bodyPr anchor="t" rtlCol="false" tIns="0" lIns="0" bIns="0" rIns="0">
            <a:spAutoFit/>
          </a:bodyPr>
          <a:lstStyle/>
          <a:p>
            <a:pPr algn="ctr">
              <a:lnSpc>
                <a:spcPts val="11345"/>
              </a:lnSpc>
            </a:pPr>
            <a:r>
              <a:rPr lang="en-US" sz="8103">
                <a:solidFill>
                  <a:srgbClr val="03045E"/>
                </a:solidFill>
                <a:latin typeface="Roca One Bold"/>
              </a:rPr>
              <a:t>Conference and Awards Brainstorming Session</a:t>
            </a:r>
          </a:p>
          <a:p>
            <a:pPr algn="ctr">
              <a:lnSpc>
                <a:spcPts val="11345"/>
              </a:lnSpc>
            </a:pPr>
          </a:p>
        </p:txBody>
      </p:sp>
      <p:sp>
        <p:nvSpPr>
          <p:cNvPr name="Freeform 5" id="5"/>
          <p:cNvSpPr/>
          <p:nvPr/>
        </p:nvSpPr>
        <p:spPr>
          <a:xfrm flipH="false" flipV="false" rot="0">
            <a:off x="15779211" y="8104835"/>
            <a:ext cx="2336670" cy="2306930"/>
          </a:xfrm>
          <a:custGeom>
            <a:avLst/>
            <a:gdLst/>
            <a:ahLst/>
            <a:cxnLst/>
            <a:rect r="r" b="b" t="t" l="l"/>
            <a:pathLst>
              <a:path h="2306930" w="2336670">
                <a:moveTo>
                  <a:pt x="0" y="0"/>
                </a:moveTo>
                <a:lnTo>
                  <a:pt x="2336669" y="0"/>
                </a:lnTo>
                <a:lnTo>
                  <a:pt x="2336669" y="2306930"/>
                </a:lnTo>
                <a:lnTo>
                  <a:pt x="0" y="23069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Freeform 3" id="3"/>
          <p:cNvSpPr/>
          <p:nvPr/>
        </p:nvSpPr>
        <p:spPr>
          <a:xfrm flipH="true" flipV="false" rot="0">
            <a:off x="6305562" y="-995510"/>
            <a:ext cx="12278020" cy="12278020"/>
          </a:xfrm>
          <a:custGeom>
            <a:avLst/>
            <a:gdLst/>
            <a:ahLst/>
            <a:cxnLst/>
            <a:rect r="r" b="b" t="t" l="l"/>
            <a:pathLst>
              <a:path h="12278020" w="12278020">
                <a:moveTo>
                  <a:pt x="12278019" y="0"/>
                </a:moveTo>
                <a:lnTo>
                  <a:pt x="0" y="0"/>
                </a:lnTo>
                <a:lnTo>
                  <a:pt x="0" y="12278020"/>
                </a:lnTo>
                <a:lnTo>
                  <a:pt x="12278019" y="12278020"/>
                </a:lnTo>
                <a:lnTo>
                  <a:pt x="12278019"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3703457"/>
            <a:ext cx="16230600" cy="5554843"/>
          </a:xfrm>
          <a:prstGeom prst="rect">
            <a:avLst/>
          </a:prstGeom>
          <a:solidFill>
            <a:srgbClr val="03045E"/>
          </a:solidFill>
        </p:spPr>
      </p:sp>
      <p:sp>
        <p:nvSpPr>
          <p:cNvPr name="Freeform 5" id="5"/>
          <p:cNvSpPr/>
          <p:nvPr/>
        </p:nvSpPr>
        <p:spPr>
          <a:xfrm flipH="false" flipV="false" rot="0">
            <a:off x="15476242" y="895680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28700" y="587258"/>
            <a:ext cx="8371989" cy="3116199"/>
          </a:xfrm>
          <a:prstGeom prst="rect">
            <a:avLst/>
          </a:prstGeom>
        </p:spPr>
        <p:txBody>
          <a:bodyPr anchor="t" rtlCol="false" tIns="0" lIns="0" bIns="0" rIns="0">
            <a:spAutoFit/>
          </a:bodyPr>
          <a:lstStyle/>
          <a:p>
            <a:pPr>
              <a:lnSpc>
                <a:spcPts val="8071"/>
              </a:lnSpc>
            </a:pPr>
            <a:r>
              <a:rPr lang="en-US" sz="8236" spc="-485">
                <a:solidFill>
                  <a:srgbClr val="03045E"/>
                </a:solidFill>
                <a:latin typeface="Montserrat Extra-Bold Italics"/>
              </a:rPr>
              <a:t>TODAY'S PRESENTERS</a:t>
            </a:r>
          </a:p>
          <a:p>
            <a:pPr>
              <a:lnSpc>
                <a:spcPts val="8071"/>
              </a:lnSpc>
            </a:pPr>
          </a:p>
        </p:txBody>
      </p:sp>
      <p:sp>
        <p:nvSpPr>
          <p:cNvPr name="TextBox 7" id="7"/>
          <p:cNvSpPr txBox="true"/>
          <p:nvPr/>
        </p:nvSpPr>
        <p:spPr>
          <a:xfrm rot="0">
            <a:off x="2608738" y="4999927"/>
            <a:ext cx="13358496" cy="2455986"/>
          </a:xfrm>
          <a:prstGeom prst="rect">
            <a:avLst/>
          </a:prstGeom>
        </p:spPr>
        <p:txBody>
          <a:bodyPr anchor="t" rtlCol="false" tIns="0" lIns="0" bIns="0" rIns="0">
            <a:spAutoFit/>
          </a:bodyPr>
          <a:lstStyle/>
          <a:p>
            <a:pPr algn="ctr">
              <a:lnSpc>
                <a:spcPts val="10310"/>
              </a:lnSpc>
            </a:pPr>
            <a:r>
              <a:rPr lang="en-US" sz="4582" spc="91">
                <a:solidFill>
                  <a:srgbClr val="FED500"/>
                </a:solidFill>
                <a:latin typeface="Roca One"/>
              </a:rPr>
              <a:t>Stacey Turner, Janet Cavender, &amp; Gabe Lee</a:t>
            </a:r>
          </a:p>
          <a:p>
            <a:pPr algn="ctr">
              <a:lnSpc>
                <a:spcPts val="10310"/>
              </a:lnSpc>
            </a:pPr>
            <a:r>
              <a:rPr lang="en-US" sz="4582" spc="91">
                <a:solidFill>
                  <a:srgbClr val="FED500"/>
                </a:solidFill>
                <a:latin typeface="Roca One"/>
              </a:rPr>
              <a:t>State Officer Advisers</a:t>
            </a:r>
          </a:p>
        </p:txBody>
      </p:sp>
      <p:sp>
        <p:nvSpPr>
          <p:cNvPr name="TextBox 8" id="8"/>
          <p:cNvSpPr txBox="true"/>
          <p:nvPr/>
        </p:nvSpPr>
        <p:spPr>
          <a:xfrm rot="0">
            <a:off x="12219980" y="7402671"/>
            <a:ext cx="4706541" cy="887095"/>
          </a:xfrm>
          <a:prstGeom prst="rect">
            <a:avLst/>
          </a:prstGeom>
        </p:spPr>
        <p:txBody>
          <a:bodyPr anchor="t" rtlCol="false" tIns="0" lIns="0" bIns="0" rIns="0">
            <a:spAutoFit/>
          </a:bodyPr>
          <a:lstStyle/>
          <a:p>
            <a:pPr algn="ctr">
              <a:lnSpc>
                <a:spcPts val="7279"/>
              </a:lnSpc>
            </a:pPr>
            <a:r>
              <a:rPr lang="en-US" sz="5199">
                <a:solidFill>
                  <a:srgbClr val="03045E"/>
                </a:solidFill>
                <a:latin typeface="Roca One Bold"/>
              </a:rPr>
              <a:t>Insert Your Pic</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2415389" y="2054206"/>
            <a:ext cx="13457222" cy="7569687"/>
          </a:xfrm>
          <a:custGeom>
            <a:avLst/>
            <a:gdLst/>
            <a:ahLst/>
            <a:cxnLst/>
            <a:rect r="r" b="b" t="t" l="l"/>
            <a:pathLst>
              <a:path h="7569687" w="13457222">
                <a:moveTo>
                  <a:pt x="0" y="0"/>
                </a:moveTo>
                <a:lnTo>
                  <a:pt x="13457222" y="0"/>
                </a:lnTo>
                <a:lnTo>
                  <a:pt x="13457222" y="7569688"/>
                </a:lnTo>
                <a:lnTo>
                  <a:pt x="0" y="7569688"/>
                </a:lnTo>
                <a:lnTo>
                  <a:pt x="0" y="0"/>
                </a:lnTo>
                <a:close/>
              </a:path>
            </a:pathLst>
          </a:custGeom>
          <a:blipFill>
            <a:blip r:embed="rId3"/>
            <a:stretch>
              <a:fillRect l="0" t="0" r="0" b="0"/>
            </a:stretch>
          </a:blipFill>
        </p:spPr>
      </p:sp>
      <p:sp>
        <p:nvSpPr>
          <p:cNvPr name="TextBox 3" id="3"/>
          <p:cNvSpPr txBox="true"/>
          <p:nvPr/>
        </p:nvSpPr>
        <p:spPr>
          <a:xfrm rot="0">
            <a:off x="1686446" y="487662"/>
            <a:ext cx="14915108" cy="1566544"/>
          </a:xfrm>
          <a:prstGeom prst="rect">
            <a:avLst/>
          </a:prstGeom>
        </p:spPr>
        <p:txBody>
          <a:bodyPr anchor="t" rtlCol="false" tIns="0" lIns="0" bIns="0" rIns="0">
            <a:spAutoFit/>
          </a:bodyPr>
          <a:lstStyle/>
          <a:p>
            <a:pPr algn="ctr">
              <a:lnSpc>
                <a:spcPts val="12880"/>
              </a:lnSpc>
            </a:pPr>
            <a:r>
              <a:rPr lang="en-US" sz="9200">
                <a:solidFill>
                  <a:srgbClr val="FFFFFF"/>
                </a:solidFill>
                <a:latin typeface="Roca One Bold"/>
              </a:rPr>
              <a:t>Alabama FBLA Foundation</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03045E"/>
        </a:solidFill>
      </p:bgPr>
    </p:bg>
    <p:spTree>
      <p:nvGrpSpPr>
        <p:cNvPr id="1" name=""/>
        <p:cNvGrpSpPr/>
        <p:nvPr/>
      </p:nvGrpSpPr>
      <p:grpSpPr>
        <a:xfrm>
          <a:off x="0" y="0"/>
          <a:ext cx="0" cy="0"/>
          <a:chOff x="0" y="0"/>
          <a:chExt cx="0" cy="0"/>
        </a:xfrm>
      </p:grpSpPr>
      <p:grpSp>
        <p:nvGrpSpPr>
          <p:cNvPr name="Group 2" id="2"/>
          <p:cNvGrpSpPr/>
          <p:nvPr/>
        </p:nvGrpSpPr>
        <p:grpSpPr>
          <a:xfrm rot="0">
            <a:off x="775767" y="1730851"/>
            <a:ext cx="2990627" cy="299062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792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
        <p:nvSpPr>
          <p:cNvPr name="TextBox 5" id="5"/>
          <p:cNvSpPr txBox="true"/>
          <p:nvPr/>
        </p:nvSpPr>
        <p:spPr>
          <a:xfrm rot="0">
            <a:off x="740318" y="243333"/>
            <a:ext cx="17245905" cy="3195319"/>
          </a:xfrm>
          <a:prstGeom prst="rect">
            <a:avLst/>
          </a:prstGeom>
        </p:spPr>
        <p:txBody>
          <a:bodyPr anchor="t" rtlCol="false" tIns="0" lIns="0" bIns="0" rIns="0">
            <a:spAutoFit/>
          </a:bodyPr>
          <a:lstStyle/>
          <a:p>
            <a:pPr algn="ctr">
              <a:lnSpc>
                <a:spcPts val="12880"/>
              </a:lnSpc>
            </a:pPr>
            <a:r>
              <a:rPr lang="en-US" sz="9200">
                <a:solidFill>
                  <a:srgbClr val="FFFFFF"/>
                </a:solidFill>
                <a:latin typeface="Roca One Bold"/>
              </a:rPr>
              <a:t>Business Achievement Awards</a:t>
            </a:r>
          </a:p>
          <a:p>
            <a:pPr algn="ctr">
              <a:lnSpc>
                <a:spcPts val="12880"/>
              </a:lnSpc>
            </a:pPr>
          </a:p>
        </p:txBody>
      </p:sp>
      <p:sp>
        <p:nvSpPr>
          <p:cNvPr name="TextBox 6" id="6"/>
          <p:cNvSpPr txBox="true"/>
          <p:nvPr/>
        </p:nvSpPr>
        <p:spPr>
          <a:xfrm rot="0">
            <a:off x="860561" y="2836591"/>
            <a:ext cx="2821037" cy="646430"/>
          </a:xfrm>
          <a:prstGeom prst="rect">
            <a:avLst/>
          </a:prstGeom>
        </p:spPr>
        <p:txBody>
          <a:bodyPr anchor="t" rtlCol="false" tIns="0" lIns="0" bIns="0" rIns="0">
            <a:spAutoFit/>
          </a:bodyPr>
          <a:lstStyle/>
          <a:p>
            <a:pPr algn="ctr">
              <a:lnSpc>
                <a:spcPts val="5319"/>
              </a:lnSpc>
            </a:pPr>
            <a:r>
              <a:rPr lang="en-US" sz="3799">
                <a:solidFill>
                  <a:srgbClr val="FFFFFF"/>
                </a:solidFill>
                <a:latin typeface="Roca One"/>
              </a:rPr>
              <a:t>Contributor </a:t>
            </a:r>
          </a:p>
        </p:txBody>
      </p:sp>
      <p:grpSp>
        <p:nvGrpSpPr>
          <p:cNvPr name="Group 7" id="7"/>
          <p:cNvGrpSpPr/>
          <p:nvPr/>
        </p:nvGrpSpPr>
        <p:grpSpPr>
          <a:xfrm rot="0">
            <a:off x="5600347" y="3226164"/>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792A"/>
            </a:solidFill>
          </p:spPr>
        </p:sp>
        <p:sp>
          <p:nvSpPr>
            <p:cNvPr name="TextBox 9" id="9"/>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
        <p:nvSpPr>
          <p:cNvPr name="TextBox 10" id="10"/>
          <p:cNvSpPr txBox="true"/>
          <p:nvPr/>
        </p:nvSpPr>
        <p:spPr>
          <a:xfrm rot="0">
            <a:off x="5600347" y="4369435"/>
            <a:ext cx="3086100" cy="1313180"/>
          </a:xfrm>
          <a:prstGeom prst="rect">
            <a:avLst/>
          </a:prstGeom>
        </p:spPr>
        <p:txBody>
          <a:bodyPr anchor="t" rtlCol="false" tIns="0" lIns="0" bIns="0" rIns="0">
            <a:spAutoFit/>
          </a:bodyPr>
          <a:lstStyle/>
          <a:p>
            <a:pPr algn="ctr">
              <a:lnSpc>
                <a:spcPts val="5319"/>
              </a:lnSpc>
            </a:pPr>
            <a:r>
              <a:rPr lang="en-US" sz="3799">
                <a:solidFill>
                  <a:srgbClr val="FFFFFF"/>
                </a:solidFill>
                <a:latin typeface="Roca One"/>
              </a:rPr>
              <a:t>Leader </a:t>
            </a:r>
          </a:p>
          <a:p>
            <a:pPr algn="ctr">
              <a:lnSpc>
                <a:spcPts val="5319"/>
              </a:lnSpc>
            </a:pPr>
          </a:p>
        </p:txBody>
      </p:sp>
      <p:grpSp>
        <p:nvGrpSpPr>
          <p:cNvPr name="Group 11" id="11"/>
          <p:cNvGrpSpPr/>
          <p:nvPr/>
        </p:nvGrpSpPr>
        <p:grpSpPr>
          <a:xfrm rot="0">
            <a:off x="10150915" y="2057400"/>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792A"/>
            </a:solidFill>
          </p:spPr>
        </p:sp>
        <p:sp>
          <p:nvSpPr>
            <p:cNvPr name="TextBox 13" id="13"/>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
        <p:nvSpPr>
          <p:cNvPr name="TextBox 14" id="14"/>
          <p:cNvSpPr txBox="true"/>
          <p:nvPr/>
        </p:nvSpPr>
        <p:spPr>
          <a:xfrm rot="0">
            <a:off x="10150915" y="3121706"/>
            <a:ext cx="3086100" cy="646430"/>
          </a:xfrm>
          <a:prstGeom prst="rect">
            <a:avLst/>
          </a:prstGeom>
        </p:spPr>
        <p:txBody>
          <a:bodyPr anchor="t" rtlCol="false" tIns="0" lIns="0" bIns="0" rIns="0">
            <a:spAutoFit/>
          </a:bodyPr>
          <a:lstStyle/>
          <a:p>
            <a:pPr algn="ctr">
              <a:lnSpc>
                <a:spcPts val="5319"/>
              </a:lnSpc>
            </a:pPr>
            <a:r>
              <a:rPr lang="en-US" sz="3799">
                <a:solidFill>
                  <a:srgbClr val="FFFFFF"/>
                </a:solidFill>
                <a:latin typeface="Roca One"/>
              </a:rPr>
              <a:t>Advocate</a:t>
            </a:r>
          </a:p>
        </p:txBody>
      </p:sp>
      <p:grpSp>
        <p:nvGrpSpPr>
          <p:cNvPr name="Group 15" id="15"/>
          <p:cNvGrpSpPr/>
          <p:nvPr/>
        </p:nvGrpSpPr>
        <p:grpSpPr>
          <a:xfrm rot="0">
            <a:off x="14691959" y="3438652"/>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792A"/>
            </a:solidFill>
          </p:spPr>
        </p:sp>
        <p:sp>
          <p:nvSpPr>
            <p:cNvPr name="TextBox 17" id="17"/>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
        <p:nvSpPr>
          <p:cNvPr name="TextBox 18" id="18"/>
          <p:cNvSpPr txBox="true"/>
          <p:nvPr/>
        </p:nvSpPr>
        <p:spPr>
          <a:xfrm rot="0">
            <a:off x="14920754" y="4624587"/>
            <a:ext cx="2647559" cy="1224788"/>
          </a:xfrm>
          <a:prstGeom prst="rect">
            <a:avLst/>
          </a:prstGeom>
        </p:spPr>
        <p:txBody>
          <a:bodyPr anchor="t" rtlCol="false" tIns="0" lIns="0" bIns="0" rIns="0">
            <a:spAutoFit/>
          </a:bodyPr>
          <a:lstStyle/>
          <a:p>
            <a:pPr algn="ctr">
              <a:lnSpc>
                <a:spcPts val="5320"/>
              </a:lnSpc>
            </a:pPr>
            <a:r>
              <a:rPr lang="en-US" sz="3800">
                <a:solidFill>
                  <a:srgbClr val="FFFFFF"/>
                </a:solidFill>
                <a:latin typeface="Roca One"/>
              </a:rPr>
              <a:t>Capstone</a:t>
            </a:r>
          </a:p>
          <a:p>
            <a:pPr algn="ctr">
              <a:lnSpc>
                <a:spcPts val="4564"/>
              </a:lnSpc>
            </a:pPr>
          </a:p>
        </p:txBody>
      </p:sp>
      <p:sp>
        <p:nvSpPr>
          <p:cNvPr name="TextBox 19" id="19"/>
          <p:cNvSpPr txBox="true"/>
          <p:nvPr/>
        </p:nvSpPr>
        <p:spPr>
          <a:xfrm rot="0">
            <a:off x="537264" y="5034280"/>
            <a:ext cx="3276866" cy="3247905"/>
          </a:xfrm>
          <a:prstGeom prst="rect">
            <a:avLst/>
          </a:prstGeom>
        </p:spPr>
        <p:txBody>
          <a:bodyPr anchor="t" rtlCol="false" tIns="0" lIns="0" bIns="0" rIns="0">
            <a:spAutoFit/>
          </a:bodyPr>
          <a:lstStyle/>
          <a:p>
            <a:pPr algn="ctr">
              <a:lnSpc>
                <a:spcPts val="3681"/>
              </a:lnSpc>
            </a:pPr>
            <a:r>
              <a:rPr lang="en-US" sz="2629">
                <a:solidFill>
                  <a:srgbClr val="FFFFFF"/>
                </a:solidFill>
                <a:latin typeface="Roca One"/>
              </a:rPr>
              <a:t>Members are introduced to the foundations of FBLA and learn how to best take advantage of the opportunities available </a:t>
            </a:r>
          </a:p>
        </p:txBody>
      </p:sp>
      <p:sp>
        <p:nvSpPr>
          <p:cNvPr name="TextBox 20" id="20"/>
          <p:cNvSpPr txBox="true"/>
          <p:nvPr/>
        </p:nvSpPr>
        <p:spPr>
          <a:xfrm rot="0">
            <a:off x="4915960" y="6608127"/>
            <a:ext cx="3684761" cy="3159314"/>
          </a:xfrm>
          <a:prstGeom prst="rect">
            <a:avLst/>
          </a:prstGeom>
        </p:spPr>
        <p:txBody>
          <a:bodyPr anchor="t" rtlCol="false" tIns="0" lIns="0" bIns="0" rIns="0">
            <a:spAutoFit/>
          </a:bodyPr>
          <a:lstStyle/>
          <a:p>
            <a:pPr algn="ctr">
              <a:lnSpc>
                <a:spcPts val="3682"/>
              </a:lnSpc>
            </a:pPr>
            <a:r>
              <a:rPr lang="en-US" sz="2630">
                <a:solidFill>
                  <a:srgbClr val="FFFFFF"/>
                </a:solidFill>
                <a:latin typeface="Roca One"/>
              </a:rPr>
              <a:t>Members learn the fundamentals</a:t>
            </a:r>
          </a:p>
          <a:p>
            <a:pPr algn="ctr">
              <a:lnSpc>
                <a:spcPts val="3682"/>
              </a:lnSpc>
            </a:pPr>
            <a:r>
              <a:rPr lang="en-US" sz="2630">
                <a:solidFill>
                  <a:srgbClr val="FFFFFF"/>
                </a:solidFill>
                <a:latin typeface="Roca One"/>
              </a:rPr>
              <a:t> of leadership </a:t>
            </a:r>
          </a:p>
          <a:p>
            <a:pPr algn="ctr">
              <a:lnSpc>
                <a:spcPts val="3682"/>
              </a:lnSpc>
            </a:pPr>
            <a:r>
              <a:rPr lang="en-US" sz="2630">
                <a:solidFill>
                  <a:srgbClr val="FFFFFF"/>
                </a:solidFill>
                <a:latin typeface="Roca One"/>
              </a:rPr>
              <a:t>and explore their </a:t>
            </a:r>
          </a:p>
          <a:p>
            <a:pPr algn="ctr">
              <a:lnSpc>
                <a:spcPts val="3682"/>
              </a:lnSpc>
            </a:pPr>
            <a:r>
              <a:rPr lang="en-US" sz="2630">
                <a:solidFill>
                  <a:srgbClr val="FFFFFF"/>
                </a:solidFill>
                <a:latin typeface="Roca One"/>
              </a:rPr>
              <a:t>personal leadership style.</a:t>
            </a:r>
          </a:p>
          <a:p>
            <a:pPr algn="ctr">
              <a:lnSpc>
                <a:spcPts val="2947"/>
              </a:lnSpc>
            </a:pPr>
          </a:p>
        </p:txBody>
      </p:sp>
      <p:sp>
        <p:nvSpPr>
          <p:cNvPr name="TextBox 21" id="21"/>
          <p:cNvSpPr txBox="true"/>
          <p:nvPr/>
        </p:nvSpPr>
        <p:spPr>
          <a:xfrm rot="0">
            <a:off x="9800872" y="5448427"/>
            <a:ext cx="3786188" cy="2781173"/>
          </a:xfrm>
          <a:prstGeom prst="rect">
            <a:avLst/>
          </a:prstGeom>
        </p:spPr>
        <p:txBody>
          <a:bodyPr anchor="t" rtlCol="false" tIns="0" lIns="0" bIns="0" rIns="0">
            <a:spAutoFit/>
          </a:bodyPr>
          <a:lstStyle/>
          <a:p>
            <a:pPr algn="ctr">
              <a:lnSpc>
                <a:spcPts val="3682"/>
              </a:lnSpc>
            </a:pPr>
            <a:r>
              <a:rPr lang="en-US" sz="2630">
                <a:solidFill>
                  <a:srgbClr val="FFFFFF"/>
                </a:solidFill>
                <a:latin typeface="Roca One"/>
              </a:rPr>
              <a:t>Members have the opportunity to select a business skill or content area they would like to further develop.</a:t>
            </a:r>
          </a:p>
        </p:txBody>
      </p:sp>
      <p:sp>
        <p:nvSpPr>
          <p:cNvPr name="TextBox 22" id="22"/>
          <p:cNvSpPr txBox="true"/>
          <p:nvPr/>
        </p:nvSpPr>
        <p:spPr>
          <a:xfrm rot="0">
            <a:off x="14484790" y="6608127"/>
            <a:ext cx="3500438" cy="2781173"/>
          </a:xfrm>
          <a:prstGeom prst="rect">
            <a:avLst/>
          </a:prstGeom>
        </p:spPr>
        <p:txBody>
          <a:bodyPr anchor="t" rtlCol="false" tIns="0" lIns="0" bIns="0" rIns="0">
            <a:spAutoFit/>
          </a:bodyPr>
          <a:lstStyle/>
          <a:p>
            <a:pPr algn="ctr">
              <a:lnSpc>
                <a:spcPts val="3682"/>
              </a:lnSpc>
            </a:pPr>
            <a:r>
              <a:rPr lang="en-US" sz="2630">
                <a:solidFill>
                  <a:srgbClr val="FFFFFF"/>
                </a:solidFill>
                <a:latin typeface="Roca One"/>
              </a:rPr>
              <a:t>Participating members will design, complete, and reflect on a project that solves a real-world problem.</a:t>
            </a:r>
          </a:p>
        </p:txBody>
      </p:sp>
      <p:sp>
        <p:nvSpPr>
          <p:cNvPr name="TextBox 23" id="23"/>
          <p:cNvSpPr txBox="true"/>
          <p:nvPr/>
        </p:nvSpPr>
        <p:spPr>
          <a:xfrm rot="0">
            <a:off x="-64889" y="2132059"/>
            <a:ext cx="1093589"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1"/>
              </a:rPr>
              <a:t>1.</a:t>
            </a:r>
          </a:p>
        </p:txBody>
      </p:sp>
      <p:sp>
        <p:nvSpPr>
          <p:cNvPr name="TextBox 24" id="24"/>
          <p:cNvSpPr txBox="true"/>
          <p:nvPr/>
        </p:nvSpPr>
        <p:spPr>
          <a:xfrm rot="0">
            <a:off x="4506757" y="2986881"/>
            <a:ext cx="1093589"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1"/>
              </a:rPr>
              <a:t>2.</a:t>
            </a:r>
          </a:p>
        </p:txBody>
      </p:sp>
      <p:sp>
        <p:nvSpPr>
          <p:cNvPr name="TextBox 25" id="25"/>
          <p:cNvSpPr txBox="true"/>
          <p:nvPr/>
        </p:nvSpPr>
        <p:spPr>
          <a:xfrm rot="0">
            <a:off x="9057326" y="2179795"/>
            <a:ext cx="1093589"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1"/>
              </a:rPr>
              <a:t>3.</a:t>
            </a:r>
          </a:p>
        </p:txBody>
      </p:sp>
      <p:sp>
        <p:nvSpPr>
          <p:cNvPr name="TextBox 26" id="26"/>
          <p:cNvSpPr txBox="true"/>
          <p:nvPr/>
        </p:nvSpPr>
        <p:spPr>
          <a:xfrm rot="0">
            <a:off x="14343804" y="2986881"/>
            <a:ext cx="1093589"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1"/>
              </a:rPr>
              <a:t>4.</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true" rot="0">
            <a:off x="-1108858" y="-1028700"/>
            <a:ext cx="4275117" cy="4114800"/>
          </a:xfrm>
          <a:custGeom>
            <a:avLst/>
            <a:gdLst/>
            <a:ahLst/>
            <a:cxnLst/>
            <a:rect r="r" b="b" t="t" l="l"/>
            <a:pathLst>
              <a:path h="4114800" w="4275117">
                <a:moveTo>
                  <a:pt x="0" y="4114800"/>
                </a:moveTo>
                <a:lnTo>
                  <a:pt x="4275116" y="4114800"/>
                </a:lnTo>
                <a:lnTo>
                  <a:pt x="4275116"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4870133" y="7200900"/>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316891" y="5143500"/>
            <a:ext cx="9654218" cy="3558194"/>
          </a:xfrm>
          <a:custGeom>
            <a:avLst/>
            <a:gdLst/>
            <a:ahLst/>
            <a:cxnLst/>
            <a:rect r="r" b="b" t="t" l="l"/>
            <a:pathLst>
              <a:path h="3558194" w="9654218">
                <a:moveTo>
                  <a:pt x="0" y="0"/>
                </a:moveTo>
                <a:lnTo>
                  <a:pt x="9654218" y="0"/>
                </a:lnTo>
                <a:lnTo>
                  <a:pt x="9654218" y="3558194"/>
                </a:lnTo>
                <a:lnTo>
                  <a:pt x="0" y="3558194"/>
                </a:lnTo>
                <a:lnTo>
                  <a:pt x="0" y="0"/>
                </a:lnTo>
                <a:close/>
              </a:path>
            </a:pathLst>
          </a:custGeom>
          <a:blipFill>
            <a:blip r:embed="rId4"/>
            <a:stretch>
              <a:fillRect l="0" t="0" r="0" b="0"/>
            </a:stretch>
          </a:blipFill>
        </p:spPr>
      </p:sp>
      <p:sp>
        <p:nvSpPr>
          <p:cNvPr name="TextBox 5" id="5"/>
          <p:cNvSpPr txBox="true"/>
          <p:nvPr/>
        </p:nvSpPr>
        <p:spPr>
          <a:xfrm rot="0">
            <a:off x="3166258" y="551316"/>
            <a:ext cx="12175303" cy="1457589"/>
          </a:xfrm>
          <a:prstGeom prst="rect">
            <a:avLst/>
          </a:prstGeom>
        </p:spPr>
        <p:txBody>
          <a:bodyPr anchor="t" rtlCol="false" tIns="0" lIns="0" bIns="0" rIns="0">
            <a:spAutoFit/>
          </a:bodyPr>
          <a:lstStyle/>
          <a:p>
            <a:pPr algn="ctr">
              <a:lnSpc>
                <a:spcPts val="7580"/>
              </a:lnSpc>
            </a:pPr>
            <a:r>
              <a:rPr lang="en-US" sz="5414">
                <a:solidFill>
                  <a:srgbClr val="FED500"/>
                </a:solidFill>
                <a:latin typeface="Roca One Bold"/>
              </a:rPr>
              <a:t>BUSINESS  ACHIEVEMENT AWARDS</a:t>
            </a:r>
          </a:p>
          <a:p>
            <a:pPr algn="ctr">
              <a:lnSpc>
                <a:spcPts val="3940"/>
              </a:lnSpc>
            </a:pPr>
          </a:p>
        </p:txBody>
      </p:sp>
      <p:sp>
        <p:nvSpPr>
          <p:cNvPr name="TextBox 6" id="6"/>
          <p:cNvSpPr txBox="true"/>
          <p:nvPr/>
        </p:nvSpPr>
        <p:spPr>
          <a:xfrm rot="0">
            <a:off x="1420911" y="2475630"/>
            <a:ext cx="15446178" cy="3180715"/>
          </a:xfrm>
          <a:prstGeom prst="rect">
            <a:avLst/>
          </a:prstGeom>
        </p:spPr>
        <p:txBody>
          <a:bodyPr anchor="t" rtlCol="false" tIns="0" lIns="0" bIns="0" rIns="0">
            <a:spAutoFit/>
          </a:bodyPr>
          <a:lstStyle/>
          <a:p>
            <a:pPr algn="ctr">
              <a:lnSpc>
                <a:spcPts val="6020"/>
              </a:lnSpc>
            </a:pPr>
            <a:r>
              <a:rPr lang="en-US" sz="4300">
                <a:solidFill>
                  <a:srgbClr val="FFFFFF"/>
                </a:solidFill>
                <a:latin typeface="Roca One Bold"/>
              </a:rPr>
              <a:t>The student will login using the email used for their registration, and the generic password of </a:t>
            </a:r>
            <a:r>
              <a:rPr lang="en-US" sz="4300">
                <a:solidFill>
                  <a:srgbClr val="FED500"/>
                </a:solidFill>
                <a:latin typeface="Roca One Bold"/>
              </a:rPr>
              <a:t>Password1</a:t>
            </a:r>
          </a:p>
          <a:p>
            <a:pPr algn="ctr">
              <a:lnSpc>
                <a:spcPts val="5740"/>
              </a:lnSpc>
            </a:pPr>
            <a:r>
              <a:rPr lang="en-US" sz="4100">
                <a:solidFill>
                  <a:srgbClr val="FFFFFF"/>
                </a:solidFill>
                <a:latin typeface="Roca One Bold"/>
              </a:rPr>
              <a:t>Select High School or Middle School</a:t>
            </a:r>
          </a:p>
          <a:p>
            <a:pPr algn="ctr">
              <a:lnSpc>
                <a:spcPts val="7699"/>
              </a:lnSpc>
            </a:pPr>
          </a:p>
        </p:txBody>
      </p:sp>
      <p:sp>
        <p:nvSpPr>
          <p:cNvPr name="TextBox 7" id="7"/>
          <p:cNvSpPr txBox="true"/>
          <p:nvPr/>
        </p:nvSpPr>
        <p:spPr>
          <a:xfrm rot="0">
            <a:off x="7759378" y="9229725"/>
            <a:ext cx="2989064" cy="476250"/>
          </a:xfrm>
          <a:prstGeom prst="rect">
            <a:avLst/>
          </a:prstGeom>
        </p:spPr>
        <p:txBody>
          <a:bodyPr anchor="t" rtlCol="false" tIns="0" lIns="0" bIns="0" rIns="0">
            <a:spAutoFit/>
          </a:bodyPr>
          <a:lstStyle/>
          <a:p>
            <a:pPr algn="ctr">
              <a:lnSpc>
                <a:spcPts val="3899"/>
              </a:lnSpc>
              <a:spcBef>
                <a:spcPct val="0"/>
              </a:spcBef>
            </a:pPr>
            <a:r>
              <a:rPr lang="en-US" sz="2999" spc="59" u="sng">
                <a:solidFill>
                  <a:srgbClr val="FCFDFD"/>
                </a:solidFill>
                <a:latin typeface="Roca One"/>
                <a:hlinkClick r:id="rId5" tooltip="https://connect.fbla.org"/>
              </a:rPr>
              <a:t>FBLA CONNECT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grpSp>
        <p:nvGrpSpPr>
          <p:cNvPr name="Group 2" id="2"/>
          <p:cNvGrpSpPr/>
          <p:nvPr/>
        </p:nvGrpSpPr>
        <p:grpSpPr>
          <a:xfrm rot="0">
            <a:off x="14401800" y="7993856"/>
            <a:ext cx="4964906" cy="3086100"/>
            <a:chOff x="0" y="0"/>
            <a:chExt cx="1307630" cy="812800"/>
          </a:xfrm>
        </p:grpSpPr>
        <p:sp>
          <p:nvSpPr>
            <p:cNvPr name="Freeform 3" id="3"/>
            <p:cNvSpPr/>
            <p:nvPr/>
          </p:nvSpPr>
          <p:spPr>
            <a:xfrm flipH="false" flipV="false" rot="0">
              <a:off x="0" y="0"/>
              <a:ext cx="1307630" cy="812800"/>
            </a:xfrm>
            <a:custGeom>
              <a:avLst/>
              <a:gdLst/>
              <a:ahLst/>
              <a:cxnLst/>
              <a:rect r="r" b="b" t="t" l="l"/>
              <a:pathLst>
                <a:path h="812800" w="1307630">
                  <a:moveTo>
                    <a:pt x="79526" y="0"/>
                  </a:moveTo>
                  <a:lnTo>
                    <a:pt x="1228104" y="0"/>
                  </a:lnTo>
                  <a:cubicBezTo>
                    <a:pt x="1249195" y="0"/>
                    <a:pt x="1269423" y="8379"/>
                    <a:pt x="1284337" y="23293"/>
                  </a:cubicBezTo>
                  <a:cubicBezTo>
                    <a:pt x="1299251" y="38207"/>
                    <a:pt x="1307630" y="58434"/>
                    <a:pt x="1307630" y="79526"/>
                  </a:cubicBezTo>
                  <a:lnTo>
                    <a:pt x="1307630" y="733274"/>
                  </a:lnTo>
                  <a:cubicBezTo>
                    <a:pt x="1307630" y="754366"/>
                    <a:pt x="1299251" y="774593"/>
                    <a:pt x="1284337" y="789507"/>
                  </a:cubicBezTo>
                  <a:cubicBezTo>
                    <a:pt x="1269423" y="804421"/>
                    <a:pt x="1249195" y="812800"/>
                    <a:pt x="1228104" y="812800"/>
                  </a:cubicBezTo>
                  <a:lnTo>
                    <a:pt x="79526" y="812800"/>
                  </a:lnTo>
                  <a:cubicBezTo>
                    <a:pt x="58434" y="812800"/>
                    <a:pt x="38207" y="804421"/>
                    <a:pt x="23293" y="789507"/>
                  </a:cubicBezTo>
                  <a:cubicBezTo>
                    <a:pt x="8379" y="774593"/>
                    <a:pt x="0" y="754366"/>
                    <a:pt x="0" y="733274"/>
                  </a:cubicBezTo>
                  <a:lnTo>
                    <a:pt x="0" y="79526"/>
                  </a:lnTo>
                  <a:cubicBezTo>
                    <a:pt x="0" y="58434"/>
                    <a:pt x="8379" y="38207"/>
                    <a:pt x="23293" y="23293"/>
                  </a:cubicBezTo>
                  <a:cubicBezTo>
                    <a:pt x="38207" y="8379"/>
                    <a:pt x="58434" y="0"/>
                    <a:pt x="79526" y="0"/>
                  </a:cubicBezTo>
                  <a:close/>
                </a:path>
              </a:pathLst>
            </a:custGeom>
            <a:solidFill>
              <a:srgbClr val="03045E"/>
            </a:solidFill>
          </p:spPr>
        </p:sp>
        <p:sp>
          <p:nvSpPr>
            <p:cNvPr name="TextBox 4" id="4"/>
            <p:cNvSpPr txBox="true"/>
            <p:nvPr/>
          </p:nvSpPr>
          <p:spPr>
            <a:xfrm>
              <a:off x="0" y="-19050"/>
              <a:ext cx="1307630" cy="831850"/>
            </a:xfrm>
            <a:prstGeom prst="rect">
              <a:avLst/>
            </a:prstGeom>
          </p:spPr>
          <p:txBody>
            <a:bodyPr anchor="ctr" rtlCol="false" tIns="50800" lIns="50800" bIns="50800" rIns="50800"/>
            <a:lstStyle/>
            <a:p>
              <a:pPr algn="ctr">
                <a:lnSpc>
                  <a:spcPts val="3250"/>
                </a:lnSpc>
              </a:pPr>
            </a:p>
          </p:txBody>
        </p:sp>
      </p:grpSp>
      <p:grpSp>
        <p:nvGrpSpPr>
          <p:cNvPr name="Group 5" id="5"/>
          <p:cNvGrpSpPr/>
          <p:nvPr/>
        </p:nvGrpSpPr>
        <p:grpSpPr>
          <a:xfrm rot="0">
            <a:off x="14401800" y="-539429"/>
            <a:ext cx="4964906" cy="3086100"/>
            <a:chOff x="0" y="0"/>
            <a:chExt cx="1307630" cy="812800"/>
          </a:xfrm>
        </p:grpSpPr>
        <p:sp>
          <p:nvSpPr>
            <p:cNvPr name="Freeform 6" id="6"/>
            <p:cNvSpPr/>
            <p:nvPr/>
          </p:nvSpPr>
          <p:spPr>
            <a:xfrm flipH="false" flipV="false" rot="0">
              <a:off x="0" y="0"/>
              <a:ext cx="1307630" cy="812800"/>
            </a:xfrm>
            <a:custGeom>
              <a:avLst/>
              <a:gdLst/>
              <a:ahLst/>
              <a:cxnLst/>
              <a:rect r="r" b="b" t="t" l="l"/>
              <a:pathLst>
                <a:path h="812800" w="1307630">
                  <a:moveTo>
                    <a:pt x="79526" y="0"/>
                  </a:moveTo>
                  <a:lnTo>
                    <a:pt x="1228104" y="0"/>
                  </a:lnTo>
                  <a:cubicBezTo>
                    <a:pt x="1249195" y="0"/>
                    <a:pt x="1269423" y="8379"/>
                    <a:pt x="1284337" y="23293"/>
                  </a:cubicBezTo>
                  <a:cubicBezTo>
                    <a:pt x="1299251" y="38207"/>
                    <a:pt x="1307630" y="58434"/>
                    <a:pt x="1307630" y="79526"/>
                  </a:cubicBezTo>
                  <a:lnTo>
                    <a:pt x="1307630" y="733274"/>
                  </a:lnTo>
                  <a:cubicBezTo>
                    <a:pt x="1307630" y="754366"/>
                    <a:pt x="1299251" y="774593"/>
                    <a:pt x="1284337" y="789507"/>
                  </a:cubicBezTo>
                  <a:cubicBezTo>
                    <a:pt x="1269423" y="804421"/>
                    <a:pt x="1249195" y="812800"/>
                    <a:pt x="1228104" y="812800"/>
                  </a:cubicBezTo>
                  <a:lnTo>
                    <a:pt x="79526" y="812800"/>
                  </a:lnTo>
                  <a:cubicBezTo>
                    <a:pt x="58434" y="812800"/>
                    <a:pt x="38207" y="804421"/>
                    <a:pt x="23293" y="789507"/>
                  </a:cubicBezTo>
                  <a:cubicBezTo>
                    <a:pt x="8379" y="774593"/>
                    <a:pt x="0" y="754366"/>
                    <a:pt x="0" y="733274"/>
                  </a:cubicBezTo>
                  <a:lnTo>
                    <a:pt x="0" y="79526"/>
                  </a:lnTo>
                  <a:cubicBezTo>
                    <a:pt x="0" y="58434"/>
                    <a:pt x="8379" y="38207"/>
                    <a:pt x="23293" y="23293"/>
                  </a:cubicBezTo>
                  <a:cubicBezTo>
                    <a:pt x="38207" y="8379"/>
                    <a:pt x="58434" y="0"/>
                    <a:pt x="79526" y="0"/>
                  </a:cubicBezTo>
                  <a:close/>
                </a:path>
              </a:pathLst>
            </a:custGeom>
            <a:solidFill>
              <a:srgbClr val="03045E"/>
            </a:solidFill>
          </p:spPr>
        </p:sp>
        <p:sp>
          <p:nvSpPr>
            <p:cNvPr name="TextBox 7" id="7"/>
            <p:cNvSpPr txBox="true"/>
            <p:nvPr/>
          </p:nvSpPr>
          <p:spPr>
            <a:xfrm>
              <a:off x="0" y="-19050"/>
              <a:ext cx="1307630" cy="831850"/>
            </a:xfrm>
            <a:prstGeom prst="rect">
              <a:avLst/>
            </a:prstGeom>
          </p:spPr>
          <p:txBody>
            <a:bodyPr anchor="ctr" rtlCol="false" tIns="50800" lIns="50800" bIns="50800" rIns="50800"/>
            <a:lstStyle/>
            <a:p>
              <a:pPr algn="ctr">
                <a:lnSpc>
                  <a:spcPts val="3250"/>
                </a:lnSpc>
              </a:pPr>
            </a:p>
          </p:txBody>
        </p:sp>
      </p:grpSp>
      <p:sp>
        <p:nvSpPr>
          <p:cNvPr name="Freeform 8" id="8"/>
          <p:cNvSpPr/>
          <p:nvPr/>
        </p:nvSpPr>
        <p:spPr>
          <a:xfrm flipH="false" flipV="false" rot="0">
            <a:off x="0" y="1028700"/>
            <a:ext cx="7772324" cy="7772324"/>
          </a:xfrm>
          <a:custGeom>
            <a:avLst/>
            <a:gdLst/>
            <a:ahLst/>
            <a:cxnLst/>
            <a:rect r="r" b="b" t="t" l="l"/>
            <a:pathLst>
              <a:path h="7772324" w="7772324">
                <a:moveTo>
                  <a:pt x="0" y="0"/>
                </a:moveTo>
                <a:lnTo>
                  <a:pt x="7772324" y="0"/>
                </a:lnTo>
                <a:lnTo>
                  <a:pt x="7772324" y="7772324"/>
                </a:lnTo>
                <a:lnTo>
                  <a:pt x="0" y="77723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97578" y="357187"/>
            <a:ext cx="3222036" cy="2758868"/>
          </a:xfrm>
          <a:custGeom>
            <a:avLst/>
            <a:gdLst/>
            <a:ahLst/>
            <a:cxnLst/>
            <a:rect r="r" b="b" t="t" l="l"/>
            <a:pathLst>
              <a:path h="2758868" w="3222036">
                <a:moveTo>
                  <a:pt x="0" y="0"/>
                </a:moveTo>
                <a:lnTo>
                  <a:pt x="3222036" y="0"/>
                </a:lnTo>
                <a:lnTo>
                  <a:pt x="3222036" y="2758869"/>
                </a:lnTo>
                <a:lnTo>
                  <a:pt x="0" y="27588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1579251" y="5387718"/>
            <a:ext cx="3722620" cy="3187493"/>
          </a:xfrm>
          <a:custGeom>
            <a:avLst/>
            <a:gdLst/>
            <a:ahLst/>
            <a:cxnLst/>
            <a:rect r="r" b="b" t="t" l="l"/>
            <a:pathLst>
              <a:path h="3187493" w="3722620">
                <a:moveTo>
                  <a:pt x="0" y="0"/>
                </a:moveTo>
                <a:lnTo>
                  <a:pt x="3722620" y="0"/>
                </a:lnTo>
                <a:lnTo>
                  <a:pt x="3722620" y="3187493"/>
                </a:lnTo>
                <a:lnTo>
                  <a:pt x="0" y="31874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3229239" y="2650276"/>
            <a:ext cx="3222036" cy="2758868"/>
          </a:xfrm>
          <a:custGeom>
            <a:avLst/>
            <a:gdLst/>
            <a:ahLst/>
            <a:cxnLst/>
            <a:rect r="r" b="b" t="t" l="l"/>
            <a:pathLst>
              <a:path h="2758868" w="3222036">
                <a:moveTo>
                  <a:pt x="0" y="0"/>
                </a:moveTo>
                <a:lnTo>
                  <a:pt x="3222036" y="0"/>
                </a:lnTo>
                <a:lnTo>
                  <a:pt x="3222036" y="2758868"/>
                </a:lnTo>
                <a:lnTo>
                  <a:pt x="0" y="27588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8585755" y="3801072"/>
            <a:ext cx="3222036" cy="2758868"/>
          </a:xfrm>
          <a:custGeom>
            <a:avLst/>
            <a:gdLst/>
            <a:ahLst/>
            <a:cxnLst/>
            <a:rect r="r" b="b" t="t" l="l"/>
            <a:pathLst>
              <a:path h="2758868" w="3222036">
                <a:moveTo>
                  <a:pt x="0" y="0"/>
                </a:moveTo>
                <a:lnTo>
                  <a:pt x="3222036" y="0"/>
                </a:lnTo>
                <a:lnTo>
                  <a:pt x="3222036" y="2758868"/>
                </a:lnTo>
                <a:lnTo>
                  <a:pt x="0" y="27588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6169" y="9258300"/>
            <a:ext cx="12515850" cy="1084099"/>
            <a:chOff x="0" y="0"/>
            <a:chExt cx="3296356" cy="285524"/>
          </a:xfrm>
        </p:grpSpPr>
        <p:sp>
          <p:nvSpPr>
            <p:cNvPr name="Freeform 14" id="14"/>
            <p:cNvSpPr/>
            <p:nvPr/>
          </p:nvSpPr>
          <p:spPr>
            <a:xfrm flipH="false" flipV="false" rot="0">
              <a:off x="0" y="0"/>
              <a:ext cx="3296355" cy="285524"/>
            </a:xfrm>
            <a:custGeom>
              <a:avLst/>
              <a:gdLst/>
              <a:ahLst/>
              <a:cxnLst/>
              <a:rect r="r" b="b" t="t" l="l"/>
              <a:pathLst>
                <a:path h="285524" w="3296355">
                  <a:moveTo>
                    <a:pt x="0" y="0"/>
                  </a:moveTo>
                  <a:lnTo>
                    <a:pt x="3296355" y="0"/>
                  </a:lnTo>
                  <a:lnTo>
                    <a:pt x="3296355" y="285524"/>
                  </a:lnTo>
                  <a:lnTo>
                    <a:pt x="0" y="285524"/>
                  </a:lnTo>
                  <a:close/>
                </a:path>
              </a:pathLst>
            </a:custGeom>
            <a:solidFill>
              <a:srgbClr val="0077B6"/>
            </a:solidFill>
          </p:spPr>
        </p:sp>
        <p:sp>
          <p:nvSpPr>
            <p:cNvPr name="TextBox 15" id="15"/>
            <p:cNvSpPr txBox="true"/>
            <p:nvPr/>
          </p:nvSpPr>
          <p:spPr>
            <a:xfrm>
              <a:off x="0" y="-19050"/>
              <a:ext cx="3296356" cy="304574"/>
            </a:xfrm>
            <a:prstGeom prst="rect">
              <a:avLst/>
            </a:prstGeom>
          </p:spPr>
          <p:txBody>
            <a:bodyPr anchor="ctr" rtlCol="false" tIns="50800" lIns="50800" bIns="50800" rIns="50800"/>
            <a:lstStyle/>
            <a:p>
              <a:pPr algn="ctr">
                <a:lnSpc>
                  <a:spcPts val="3250"/>
                </a:lnSpc>
              </a:pPr>
            </a:p>
          </p:txBody>
        </p:sp>
      </p:grpSp>
      <p:grpSp>
        <p:nvGrpSpPr>
          <p:cNvPr name="Group 16" id="16"/>
          <p:cNvGrpSpPr/>
          <p:nvPr/>
        </p:nvGrpSpPr>
        <p:grpSpPr>
          <a:xfrm rot="0">
            <a:off x="16744950" y="-539429"/>
            <a:ext cx="3086100" cy="308610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18" id="18"/>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9" id="19"/>
          <p:cNvGrpSpPr/>
          <p:nvPr/>
        </p:nvGrpSpPr>
        <p:grpSpPr>
          <a:xfrm rot="0">
            <a:off x="16744950" y="7993856"/>
            <a:ext cx="3086100" cy="308610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21" id="21"/>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22" id="22"/>
          <p:cNvSpPr txBox="true"/>
          <p:nvPr/>
        </p:nvSpPr>
        <p:spPr>
          <a:xfrm rot="0">
            <a:off x="1520568" y="2992231"/>
            <a:ext cx="4731188" cy="4667149"/>
          </a:xfrm>
          <a:prstGeom prst="rect">
            <a:avLst/>
          </a:prstGeom>
        </p:spPr>
        <p:txBody>
          <a:bodyPr anchor="t" rtlCol="false" tIns="0" lIns="0" bIns="0" rIns="0">
            <a:spAutoFit/>
          </a:bodyPr>
          <a:lstStyle/>
          <a:p>
            <a:pPr algn="ctr">
              <a:lnSpc>
                <a:spcPts val="8695"/>
              </a:lnSpc>
            </a:pPr>
            <a:r>
              <a:rPr lang="en-US" sz="6211">
                <a:solidFill>
                  <a:srgbClr val="263F6B"/>
                </a:solidFill>
                <a:latin typeface="Roca One Bold"/>
              </a:rPr>
              <a:t>MIDDLE LEVEL PROGRAMS</a:t>
            </a:r>
          </a:p>
          <a:p>
            <a:pPr algn="ctr">
              <a:lnSpc>
                <a:spcPts val="11267"/>
              </a:lnSpc>
            </a:pPr>
          </a:p>
        </p:txBody>
      </p:sp>
      <p:sp>
        <p:nvSpPr>
          <p:cNvPr name="TextBox 23" id="23"/>
          <p:cNvSpPr txBox="true"/>
          <p:nvPr/>
        </p:nvSpPr>
        <p:spPr>
          <a:xfrm rot="0">
            <a:off x="9197578" y="936946"/>
            <a:ext cx="3222036" cy="1180465"/>
          </a:xfrm>
          <a:prstGeom prst="rect">
            <a:avLst/>
          </a:prstGeom>
        </p:spPr>
        <p:txBody>
          <a:bodyPr anchor="t" rtlCol="false" tIns="0" lIns="0" bIns="0" rIns="0">
            <a:spAutoFit/>
          </a:bodyPr>
          <a:lstStyle/>
          <a:p>
            <a:pPr algn="ctr">
              <a:lnSpc>
                <a:spcPts val="4759"/>
              </a:lnSpc>
            </a:pPr>
            <a:r>
              <a:rPr lang="en-US" sz="3399">
                <a:solidFill>
                  <a:srgbClr val="FED500"/>
                </a:solidFill>
                <a:latin typeface="Roca One"/>
              </a:rPr>
              <a:t>LEAD PROGRAM</a:t>
            </a:r>
          </a:p>
        </p:txBody>
      </p:sp>
      <p:sp>
        <p:nvSpPr>
          <p:cNvPr name="TextBox 24" id="24"/>
          <p:cNvSpPr txBox="true"/>
          <p:nvPr/>
        </p:nvSpPr>
        <p:spPr>
          <a:xfrm rot="0">
            <a:off x="8814295" y="4130514"/>
            <a:ext cx="2764956" cy="2042833"/>
          </a:xfrm>
          <a:prstGeom prst="rect">
            <a:avLst/>
          </a:prstGeom>
        </p:spPr>
        <p:txBody>
          <a:bodyPr anchor="t" rtlCol="false" tIns="0" lIns="0" bIns="0" rIns="0">
            <a:spAutoFit/>
          </a:bodyPr>
          <a:lstStyle/>
          <a:p>
            <a:pPr algn="ctr">
              <a:lnSpc>
                <a:spcPts val="4084"/>
              </a:lnSpc>
            </a:pPr>
            <a:r>
              <a:rPr lang="en-US" sz="2917">
                <a:solidFill>
                  <a:srgbClr val="FED500"/>
                </a:solidFill>
                <a:latin typeface="Roca One"/>
              </a:rPr>
              <a:t>YOUNG LEADER AWARDS</a:t>
            </a:r>
          </a:p>
          <a:p>
            <a:pPr algn="ctr">
              <a:lnSpc>
                <a:spcPts val="4084"/>
              </a:lnSpc>
            </a:pPr>
          </a:p>
        </p:txBody>
      </p:sp>
      <p:sp>
        <p:nvSpPr>
          <p:cNvPr name="TextBox 25" id="25"/>
          <p:cNvSpPr txBox="true"/>
          <p:nvPr/>
        </p:nvSpPr>
        <p:spPr>
          <a:xfrm rot="0">
            <a:off x="13229239" y="3248374"/>
            <a:ext cx="3222036" cy="1180465"/>
          </a:xfrm>
          <a:prstGeom prst="rect">
            <a:avLst/>
          </a:prstGeom>
        </p:spPr>
        <p:txBody>
          <a:bodyPr anchor="t" rtlCol="false" tIns="0" lIns="0" bIns="0" rIns="0">
            <a:spAutoFit/>
          </a:bodyPr>
          <a:lstStyle/>
          <a:p>
            <a:pPr algn="ctr">
              <a:lnSpc>
                <a:spcPts val="4759"/>
              </a:lnSpc>
            </a:pPr>
            <a:r>
              <a:rPr lang="en-US" sz="3399">
                <a:solidFill>
                  <a:srgbClr val="FED500"/>
                </a:solidFill>
                <a:latin typeface="Roca One"/>
              </a:rPr>
              <a:t>MERIT </a:t>
            </a:r>
          </a:p>
          <a:p>
            <a:pPr algn="ctr">
              <a:lnSpc>
                <a:spcPts val="4759"/>
              </a:lnSpc>
            </a:pPr>
            <a:r>
              <a:rPr lang="en-US" sz="3399">
                <a:solidFill>
                  <a:srgbClr val="FED500"/>
                </a:solidFill>
                <a:latin typeface="Roca One"/>
              </a:rPr>
              <a:t>AWARD</a:t>
            </a:r>
          </a:p>
        </p:txBody>
      </p:sp>
      <p:sp>
        <p:nvSpPr>
          <p:cNvPr name="TextBox 26" id="26"/>
          <p:cNvSpPr txBox="true"/>
          <p:nvPr/>
        </p:nvSpPr>
        <p:spPr>
          <a:xfrm rot="0">
            <a:off x="11814324" y="6404947"/>
            <a:ext cx="3252474" cy="1095884"/>
          </a:xfrm>
          <a:prstGeom prst="rect">
            <a:avLst/>
          </a:prstGeom>
        </p:spPr>
        <p:txBody>
          <a:bodyPr anchor="t" rtlCol="false" tIns="0" lIns="0" bIns="0" rIns="0">
            <a:spAutoFit/>
          </a:bodyPr>
          <a:lstStyle/>
          <a:p>
            <a:pPr algn="ctr">
              <a:lnSpc>
                <a:spcPts val="4439"/>
              </a:lnSpc>
            </a:pPr>
            <a:r>
              <a:rPr lang="en-US" sz="3170">
                <a:solidFill>
                  <a:srgbClr val="FED500"/>
                </a:solidFill>
                <a:latin typeface="Roca One"/>
              </a:rPr>
              <a:t>SO MUCH MORE!</a:t>
            </a:r>
          </a:p>
          <a:p>
            <a:pPr algn="ctr">
              <a:lnSpc>
                <a:spcPts val="4439"/>
              </a:lnSpc>
            </a:pPr>
          </a:p>
        </p:txBody>
      </p:sp>
      <p:sp>
        <p:nvSpPr>
          <p:cNvPr name="TextBox 27" id="27"/>
          <p:cNvSpPr txBox="true"/>
          <p:nvPr/>
        </p:nvSpPr>
        <p:spPr>
          <a:xfrm rot="0">
            <a:off x="0" y="9470231"/>
            <a:ext cx="12939977" cy="1233805"/>
          </a:xfrm>
          <a:prstGeom prst="rect">
            <a:avLst/>
          </a:prstGeom>
        </p:spPr>
        <p:txBody>
          <a:bodyPr anchor="t" rtlCol="false" tIns="0" lIns="0" bIns="0" rIns="0">
            <a:spAutoFit/>
          </a:bodyPr>
          <a:lstStyle/>
          <a:p>
            <a:pPr algn="ctr">
              <a:lnSpc>
                <a:spcPts val="5179"/>
              </a:lnSpc>
            </a:pPr>
            <a:r>
              <a:rPr lang="en-US" sz="3699">
                <a:solidFill>
                  <a:srgbClr val="03045E"/>
                </a:solidFill>
                <a:latin typeface="Roca One"/>
              </a:rPr>
              <a:t>GET YOUR MIDDLE LEVEL CHAPTER INVOLVED!​</a:t>
            </a:r>
          </a:p>
          <a:p>
            <a:pPr algn="ctr">
              <a:lnSpc>
                <a:spcPts val="4759"/>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631637" y="564356"/>
            <a:ext cx="7140868" cy="8015260"/>
          </a:xfrm>
          <a:custGeom>
            <a:avLst/>
            <a:gdLst/>
            <a:ahLst/>
            <a:cxnLst/>
            <a:rect r="r" b="b" t="t" l="l"/>
            <a:pathLst>
              <a:path h="8015260" w="7140868">
                <a:moveTo>
                  <a:pt x="0" y="0"/>
                </a:moveTo>
                <a:lnTo>
                  <a:pt x="7140868" y="0"/>
                </a:lnTo>
                <a:lnTo>
                  <a:pt x="7140868" y="8015260"/>
                </a:lnTo>
                <a:lnTo>
                  <a:pt x="0" y="80152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0279856" y="2039282"/>
            <a:ext cx="8008144" cy="6208437"/>
            <a:chOff x="0" y="0"/>
            <a:chExt cx="2109141" cy="1635144"/>
          </a:xfrm>
        </p:grpSpPr>
        <p:sp>
          <p:nvSpPr>
            <p:cNvPr name="Freeform 4" id="4"/>
            <p:cNvSpPr/>
            <p:nvPr/>
          </p:nvSpPr>
          <p:spPr>
            <a:xfrm flipH="false" flipV="false" rot="0">
              <a:off x="0" y="0"/>
              <a:ext cx="2109141" cy="1635144"/>
            </a:xfrm>
            <a:custGeom>
              <a:avLst/>
              <a:gdLst/>
              <a:ahLst/>
              <a:cxnLst/>
              <a:rect r="r" b="b" t="t" l="l"/>
              <a:pathLst>
                <a:path h="1635144" w="2109141">
                  <a:moveTo>
                    <a:pt x="0" y="0"/>
                  </a:moveTo>
                  <a:lnTo>
                    <a:pt x="2109141" y="0"/>
                  </a:lnTo>
                  <a:lnTo>
                    <a:pt x="2109141" y="1635144"/>
                  </a:lnTo>
                  <a:lnTo>
                    <a:pt x="0" y="1635144"/>
                  </a:lnTo>
                  <a:close/>
                </a:path>
              </a:pathLst>
            </a:custGeom>
            <a:solidFill>
              <a:srgbClr val="0077B6"/>
            </a:solidFill>
          </p:spPr>
        </p:sp>
        <p:sp>
          <p:nvSpPr>
            <p:cNvPr name="TextBox 5" id="5"/>
            <p:cNvSpPr txBox="true"/>
            <p:nvPr/>
          </p:nvSpPr>
          <p:spPr>
            <a:xfrm>
              <a:off x="0" y="-19050"/>
              <a:ext cx="2109141" cy="1654194"/>
            </a:xfrm>
            <a:prstGeom prst="rect">
              <a:avLst/>
            </a:prstGeom>
          </p:spPr>
          <p:txBody>
            <a:bodyPr anchor="ctr" rtlCol="false" tIns="50800" lIns="50800" bIns="50800" rIns="50800"/>
            <a:lstStyle/>
            <a:p>
              <a:pPr algn="ctr">
                <a:lnSpc>
                  <a:spcPts val="3250"/>
                </a:lnSpc>
              </a:pPr>
            </a:p>
          </p:txBody>
        </p:sp>
      </p:grpSp>
      <p:sp>
        <p:nvSpPr>
          <p:cNvPr name="Freeform 6" id="6"/>
          <p:cNvSpPr/>
          <p:nvPr/>
        </p:nvSpPr>
        <p:spPr>
          <a:xfrm flipH="false" flipV="false" rot="0">
            <a:off x="10751717" y="2778919"/>
            <a:ext cx="7064422" cy="4729161"/>
          </a:xfrm>
          <a:custGeom>
            <a:avLst/>
            <a:gdLst/>
            <a:ahLst/>
            <a:cxnLst/>
            <a:rect r="r" b="b" t="t" l="l"/>
            <a:pathLst>
              <a:path h="4729161" w="7064422">
                <a:moveTo>
                  <a:pt x="0" y="0"/>
                </a:moveTo>
                <a:lnTo>
                  <a:pt x="7064422" y="0"/>
                </a:lnTo>
                <a:lnTo>
                  <a:pt x="7064422" y="4729162"/>
                </a:lnTo>
                <a:lnTo>
                  <a:pt x="0" y="4729162"/>
                </a:lnTo>
                <a:lnTo>
                  <a:pt x="0" y="0"/>
                </a:lnTo>
                <a:close/>
              </a:path>
            </a:pathLst>
          </a:custGeom>
          <a:blipFill>
            <a:blip r:embed="rId5"/>
            <a:stretch>
              <a:fillRect l="0" t="0" r="0" b="0"/>
            </a:stretch>
          </a:blipFill>
        </p:spPr>
      </p:sp>
      <p:sp>
        <p:nvSpPr>
          <p:cNvPr name="TextBox 7" id="7"/>
          <p:cNvSpPr txBox="true"/>
          <p:nvPr/>
        </p:nvSpPr>
        <p:spPr>
          <a:xfrm rot="0">
            <a:off x="306747" y="2031102"/>
            <a:ext cx="7388092" cy="6906039"/>
          </a:xfrm>
          <a:prstGeom prst="rect">
            <a:avLst/>
          </a:prstGeom>
        </p:spPr>
        <p:txBody>
          <a:bodyPr anchor="t" rtlCol="false" tIns="0" lIns="0" bIns="0" rIns="0">
            <a:spAutoFit/>
          </a:bodyPr>
          <a:lstStyle/>
          <a:p>
            <a:pPr algn="ctr">
              <a:lnSpc>
                <a:spcPts val="13740"/>
              </a:lnSpc>
            </a:pPr>
            <a:r>
              <a:rPr lang="en-US" sz="9814">
                <a:solidFill>
                  <a:srgbClr val="F4F4F4"/>
                </a:solidFill>
                <a:latin typeface="Roca One Bold"/>
              </a:rPr>
              <a:t>Blueprint</a:t>
            </a:r>
          </a:p>
          <a:p>
            <a:pPr algn="ctr">
              <a:lnSpc>
                <a:spcPts val="13740"/>
              </a:lnSpc>
            </a:pPr>
            <a:r>
              <a:rPr lang="en-US" sz="9814">
                <a:solidFill>
                  <a:srgbClr val="F4F4F4"/>
                </a:solidFill>
                <a:latin typeface="Roca One Bold"/>
              </a:rPr>
              <a:t> for </a:t>
            </a:r>
          </a:p>
          <a:p>
            <a:pPr algn="ctr">
              <a:lnSpc>
                <a:spcPts val="13740"/>
              </a:lnSpc>
            </a:pPr>
            <a:r>
              <a:rPr lang="en-US" sz="9814">
                <a:solidFill>
                  <a:srgbClr val="F4F4F4"/>
                </a:solidFill>
                <a:latin typeface="Roca One Bold"/>
              </a:rPr>
              <a:t>Success</a:t>
            </a:r>
          </a:p>
          <a:p>
            <a:pPr algn="ctr">
              <a:lnSpc>
                <a:spcPts val="13740"/>
              </a:lnSpc>
            </a:pPr>
          </a:p>
        </p:txBody>
      </p:sp>
      <p:sp>
        <p:nvSpPr>
          <p:cNvPr name="TextBox 8" id="8"/>
          <p:cNvSpPr txBox="true"/>
          <p:nvPr/>
        </p:nvSpPr>
        <p:spPr>
          <a:xfrm rot="0">
            <a:off x="7404348" y="469106"/>
            <a:ext cx="10144720" cy="1811020"/>
          </a:xfrm>
          <a:prstGeom prst="rect">
            <a:avLst/>
          </a:prstGeom>
        </p:spPr>
        <p:txBody>
          <a:bodyPr anchor="t" rtlCol="false" tIns="0" lIns="0" bIns="0" rIns="0">
            <a:spAutoFit/>
          </a:bodyPr>
          <a:lstStyle/>
          <a:p>
            <a:pPr algn="ctr">
              <a:lnSpc>
                <a:spcPts val="7279"/>
              </a:lnSpc>
            </a:pPr>
            <a:r>
              <a:rPr lang="en-US" sz="5199">
                <a:solidFill>
                  <a:srgbClr val="03045E"/>
                </a:solidFill>
                <a:latin typeface="Roca One Bold"/>
              </a:rPr>
              <a:t>What is the Alabama Blueprint ?</a:t>
            </a:r>
          </a:p>
          <a:p>
            <a:pPr algn="ctr">
              <a:lnSpc>
                <a:spcPts val="7279"/>
              </a:lnSpc>
            </a:pPr>
          </a:p>
        </p:txBody>
      </p:sp>
      <p:sp>
        <p:nvSpPr>
          <p:cNvPr name="TextBox 9" id="9"/>
          <p:cNvSpPr txBox="true"/>
          <p:nvPr/>
        </p:nvSpPr>
        <p:spPr>
          <a:xfrm rot="0">
            <a:off x="4071640" y="8305165"/>
            <a:ext cx="10144720" cy="1811020"/>
          </a:xfrm>
          <a:prstGeom prst="rect">
            <a:avLst/>
          </a:prstGeom>
        </p:spPr>
        <p:txBody>
          <a:bodyPr anchor="t" rtlCol="false" tIns="0" lIns="0" bIns="0" rIns="0">
            <a:spAutoFit/>
          </a:bodyPr>
          <a:lstStyle/>
          <a:p>
            <a:pPr algn="ctr">
              <a:lnSpc>
                <a:spcPts val="7279"/>
              </a:lnSpc>
            </a:pPr>
            <a:r>
              <a:rPr lang="en-US" sz="5199">
                <a:solidFill>
                  <a:srgbClr val="03045E"/>
                </a:solidFill>
                <a:latin typeface="Roca One Bold"/>
              </a:rPr>
              <a:t>DUE TO ALABAMA FBLA </a:t>
            </a:r>
          </a:p>
          <a:p>
            <a:pPr algn="ctr">
              <a:lnSpc>
                <a:spcPts val="7279"/>
              </a:lnSpc>
            </a:pPr>
            <a:r>
              <a:rPr lang="en-US" sz="5199">
                <a:solidFill>
                  <a:srgbClr val="03045E"/>
                </a:solidFill>
                <a:latin typeface="Roca One Bold"/>
              </a:rPr>
              <a:t>BY MARCH 8, 2024</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grpSp>
        <p:nvGrpSpPr>
          <p:cNvPr name="Group 2" id="2"/>
          <p:cNvGrpSpPr/>
          <p:nvPr/>
        </p:nvGrpSpPr>
        <p:grpSpPr>
          <a:xfrm rot="0">
            <a:off x="1880592" y="4607719"/>
            <a:ext cx="3407569" cy="4264819"/>
            <a:chOff x="0" y="0"/>
            <a:chExt cx="897467" cy="1123244"/>
          </a:xfrm>
        </p:grpSpPr>
        <p:sp>
          <p:nvSpPr>
            <p:cNvPr name="Freeform 3" id="3"/>
            <p:cNvSpPr/>
            <p:nvPr/>
          </p:nvSpPr>
          <p:spPr>
            <a:xfrm flipH="false" flipV="false" rot="0">
              <a:off x="0" y="0"/>
              <a:ext cx="897467" cy="1123244"/>
            </a:xfrm>
            <a:custGeom>
              <a:avLst/>
              <a:gdLst/>
              <a:ahLst/>
              <a:cxnLst/>
              <a:rect r="r" b="b" t="t" l="l"/>
              <a:pathLst>
                <a:path h="1123244" w="897467">
                  <a:moveTo>
                    <a:pt x="0" y="0"/>
                  </a:moveTo>
                  <a:lnTo>
                    <a:pt x="897467" y="0"/>
                  </a:lnTo>
                  <a:lnTo>
                    <a:pt x="897467" y="1123244"/>
                  </a:lnTo>
                  <a:lnTo>
                    <a:pt x="0" y="1123244"/>
                  </a:lnTo>
                  <a:close/>
                </a:path>
              </a:pathLst>
            </a:custGeom>
            <a:solidFill>
              <a:srgbClr val="0077B6"/>
            </a:solidFill>
          </p:spPr>
        </p:sp>
        <p:sp>
          <p:nvSpPr>
            <p:cNvPr name="TextBox 4" id="4"/>
            <p:cNvSpPr txBox="true"/>
            <p:nvPr/>
          </p:nvSpPr>
          <p:spPr>
            <a:xfrm>
              <a:off x="0" y="-19050"/>
              <a:ext cx="897467" cy="1142294"/>
            </a:xfrm>
            <a:prstGeom prst="rect">
              <a:avLst/>
            </a:prstGeom>
          </p:spPr>
          <p:txBody>
            <a:bodyPr anchor="ctr" rtlCol="false" tIns="50800" lIns="50800" bIns="50800" rIns="50800"/>
            <a:lstStyle/>
            <a:p>
              <a:pPr algn="ctr">
                <a:lnSpc>
                  <a:spcPts val="3250"/>
                </a:lnSpc>
              </a:pPr>
            </a:p>
          </p:txBody>
        </p:sp>
      </p:grpSp>
      <p:sp>
        <p:nvSpPr>
          <p:cNvPr name="TextBox 5" id="5"/>
          <p:cNvSpPr txBox="true"/>
          <p:nvPr/>
        </p:nvSpPr>
        <p:spPr>
          <a:xfrm rot="0">
            <a:off x="3813497" y="354965"/>
            <a:ext cx="10089505" cy="3062602"/>
          </a:xfrm>
          <a:prstGeom prst="rect">
            <a:avLst/>
          </a:prstGeom>
        </p:spPr>
        <p:txBody>
          <a:bodyPr anchor="t" rtlCol="false" tIns="0" lIns="0" bIns="0" rIns="0">
            <a:spAutoFit/>
          </a:bodyPr>
          <a:lstStyle/>
          <a:p>
            <a:pPr algn="ctr">
              <a:lnSpc>
                <a:spcPts val="12320"/>
              </a:lnSpc>
            </a:pPr>
            <a:r>
              <a:rPr lang="en-US" sz="8800">
                <a:solidFill>
                  <a:srgbClr val="FFFFFF"/>
                </a:solidFill>
                <a:latin typeface="Roca One Bold"/>
              </a:rPr>
              <a:t>Alabama Blueprint</a:t>
            </a:r>
          </a:p>
          <a:p>
            <a:pPr algn="ctr">
              <a:lnSpc>
                <a:spcPts val="12320"/>
              </a:lnSpc>
            </a:pPr>
          </a:p>
        </p:txBody>
      </p:sp>
      <p:grpSp>
        <p:nvGrpSpPr>
          <p:cNvPr name="Group 6" id="6"/>
          <p:cNvGrpSpPr/>
          <p:nvPr/>
        </p:nvGrpSpPr>
        <p:grpSpPr>
          <a:xfrm rot="0">
            <a:off x="7542014" y="4607719"/>
            <a:ext cx="3514725" cy="4264819"/>
            <a:chOff x="0" y="0"/>
            <a:chExt cx="925689" cy="1123244"/>
          </a:xfrm>
        </p:grpSpPr>
        <p:sp>
          <p:nvSpPr>
            <p:cNvPr name="Freeform 7" id="7"/>
            <p:cNvSpPr/>
            <p:nvPr/>
          </p:nvSpPr>
          <p:spPr>
            <a:xfrm flipH="false" flipV="false" rot="0">
              <a:off x="0" y="0"/>
              <a:ext cx="925689" cy="1123244"/>
            </a:xfrm>
            <a:custGeom>
              <a:avLst/>
              <a:gdLst/>
              <a:ahLst/>
              <a:cxnLst/>
              <a:rect r="r" b="b" t="t" l="l"/>
              <a:pathLst>
                <a:path h="1123244" w="925689">
                  <a:moveTo>
                    <a:pt x="0" y="0"/>
                  </a:moveTo>
                  <a:lnTo>
                    <a:pt x="925689" y="0"/>
                  </a:lnTo>
                  <a:lnTo>
                    <a:pt x="925689" y="1123244"/>
                  </a:lnTo>
                  <a:lnTo>
                    <a:pt x="0" y="1123244"/>
                  </a:lnTo>
                  <a:close/>
                </a:path>
              </a:pathLst>
            </a:custGeom>
            <a:solidFill>
              <a:srgbClr val="0077B6"/>
            </a:solidFill>
          </p:spPr>
        </p:sp>
        <p:sp>
          <p:nvSpPr>
            <p:cNvPr name="TextBox 8" id="8"/>
            <p:cNvSpPr txBox="true"/>
            <p:nvPr/>
          </p:nvSpPr>
          <p:spPr>
            <a:xfrm>
              <a:off x="0" y="-19050"/>
              <a:ext cx="925689" cy="1142294"/>
            </a:xfrm>
            <a:prstGeom prst="rect">
              <a:avLst/>
            </a:prstGeom>
          </p:spPr>
          <p:txBody>
            <a:bodyPr anchor="ctr" rtlCol="false" tIns="50800" lIns="50800" bIns="50800" rIns="50800"/>
            <a:lstStyle/>
            <a:p>
              <a:pPr algn="ctr">
                <a:lnSpc>
                  <a:spcPts val="3250"/>
                </a:lnSpc>
              </a:pPr>
            </a:p>
          </p:txBody>
        </p:sp>
      </p:grpSp>
      <p:grpSp>
        <p:nvGrpSpPr>
          <p:cNvPr name="Group 9" id="9"/>
          <p:cNvGrpSpPr/>
          <p:nvPr/>
        </p:nvGrpSpPr>
        <p:grpSpPr>
          <a:xfrm rot="0">
            <a:off x="13257014" y="4607719"/>
            <a:ext cx="3514725" cy="4264819"/>
            <a:chOff x="0" y="0"/>
            <a:chExt cx="925689" cy="1123244"/>
          </a:xfrm>
        </p:grpSpPr>
        <p:sp>
          <p:nvSpPr>
            <p:cNvPr name="Freeform 10" id="10"/>
            <p:cNvSpPr/>
            <p:nvPr/>
          </p:nvSpPr>
          <p:spPr>
            <a:xfrm flipH="false" flipV="false" rot="0">
              <a:off x="0" y="0"/>
              <a:ext cx="925689" cy="1123244"/>
            </a:xfrm>
            <a:custGeom>
              <a:avLst/>
              <a:gdLst/>
              <a:ahLst/>
              <a:cxnLst/>
              <a:rect r="r" b="b" t="t" l="l"/>
              <a:pathLst>
                <a:path h="1123244" w="925689">
                  <a:moveTo>
                    <a:pt x="0" y="0"/>
                  </a:moveTo>
                  <a:lnTo>
                    <a:pt x="925689" y="0"/>
                  </a:lnTo>
                  <a:lnTo>
                    <a:pt x="925689" y="1123244"/>
                  </a:lnTo>
                  <a:lnTo>
                    <a:pt x="0" y="1123244"/>
                  </a:lnTo>
                  <a:close/>
                </a:path>
              </a:pathLst>
            </a:custGeom>
            <a:solidFill>
              <a:srgbClr val="0077B6"/>
            </a:solidFill>
          </p:spPr>
        </p:sp>
        <p:sp>
          <p:nvSpPr>
            <p:cNvPr name="TextBox 11" id="11"/>
            <p:cNvSpPr txBox="true"/>
            <p:nvPr/>
          </p:nvSpPr>
          <p:spPr>
            <a:xfrm>
              <a:off x="0" y="-19050"/>
              <a:ext cx="925689" cy="1142294"/>
            </a:xfrm>
            <a:prstGeom prst="rect">
              <a:avLst/>
            </a:prstGeom>
          </p:spPr>
          <p:txBody>
            <a:bodyPr anchor="ctr" rtlCol="false" tIns="50800" lIns="50800" bIns="50800" rIns="50800"/>
            <a:lstStyle/>
            <a:p>
              <a:pPr algn="ctr">
                <a:lnSpc>
                  <a:spcPts val="3250"/>
                </a:lnSpc>
              </a:pPr>
            </a:p>
          </p:txBody>
        </p:sp>
      </p:grpSp>
      <p:sp>
        <p:nvSpPr>
          <p:cNvPr name="Freeform 12" id="12"/>
          <p:cNvSpPr/>
          <p:nvPr/>
        </p:nvSpPr>
        <p:spPr>
          <a:xfrm flipH="false" flipV="false" rot="0">
            <a:off x="1937742" y="2109192"/>
            <a:ext cx="3293269" cy="3293269"/>
          </a:xfrm>
          <a:custGeom>
            <a:avLst/>
            <a:gdLst/>
            <a:ahLst/>
            <a:cxnLst/>
            <a:rect r="r" b="b" t="t" l="l"/>
            <a:pathLst>
              <a:path h="3293269" w="3293269">
                <a:moveTo>
                  <a:pt x="0" y="0"/>
                </a:moveTo>
                <a:lnTo>
                  <a:pt x="3293269" y="0"/>
                </a:lnTo>
                <a:lnTo>
                  <a:pt x="3293269" y="3293269"/>
                </a:lnTo>
                <a:lnTo>
                  <a:pt x="0" y="32932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7542014" y="2113852"/>
            <a:ext cx="3311128" cy="3311128"/>
          </a:xfrm>
          <a:custGeom>
            <a:avLst/>
            <a:gdLst/>
            <a:ahLst/>
            <a:cxnLst/>
            <a:rect r="r" b="b" t="t" l="l"/>
            <a:pathLst>
              <a:path h="3311128" w="3311128">
                <a:moveTo>
                  <a:pt x="0" y="0"/>
                </a:moveTo>
                <a:lnTo>
                  <a:pt x="3311128" y="0"/>
                </a:lnTo>
                <a:lnTo>
                  <a:pt x="3311128" y="3311128"/>
                </a:lnTo>
                <a:lnTo>
                  <a:pt x="0" y="33111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3394531" y="2149570"/>
            <a:ext cx="3239691" cy="3239691"/>
          </a:xfrm>
          <a:custGeom>
            <a:avLst/>
            <a:gdLst/>
            <a:ahLst/>
            <a:cxnLst/>
            <a:rect r="r" b="b" t="t" l="l"/>
            <a:pathLst>
              <a:path h="3239691" w="3239691">
                <a:moveTo>
                  <a:pt x="0" y="0"/>
                </a:moveTo>
                <a:lnTo>
                  <a:pt x="3239691" y="0"/>
                </a:lnTo>
                <a:lnTo>
                  <a:pt x="3239691" y="3239691"/>
                </a:lnTo>
                <a:lnTo>
                  <a:pt x="0" y="32396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429993" y="2244935"/>
            <a:ext cx="1197415" cy="1239239"/>
          </a:xfrm>
          <a:custGeom>
            <a:avLst/>
            <a:gdLst/>
            <a:ahLst/>
            <a:cxnLst/>
            <a:rect r="r" b="b" t="t" l="l"/>
            <a:pathLst>
              <a:path h="1239239" w="1197415">
                <a:moveTo>
                  <a:pt x="0" y="0"/>
                </a:moveTo>
                <a:lnTo>
                  <a:pt x="1197414" y="0"/>
                </a:lnTo>
                <a:lnTo>
                  <a:pt x="1197414"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1970358" y="3407904"/>
            <a:ext cx="3091458" cy="646754"/>
          </a:xfrm>
          <a:prstGeom prst="rect">
            <a:avLst/>
          </a:prstGeom>
        </p:spPr>
        <p:txBody>
          <a:bodyPr anchor="t" rtlCol="false" tIns="0" lIns="0" bIns="0" rIns="0">
            <a:spAutoFit/>
          </a:bodyPr>
          <a:lstStyle/>
          <a:p>
            <a:pPr algn="ctr">
              <a:lnSpc>
                <a:spcPts val="5302"/>
              </a:lnSpc>
            </a:pPr>
            <a:r>
              <a:rPr lang="en-US" sz="3787">
                <a:solidFill>
                  <a:srgbClr val="03045E"/>
                </a:solidFill>
                <a:latin typeface="Roca One"/>
              </a:rPr>
              <a:t>Achievement</a:t>
            </a:r>
          </a:p>
        </p:txBody>
      </p:sp>
      <p:sp>
        <p:nvSpPr>
          <p:cNvPr name="TextBox 17" id="17"/>
          <p:cNvSpPr txBox="true"/>
          <p:nvPr/>
        </p:nvSpPr>
        <p:spPr>
          <a:xfrm rot="0">
            <a:off x="7651849" y="3407974"/>
            <a:ext cx="3091458" cy="646684"/>
          </a:xfrm>
          <a:prstGeom prst="rect">
            <a:avLst/>
          </a:prstGeom>
        </p:spPr>
        <p:txBody>
          <a:bodyPr anchor="t" rtlCol="false" tIns="0" lIns="0" bIns="0" rIns="0">
            <a:spAutoFit/>
          </a:bodyPr>
          <a:lstStyle/>
          <a:p>
            <a:pPr algn="ctr">
              <a:lnSpc>
                <a:spcPts val="5305"/>
              </a:lnSpc>
            </a:pPr>
            <a:r>
              <a:rPr lang="en-US" sz="3789">
                <a:solidFill>
                  <a:srgbClr val="03045E"/>
                </a:solidFill>
                <a:latin typeface="Roca One"/>
              </a:rPr>
              <a:t>Excellence</a:t>
            </a:r>
          </a:p>
        </p:txBody>
      </p:sp>
      <p:sp>
        <p:nvSpPr>
          <p:cNvPr name="TextBox 18" id="18"/>
          <p:cNvSpPr txBox="true"/>
          <p:nvPr/>
        </p:nvSpPr>
        <p:spPr>
          <a:xfrm rot="0">
            <a:off x="13453467" y="3341367"/>
            <a:ext cx="3239691" cy="646684"/>
          </a:xfrm>
          <a:prstGeom prst="rect">
            <a:avLst/>
          </a:prstGeom>
        </p:spPr>
        <p:txBody>
          <a:bodyPr anchor="t" rtlCol="false" tIns="0" lIns="0" bIns="0" rIns="0">
            <a:spAutoFit/>
          </a:bodyPr>
          <a:lstStyle/>
          <a:p>
            <a:pPr algn="ctr">
              <a:lnSpc>
                <a:spcPts val="5305"/>
              </a:lnSpc>
            </a:pPr>
            <a:r>
              <a:rPr lang="en-US" sz="3789">
                <a:solidFill>
                  <a:srgbClr val="03045E"/>
                </a:solidFill>
                <a:latin typeface="Roca One"/>
              </a:rPr>
              <a:t>Outstanding</a:t>
            </a:r>
          </a:p>
        </p:txBody>
      </p:sp>
      <p:sp>
        <p:nvSpPr>
          <p:cNvPr name="TextBox 19" id="19"/>
          <p:cNvSpPr txBox="true"/>
          <p:nvPr/>
        </p:nvSpPr>
        <p:spPr>
          <a:xfrm rot="0">
            <a:off x="2106938" y="5986348"/>
            <a:ext cx="2954878" cy="28861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All Required Tasks and 2 Optional in Each Section</a:t>
            </a:r>
          </a:p>
          <a:p>
            <a:pPr algn="ctr">
              <a:lnSpc>
                <a:spcPts val="3948"/>
              </a:lnSpc>
            </a:pPr>
            <a:r>
              <a:rPr lang="en-US" sz="2820">
                <a:solidFill>
                  <a:srgbClr val="FED500"/>
                </a:solidFill>
                <a:latin typeface="Roca One"/>
              </a:rPr>
              <a:t>17 Tasks Total</a:t>
            </a:r>
          </a:p>
          <a:p>
            <a:pPr algn="ctr">
              <a:lnSpc>
                <a:spcPts val="3388"/>
              </a:lnSpc>
            </a:pPr>
          </a:p>
        </p:txBody>
      </p:sp>
      <p:sp>
        <p:nvSpPr>
          <p:cNvPr name="TextBox 20" id="20"/>
          <p:cNvSpPr txBox="true"/>
          <p:nvPr/>
        </p:nvSpPr>
        <p:spPr>
          <a:xfrm rot="0">
            <a:off x="7726859" y="5986348"/>
            <a:ext cx="2954878" cy="33814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All Required Tasks and 3 Optional in Each Section</a:t>
            </a:r>
          </a:p>
          <a:p>
            <a:pPr algn="ctr">
              <a:lnSpc>
                <a:spcPts val="3948"/>
              </a:lnSpc>
            </a:pPr>
            <a:r>
              <a:rPr lang="en-US" sz="2820">
                <a:solidFill>
                  <a:srgbClr val="FED500"/>
                </a:solidFill>
                <a:latin typeface="Roca One"/>
              </a:rPr>
              <a:t>22 Total Tasks</a:t>
            </a:r>
          </a:p>
          <a:p>
            <a:pPr algn="ctr">
              <a:lnSpc>
                <a:spcPts val="3948"/>
              </a:lnSpc>
            </a:pPr>
          </a:p>
          <a:p>
            <a:pPr algn="ctr">
              <a:lnSpc>
                <a:spcPts val="3388"/>
              </a:lnSpc>
            </a:pPr>
          </a:p>
        </p:txBody>
      </p:sp>
      <p:sp>
        <p:nvSpPr>
          <p:cNvPr name="TextBox 21" id="21"/>
          <p:cNvSpPr txBox="true"/>
          <p:nvPr/>
        </p:nvSpPr>
        <p:spPr>
          <a:xfrm rot="0">
            <a:off x="13346780" y="5986348"/>
            <a:ext cx="2954878" cy="28861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All Required tasks and 5 Optional in Each Section </a:t>
            </a:r>
          </a:p>
          <a:p>
            <a:pPr algn="ctr">
              <a:lnSpc>
                <a:spcPts val="3948"/>
              </a:lnSpc>
            </a:pPr>
            <a:r>
              <a:rPr lang="en-US" sz="2820">
                <a:solidFill>
                  <a:srgbClr val="FED500"/>
                </a:solidFill>
                <a:latin typeface="Roca One"/>
              </a:rPr>
              <a:t>32 Total Tasks</a:t>
            </a:r>
          </a:p>
          <a:p>
            <a:pPr algn="ctr">
              <a:lnSpc>
                <a:spcPts val="3388"/>
              </a:lnSpc>
            </a:pPr>
          </a:p>
        </p:txBody>
      </p:sp>
      <p:sp>
        <p:nvSpPr>
          <p:cNvPr name="Freeform 22" id="22"/>
          <p:cNvSpPr/>
          <p:nvPr/>
        </p:nvSpPr>
        <p:spPr>
          <a:xfrm flipH="false" flipV="false" rot="0">
            <a:off x="6344599" y="2178328"/>
            <a:ext cx="1197415" cy="1239239"/>
          </a:xfrm>
          <a:custGeom>
            <a:avLst/>
            <a:gdLst/>
            <a:ahLst/>
            <a:cxnLst/>
            <a:rect r="r" b="b" t="t" l="l"/>
            <a:pathLst>
              <a:path h="1239239" w="1197415">
                <a:moveTo>
                  <a:pt x="0" y="0"/>
                </a:moveTo>
                <a:lnTo>
                  <a:pt x="1197415" y="0"/>
                </a:lnTo>
                <a:lnTo>
                  <a:pt x="1197415"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2259206" y="2111722"/>
            <a:ext cx="1197415" cy="1239239"/>
          </a:xfrm>
          <a:custGeom>
            <a:avLst/>
            <a:gdLst/>
            <a:ahLst/>
            <a:cxnLst/>
            <a:rect r="r" b="b" t="t" l="l"/>
            <a:pathLst>
              <a:path h="1239239" w="1197415">
                <a:moveTo>
                  <a:pt x="0" y="0"/>
                </a:moveTo>
                <a:lnTo>
                  <a:pt x="1197415" y="0"/>
                </a:lnTo>
                <a:lnTo>
                  <a:pt x="1197415"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735972" y="2681540"/>
            <a:ext cx="1034087" cy="970161"/>
          </a:xfrm>
          <a:custGeom>
            <a:avLst/>
            <a:gdLst/>
            <a:ahLst/>
            <a:cxnLst/>
            <a:rect r="r" b="b" t="t" l="l"/>
            <a:pathLst>
              <a:path h="970161" w="1034087">
                <a:moveTo>
                  <a:pt x="0" y="0"/>
                </a:moveTo>
                <a:lnTo>
                  <a:pt x="1034087" y="0"/>
                </a:lnTo>
                <a:lnTo>
                  <a:pt x="1034087" y="970161"/>
                </a:lnTo>
                <a:lnTo>
                  <a:pt x="0" y="9701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35972" y="4173339"/>
            <a:ext cx="1034087" cy="970161"/>
          </a:xfrm>
          <a:custGeom>
            <a:avLst/>
            <a:gdLst/>
            <a:ahLst/>
            <a:cxnLst/>
            <a:rect r="r" b="b" t="t" l="l"/>
            <a:pathLst>
              <a:path h="970161" w="1034087">
                <a:moveTo>
                  <a:pt x="0" y="0"/>
                </a:moveTo>
                <a:lnTo>
                  <a:pt x="1034087" y="0"/>
                </a:lnTo>
                <a:lnTo>
                  <a:pt x="1034087" y="970161"/>
                </a:lnTo>
                <a:lnTo>
                  <a:pt x="0" y="9701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35972" y="5665137"/>
            <a:ext cx="1034087" cy="970161"/>
          </a:xfrm>
          <a:custGeom>
            <a:avLst/>
            <a:gdLst/>
            <a:ahLst/>
            <a:cxnLst/>
            <a:rect r="r" b="b" t="t" l="l"/>
            <a:pathLst>
              <a:path h="970161" w="1034087">
                <a:moveTo>
                  <a:pt x="0" y="0"/>
                </a:moveTo>
                <a:lnTo>
                  <a:pt x="1034087" y="0"/>
                </a:lnTo>
                <a:lnTo>
                  <a:pt x="1034087" y="970162"/>
                </a:lnTo>
                <a:lnTo>
                  <a:pt x="0" y="9701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true" rot="0">
            <a:off x="-1996094" y="-1629828"/>
            <a:ext cx="4275117" cy="4114800"/>
          </a:xfrm>
          <a:custGeom>
            <a:avLst/>
            <a:gdLst/>
            <a:ahLst/>
            <a:cxnLst/>
            <a:rect r="r" b="b" t="t" l="l"/>
            <a:pathLst>
              <a:path h="4114800" w="4275117">
                <a:moveTo>
                  <a:pt x="0" y="4114800"/>
                </a:moveTo>
                <a:lnTo>
                  <a:pt x="4275116" y="4114800"/>
                </a:lnTo>
                <a:lnTo>
                  <a:pt x="4275116"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15121742" y="6150218"/>
            <a:ext cx="4275117" cy="4114800"/>
          </a:xfrm>
          <a:custGeom>
            <a:avLst/>
            <a:gdLst/>
            <a:ahLst/>
            <a:cxnLst/>
            <a:rect r="r" b="b" t="t" l="l"/>
            <a:pathLst>
              <a:path h="4114800" w="4275117">
                <a:moveTo>
                  <a:pt x="4275116" y="0"/>
                </a:moveTo>
                <a:lnTo>
                  <a:pt x="0" y="0"/>
                </a:lnTo>
                <a:lnTo>
                  <a:pt x="0" y="4114800"/>
                </a:lnTo>
                <a:lnTo>
                  <a:pt x="4275116" y="4114800"/>
                </a:lnTo>
                <a:lnTo>
                  <a:pt x="4275116"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807078" y="8384089"/>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4C01E"/>
            </a:solidFill>
          </p:spPr>
        </p:sp>
        <p:sp>
          <p:nvSpPr>
            <p:cNvPr name="TextBox 9" id="9"/>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10" id="10"/>
          <p:cNvSpPr txBox="true"/>
          <p:nvPr/>
        </p:nvSpPr>
        <p:spPr>
          <a:xfrm rot="0">
            <a:off x="1253016" y="866775"/>
            <a:ext cx="16043151" cy="1459838"/>
          </a:xfrm>
          <a:prstGeom prst="rect">
            <a:avLst/>
          </a:prstGeom>
        </p:spPr>
        <p:txBody>
          <a:bodyPr anchor="t" rtlCol="false" tIns="0" lIns="0" bIns="0" rIns="0">
            <a:spAutoFit/>
          </a:bodyPr>
          <a:lstStyle/>
          <a:p>
            <a:pPr>
              <a:lnSpc>
                <a:spcPts val="11936"/>
              </a:lnSpc>
            </a:pPr>
            <a:r>
              <a:rPr lang="en-US" sz="8526">
                <a:solidFill>
                  <a:srgbClr val="FFFFFF"/>
                </a:solidFill>
                <a:latin typeface="Roca One Bold"/>
              </a:rPr>
              <a:t>What is Champion Chapter?</a:t>
            </a:r>
          </a:p>
        </p:txBody>
      </p:sp>
      <p:sp>
        <p:nvSpPr>
          <p:cNvPr name="TextBox 11" id="11"/>
          <p:cNvSpPr txBox="true"/>
          <p:nvPr/>
        </p:nvSpPr>
        <p:spPr>
          <a:xfrm rot="0">
            <a:off x="1770059" y="2830645"/>
            <a:ext cx="6899151" cy="821056"/>
          </a:xfrm>
          <a:prstGeom prst="rect">
            <a:avLst/>
          </a:prstGeom>
        </p:spPr>
        <p:txBody>
          <a:bodyPr anchor="t" rtlCol="false" tIns="0" lIns="0" bIns="0" rIns="0">
            <a:spAutoFit/>
          </a:bodyPr>
          <a:lstStyle/>
          <a:p>
            <a:pPr algn="ctr">
              <a:lnSpc>
                <a:spcPts val="6719"/>
              </a:lnSpc>
            </a:pPr>
            <a:r>
              <a:rPr lang="en-US" sz="4799">
                <a:solidFill>
                  <a:srgbClr val="FFFFFF"/>
                </a:solidFill>
                <a:latin typeface="Roca One"/>
              </a:rPr>
              <a:t>GOLD: 6000 - 8500</a:t>
            </a:r>
          </a:p>
        </p:txBody>
      </p:sp>
      <p:grpSp>
        <p:nvGrpSpPr>
          <p:cNvPr name="Group 12" id="12"/>
          <p:cNvGrpSpPr/>
          <p:nvPr/>
        </p:nvGrpSpPr>
        <p:grpSpPr>
          <a:xfrm rot="0">
            <a:off x="16310758" y="-918910"/>
            <a:ext cx="3086100" cy="308610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4C01E"/>
            </a:solidFill>
          </p:spPr>
        </p:sp>
        <p:sp>
          <p:nvSpPr>
            <p:cNvPr name="TextBox 14" id="14"/>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5" id="15"/>
          <p:cNvGrpSpPr/>
          <p:nvPr/>
        </p:nvGrpSpPr>
        <p:grpSpPr>
          <a:xfrm rot="0">
            <a:off x="-2350128" y="7178918"/>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17" id="17"/>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8" id="18"/>
          <p:cNvGrpSpPr/>
          <p:nvPr/>
        </p:nvGrpSpPr>
        <p:grpSpPr>
          <a:xfrm rot="0">
            <a:off x="17466983" y="-50169"/>
            <a:ext cx="3086100" cy="308610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20" id="20"/>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21" id="21"/>
          <p:cNvSpPr txBox="true"/>
          <p:nvPr/>
        </p:nvSpPr>
        <p:spPr>
          <a:xfrm rot="0">
            <a:off x="1770059" y="4261355"/>
            <a:ext cx="6899151" cy="821056"/>
          </a:xfrm>
          <a:prstGeom prst="rect">
            <a:avLst/>
          </a:prstGeom>
        </p:spPr>
        <p:txBody>
          <a:bodyPr anchor="t" rtlCol="false" tIns="0" lIns="0" bIns="0" rIns="0">
            <a:spAutoFit/>
          </a:bodyPr>
          <a:lstStyle/>
          <a:p>
            <a:pPr algn="ctr">
              <a:lnSpc>
                <a:spcPts val="6719"/>
              </a:lnSpc>
            </a:pPr>
            <a:r>
              <a:rPr lang="en-US" sz="4799">
                <a:solidFill>
                  <a:srgbClr val="FFFFFF"/>
                </a:solidFill>
                <a:latin typeface="Roca One"/>
              </a:rPr>
              <a:t>SILVER: 3000 - 5999</a:t>
            </a:r>
          </a:p>
        </p:txBody>
      </p:sp>
      <p:sp>
        <p:nvSpPr>
          <p:cNvPr name="TextBox 22" id="22"/>
          <p:cNvSpPr txBox="true"/>
          <p:nvPr/>
        </p:nvSpPr>
        <p:spPr>
          <a:xfrm rot="0">
            <a:off x="1770059" y="5692065"/>
            <a:ext cx="6899151" cy="821056"/>
          </a:xfrm>
          <a:prstGeom prst="rect">
            <a:avLst/>
          </a:prstGeom>
        </p:spPr>
        <p:txBody>
          <a:bodyPr anchor="t" rtlCol="false" tIns="0" lIns="0" bIns="0" rIns="0">
            <a:spAutoFit/>
          </a:bodyPr>
          <a:lstStyle/>
          <a:p>
            <a:pPr algn="ctr">
              <a:lnSpc>
                <a:spcPts val="6719"/>
              </a:lnSpc>
            </a:pPr>
            <a:r>
              <a:rPr lang="en-US" sz="4799">
                <a:solidFill>
                  <a:srgbClr val="FFFFFF"/>
                </a:solidFill>
                <a:latin typeface="Roca One"/>
              </a:rPr>
              <a:t>BRONZE: 2000 - 2999</a:t>
            </a:r>
          </a:p>
        </p:txBody>
      </p:sp>
      <p:sp>
        <p:nvSpPr>
          <p:cNvPr name="TextBox 23" id="23"/>
          <p:cNvSpPr txBox="true"/>
          <p:nvPr/>
        </p:nvSpPr>
        <p:spPr>
          <a:xfrm rot="0">
            <a:off x="3070866" y="6758171"/>
            <a:ext cx="12146269" cy="3175635"/>
          </a:xfrm>
          <a:prstGeom prst="rect">
            <a:avLst/>
          </a:prstGeom>
        </p:spPr>
        <p:txBody>
          <a:bodyPr anchor="t" rtlCol="false" tIns="0" lIns="0" bIns="0" rIns="0">
            <a:spAutoFit/>
          </a:bodyPr>
          <a:lstStyle/>
          <a:p>
            <a:pPr algn="ctr">
              <a:lnSpc>
                <a:spcPts val="5039"/>
              </a:lnSpc>
            </a:pPr>
            <a:r>
              <a:rPr lang="en-US" sz="3599">
                <a:solidFill>
                  <a:srgbClr val="FFFFFF"/>
                </a:solidFill>
                <a:latin typeface="Roca One"/>
              </a:rPr>
              <a:t>HOW TO PARTICIPATE:</a:t>
            </a:r>
          </a:p>
          <a:p>
            <a:pPr algn="ctr">
              <a:lnSpc>
                <a:spcPts val="5039"/>
              </a:lnSpc>
            </a:pPr>
            <a:r>
              <a:rPr lang="en-US" sz="3599">
                <a:solidFill>
                  <a:srgbClr val="FFFFFF"/>
                </a:solidFill>
                <a:latin typeface="Roca One"/>
              </a:rPr>
              <a:t> Keep track of your chapter’s activities and save your documents so you have access to them later when you complete the submission form. Look for more information on fbla.org.</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grpSp>
        <p:nvGrpSpPr>
          <p:cNvPr name="Group 2" id="2"/>
          <p:cNvGrpSpPr/>
          <p:nvPr/>
        </p:nvGrpSpPr>
        <p:grpSpPr>
          <a:xfrm rot="0">
            <a:off x="1880592" y="4607719"/>
            <a:ext cx="3407569" cy="4264819"/>
            <a:chOff x="0" y="0"/>
            <a:chExt cx="897467" cy="1123244"/>
          </a:xfrm>
        </p:grpSpPr>
        <p:sp>
          <p:nvSpPr>
            <p:cNvPr name="Freeform 3" id="3"/>
            <p:cNvSpPr/>
            <p:nvPr/>
          </p:nvSpPr>
          <p:spPr>
            <a:xfrm flipH="false" flipV="false" rot="0">
              <a:off x="0" y="0"/>
              <a:ext cx="897467" cy="1123244"/>
            </a:xfrm>
            <a:custGeom>
              <a:avLst/>
              <a:gdLst/>
              <a:ahLst/>
              <a:cxnLst/>
              <a:rect r="r" b="b" t="t" l="l"/>
              <a:pathLst>
                <a:path h="1123244" w="897467">
                  <a:moveTo>
                    <a:pt x="0" y="0"/>
                  </a:moveTo>
                  <a:lnTo>
                    <a:pt x="897467" y="0"/>
                  </a:lnTo>
                  <a:lnTo>
                    <a:pt x="897467" y="1123244"/>
                  </a:lnTo>
                  <a:lnTo>
                    <a:pt x="0" y="1123244"/>
                  </a:lnTo>
                  <a:close/>
                </a:path>
              </a:pathLst>
            </a:custGeom>
            <a:solidFill>
              <a:srgbClr val="0077B6"/>
            </a:solidFill>
          </p:spPr>
        </p:sp>
        <p:sp>
          <p:nvSpPr>
            <p:cNvPr name="TextBox 4" id="4"/>
            <p:cNvSpPr txBox="true"/>
            <p:nvPr/>
          </p:nvSpPr>
          <p:spPr>
            <a:xfrm>
              <a:off x="0" y="-19050"/>
              <a:ext cx="897467" cy="1142294"/>
            </a:xfrm>
            <a:prstGeom prst="rect">
              <a:avLst/>
            </a:prstGeom>
          </p:spPr>
          <p:txBody>
            <a:bodyPr anchor="ctr" rtlCol="false" tIns="50800" lIns="50800" bIns="50800" rIns="50800"/>
            <a:lstStyle/>
            <a:p>
              <a:pPr algn="ctr">
                <a:lnSpc>
                  <a:spcPts val="3250"/>
                </a:lnSpc>
              </a:pPr>
            </a:p>
          </p:txBody>
        </p:sp>
      </p:grpSp>
      <p:sp>
        <p:nvSpPr>
          <p:cNvPr name="TextBox 5" id="5"/>
          <p:cNvSpPr txBox="true"/>
          <p:nvPr/>
        </p:nvSpPr>
        <p:spPr>
          <a:xfrm rot="0">
            <a:off x="3765426" y="354965"/>
            <a:ext cx="10185648" cy="1500502"/>
          </a:xfrm>
          <a:prstGeom prst="rect">
            <a:avLst/>
          </a:prstGeom>
        </p:spPr>
        <p:txBody>
          <a:bodyPr anchor="t" rtlCol="false" tIns="0" lIns="0" bIns="0" rIns="0">
            <a:spAutoFit/>
          </a:bodyPr>
          <a:lstStyle/>
          <a:p>
            <a:pPr algn="ctr">
              <a:lnSpc>
                <a:spcPts val="12320"/>
              </a:lnSpc>
            </a:pPr>
            <a:r>
              <a:rPr lang="en-US" sz="8800">
                <a:solidFill>
                  <a:srgbClr val="FFFFFF"/>
                </a:solidFill>
                <a:latin typeface="Roca One Bold"/>
              </a:rPr>
              <a:t>Champion Chapter</a:t>
            </a:r>
          </a:p>
        </p:txBody>
      </p:sp>
      <p:grpSp>
        <p:nvGrpSpPr>
          <p:cNvPr name="Group 6" id="6"/>
          <p:cNvGrpSpPr/>
          <p:nvPr/>
        </p:nvGrpSpPr>
        <p:grpSpPr>
          <a:xfrm rot="0">
            <a:off x="7542014" y="4607719"/>
            <a:ext cx="3514725" cy="4264819"/>
            <a:chOff x="0" y="0"/>
            <a:chExt cx="925689" cy="1123244"/>
          </a:xfrm>
        </p:grpSpPr>
        <p:sp>
          <p:nvSpPr>
            <p:cNvPr name="Freeform 7" id="7"/>
            <p:cNvSpPr/>
            <p:nvPr/>
          </p:nvSpPr>
          <p:spPr>
            <a:xfrm flipH="false" flipV="false" rot="0">
              <a:off x="0" y="0"/>
              <a:ext cx="925689" cy="1123244"/>
            </a:xfrm>
            <a:custGeom>
              <a:avLst/>
              <a:gdLst/>
              <a:ahLst/>
              <a:cxnLst/>
              <a:rect r="r" b="b" t="t" l="l"/>
              <a:pathLst>
                <a:path h="1123244" w="925689">
                  <a:moveTo>
                    <a:pt x="0" y="0"/>
                  </a:moveTo>
                  <a:lnTo>
                    <a:pt x="925689" y="0"/>
                  </a:lnTo>
                  <a:lnTo>
                    <a:pt x="925689" y="1123244"/>
                  </a:lnTo>
                  <a:lnTo>
                    <a:pt x="0" y="1123244"/>
                  </a:lnTo>
                  <a:close/>
                </a:path>
              </a:pathLst>
            </a:custGeom>
            <a:solidFill>
              <a:srgbClr val="0077B6"/>
            </a:solidFill>
          </p:spPr>
        </p:sp>
        <p:sp>
          <p:nvSpPr>
            <p:cNvPr name="TextBox 8" id="8"/>
            <p:cNvSpPr txBox="true"/>
            <p:nvPr/>
          </p:nvSpPr>
          <p:spPr>
            <a:xfrm>
              <a:off x="0" y="-19050"/>
              <a:ext cx="925689" cy="1142294"/>
            </a:xfrm>
            <a:prstGeom prst="rect">
              <a:avLst/>
            </a:prstGeom>
          </p:spPr>
          <p:txBody>
            <a:bodyPr anchor="ctr" rtlCol="false" tIns="50800" lIns="50800" bIns="50800" rIns="50800"/>
            <a:lstStyle/>
            <a:p>
              <a:pPr algn="ctr">
                <a:lnSpc>
                  <a:spcPts val="3250"/>
                </a:lnSpc>
              </a:pPr>
            </a:p>
          </p:txBody>
        </p:sp>
      </p:grpSp>
      <p:grpSp>
        <p:nvGrpSpPr>
          <p:cNvPr name="Group 9" id="9"/>
          <p:cNvGrpSpPr/>
          <p:nvPr/>
        </p:nvGrpSpPr>
        <p:grpSpPr>
          <a:xfrm rot="0">
            <a:off x="13257014" y="4607719"/>
            <a:ext cx="3514725" cy="4264819"/>
            <a:chOff x="0" y="0"/>
            <a:chExt cx="925689" cy="1123244"/>
          </a:xfrm>
        </p:grpSpPr>
        <p:sp>
          <p:nvSpPr>
            <p:cNvPr name="Freeform 10" id="10"/>
            <p:cNvSpPr/>
            <p:nvPr/>
          </p:nvSpPr>
          <p:spPr>
            <a:xfrm flipH="false" flipV="false" rot="0">
              <a:off x="0" y="0"/>
              <a:ext cx="925689" cy="1123244"/>
            </a:xfrm>
            <a:custGeom>
              <a:avLst/>
              <a:gdLst/>
              <a:ahLst/>
              <a:cxnLst/>
              <a:rect r="r" b="b" t="t" l="l"/>
              <a:pathLst>
                <a:path h="1123244" w="925689">
                  <a:moveTo>
                    <a:pt x="0" y="0"/>
                  </a:moveTo>
                  <a:lnTo>
                    <a:pt x="925689" y="0"/>
                  </a:lnTo>
                  <a:lnTo>
                    <a:pt x="925689" y="1123244"/>
                  </a:lnTo>
                  <a:lnTo>
                    <a:pt x="0" y="1123244"/>
                  </a:lnTo>
                  <a:close/>
                </a:path>
              </a:pathLst>
            </a:custGeom>
            <a:solidFill>
              <a:srgbClr val="0077B6"/>
            </a:solidFill>
          </p:spPr>
        </p:sp>
        <p:sp>
          <p:nvSpPr>
            <p:cNvPr name="TextBox 11" id="11"/>
            <p:cNvSpPr txBox="true"/>
            <p:nvPr/>
          </p:nvSpPr>
          <p:spPr>
            <a:xfrm>
              <a:off x="0" y="-19050"/>
              <a:ext cx="925689" cy="1142294"/>
            </a:xfrm>
            <a:prstGeom prst="rect">
              <a:avLst/>
            </a:prstGeom>
          </p:spPr>
          <p:txBody>
            <a:bodyPr anchor="ctr" rtlCol="false" tIns="50800" lIns="50800" bIns="50800" rIns="50800"/>
            <a:lstStyle/>
            <a:p>
              <a:pPr algn="ctr">
                <a:lnSpc>
                  <a:spcPts val="3250"/>
                </a:lnSpc>
              </a:pPr>
            </a:p>
          </p:txBody>
        </p:sp>
      </p:grpSp>
      <p:sp>
        <p:nvSpPr>
          <p:cNvPr name="Freeform 12" id="12"/>
          <p:cNvSpPr/>
          <p:nvPr/>
        </p:nvSpPr>
        <p:spPr>
          <a:xfrm flipH="false" flipV="false" rot="0">
            <a:off x="1937742" y="2109192"/>
            <a:ext cx="3293269" cy="3293269"/>
          </a:xfrm>
          <a:custGeom>
            <a:avLst/>
            <a:gdLst/>
            <a:ahLst/>
            <a:cxnLst/>
            <a:rect r="r" b="b" t="t" l="l"/>
            <a:pathLst>
              <a:path h="3293269" w="3293269">
                <a:moveTo>
                  <a:pt x="0" y="0"/>
                </a:moveTo>
                <a:lnTo>
                  <a:pt x="3293269" y="0"/>
                </a:lnTo>
                <a:lnTo>
                  <a:pt x="3293269" y="3293269"/>
                </a:lnTo>
                <a:lnTo>
                  <a:pt x="0" y="32932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7542014" y="2113852"/>
            <a:ext cx="3311128" cy="3311128"/>
          </a:xfrm>
          <a:custGeom>
            <a:avLst/>
            <a:gdLst/>
            <a:ahLst/>
            <a:cxnLst/>
            <a:rect r="r" b="b" t="t" l="l"/>
            <a:pathLst>
              <a:path h="3311128" w="3311128">
                <a:moveTo>
                  <a:pt x="0" y="0"/>
                </a:moveTo>
                <a:lnTo>
                  <a:pt x="3311128" y="0"/>
                </a:lnTo>
                <a:lnTo>
                  <a:pt x="3311128" y="3311128"/>
                </a:lnTo>
                <a:lnTo>
                  <a:pt x="0" y="33111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3394531" y="2149570"/>
            <a:ext cx="3239691" cy="3239691"/>
          </a:xfrm>
          <a:custGeom>
            <a:avLst/>
            <a:gdLst/>
            <a:ahLst/>
            <a:cxnLst/>
            <a:rect r="r" b="b" t="t" l="l"/>
            <a:pathLst>
              <a:path h="3239691" w="3239691">
                <a:moveTo>
                  <a:pt x="0" y="0"/>
                </a:moveTo>
                <a:lnTo>
                  <a:pt x="3239691" y="0"/>
                </a:lnTo>
                <a:lnTo>
                  <a:pt x="3239691" y="3239691"/>
                </a:lnTo>
                <a:lnTo>
                  <a:pt x="0" y="32396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429993" y="2244935"/>
            <a:ext cx="1197415" cy="1239239"/>
          </a:xfrm>
          <a:custGeom>
            <a:avLst/>
            <a:gdLst/>
            <a:ahLst/>
            <a:cxnLst/>
            <a:rect r="r" b="b" t="t" l="l"/>
            <a:pathLst>
              <a:path h="1239239" w="1197415">
                <a:moveTo>
                  <a:pt x="0" y="0"/>
                </a:moveTo>
                <a:lnTo>
                  <a:pt x="1197414" y="0"/>
                </a:lnTo>
                <a:lnTo>
                  <a:pt x="1197414"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2106938" y="3122662"/>
            <a:ext cx="3091458" cy="1980254"/>
          </a:xfrm>
          <a:prstGeom prst="rect">
            <a:avLst/>
          </a:prstGeom>
        </p:spPr>
        <p:txBody>
          <a:bodyPr anchor="t" rtlCol="false" tIns="0" lIns="0" bIns="0" rIns="0">
            <a:spAutoFit/>
          </a:bodyPr>
          <a:lstStyle/>
          <a:p>
            <a:pPr algn="ctr">
              <a:lnSpc>
                <a:spcPts val="5302"/>
              </a:lnSpc>
            </a:pPr>
            <a:r>
              <a:rPr lang="en-US" sz="3787">
                <a:solidFill>
                  <a:srgbClr val="03045E"/>
                </a:solidFill>
                <a:latin typeface="Roca One"/>
              </a:rPr>
              <a:t>Summer </a:t>
            </a:r>
          </a:p>
          <a:p>
            <a:pPr algn="ctr">
              <a:lnSpc>
                <a:spcPts val="5302"/>
              </a:lnSpc>
            </a:pPr>
            <a:r>
              <a:rPr lang="en-US" sz="3787">
                <a:solidFill>
                  <a:srgbClr val="03045E"/>
                </a:solidFill>
                <a:latin typeface="Roca One"/>
              </a:rPr>
              <a:t>Starter</a:t>
            </a:r>
          </a:p>
          <a:p>
            <a:pPr algn="ctr">
              <a:lnSpc>
                <a:spcPts val="5302"/>
              </a:lnSpc>
            </a:pPr>
          </a:p>
        </p:txBody>
      </p:sp>
      <p:sp>
        <p:nvSpPr>
          <p:cNvPr name="TextBox 17" id="17"/>
          <p:cNvSpPr txBox="true"/>
          <p:nvPr/>
        </p:nvSpPr>
        <p:spPr>
          <a:xfrm rot="0">
            <a:off x="7726859" y="3122732"/>
            <a:ext cx="3091458" cy="1980184"/>
          </a:xfrm>
          <a:prstGeom prst="rect">
            <a:avLst/>
          </a:prstGeom>
        </p:spPr>
        <p:txBody>
          <a:bodyPr anchor="t" rtlCol="false" tIns="0" lIns="0" bIns="0" rIns="0">
            <a:spAutoFit/>
          </a:bodyPr>
          <a:lstStyle/>
          <a:p>
            <a:pPr algn="ctr">
              <a:lnSpc>
                <a:spcPts val="5305"/>
              </a:lnSpc>
            </a:pPr>
            <a:r>
              <a:rPr lang="en-US" sz="3789">
                <a:solidFill>
                  <a:srgbClr val="03045E"/>
                </a:solidFill>
                <a:latin typeface="Roca One"/>
              </a:rPr>
              <a:t>Shaping Success</a:t>
            </a:r>
          </a:p>
          <a:p>
            <a:pPr algn="ctr">
              <a:lnSpc>
                <a:spcPts val="5305"/>
              </a:lnSpc>
            </a:pPr>
          </a:p>
        </p:txBody>
      </p:sp>
      <p:sp>
        <p:nvSpPr>
          <p:cNvPr name="TextBox 18" id="18"/>
          <p:cNvSpPr txBox="true"/>
          <p:nvPr/>
        </p:nvSpPr>
        <p:spPr>
          <a:xfrm rot="0">
            <a:off x="13456621" y="3122732"/>
            <a:ext cx="3239691" cy="1980184"/>
          </a:xfrm>
          <a:prstGeom prst="rect">
            <a:avLst/>
          </a:prstGeom>
        </p:spPr>
        <p:txBody>
          <a:bodyPr anchor="t" rtlCol="false" tIns="0" lIns="0" bIns="0" rIns="0">
            <a:spAutoFit/>
          </a:bodyPr>
          <a:lstStyle/>
          <a:p>
            <a:pPr algn="ctr">
              <a:lnSpc>
                <a:spcPts val="5305"/>
              </a:lnSpc>
            </a:pPr>
            <a:r>
              <a:rPr lang="en-US" sz="3789">
                <a:solidFill>
                  <a:srgbClr val="03045E"/>
                </a:solidFill>
                <a:latin typeface="Roca One"/>
              </a:rPr>
              <a:t>Service</a:t>
            </a:r>
          </a:p>
          <a:p>
            <a:pPr algn="ctr">
              <a:lnSpc>
                <a:spcPts val="5305"/>
              </a:lnSpc>
            </a:pPr>
            <a:r>
              <a:rPr lang="en-US" sz="3789">
                <a:solidFill>
                  <a:srgbClr val="03045E"/>
                </a:solidFill>
                <a:latin typeface="Roca One"/>
              </a:rPr>
              <a:t>Season</a:t>
            </a:r>
          </a:p>
          <a:p>
            <a:pPr algn="ctr">
              <a:lnSpc>
                <a:spcPts val="5305"/>
              </a:lnSpc>
            </a:pPr>
          </a:p>
        </p:txBody>
      </p:sp>
      <p:sp>
        <p:nvSpPr>
          <p:cNvPr name="TextBox 19" id="19"/>
          <p:cNvSpPr txBox="true"/>
          <p:nvPr/>
        </p:nvSpPr>
        <p:spPr>
          <a:xfrm rot="0">
            <a:off x="2106938" y="5986348"/>
            <a:ext cx="2954878" cy="28861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Focuses on chapter building and membership</a:t>
            </a:r>
          </a:p>
          <a:p>
            <a:pPr algn="ctr">
              <a:lnSpc>
                <a:spcPts val="3948"/>
              </a:lnSpc>
            </a:pPr>
            <a:r>
              <a:rPr lang="en-US" sz="2820">
                <a:solidFill>
                  <a:srgbClr val="FED500"/>
                </a:solidFill>
                <a:latin typeface="Roca One"/>
              </a:rPr>
              <a:t> Aug. 1 - Sept. 27</a:t>
            </a:r>
          </a:p>
          <a:p>
            <a:pPr algn="ctr">
              <a:lnSpc>
                <a:spcPts val="3948"/>
              </a:lnSpc>
            </a:pPr>
          </a:p>
          <a:p>
            <a:pPr algn="ctr">
              <a:lnSpc>
                <a:spcPts val="3388"/>
              </a:lnSpc>
            </a:pPr>
          </a:p>
        </p:txBody>
      </p:sp>
      <p:sp>
        <p:nvSpPr>
          <p:cNvPr name="TextBox 20" id="20"/>
          <p:cNvSpPr txBox="true"/>
          <p:nvPr/>
        </p:nvSpPr>
        <p:spPr>
          <a:xfrm rot="0">
            <a:off x="7726859" y="5986348"/>
            <a:ext cx="2954878" cy="33814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Focuses on member recruitment and retention</a:t>
            </a:r>
          </a:p>
          <a:p>
            <a:pPr algn="ctr">
              <a:lnSpc>
                <a:spcPts val="3948"/>
              </a:lnSpc>
            </a:pPr>
            <a:r>
              <a:rPr lang="en-US" sz="2820">
                <a:solidFill>
                  <a:srgbClr val="FED500"/>
                </a:solidFill>
                <a:latin typeface="Roca One"/>
              </a:rPr>
              <a:t>Sept. 28- Nov. 8</a:t>
            </a:r>
          </a:p>
          <a:p>
            <a:pPr algn="ctr">
              <a:lnSpc>
                <a:spcPts val="3948"/>
              </a:lnSpc>
            </a:pPr>
          </a:p>
          <a:p>
            <a:pPr algn="ctr">
              <a:lnSpc>
                <a:spcPts val="3388"/>
              </a:lnSpc>
            </a:pPr>
          </a:p>
        </p:txBody>
      </p:sp>
      <p:sp>
        <p:nvSpPr>
          <p:cNvPr name="TextBox 21" id="21"/>
          <p:cNvSpPr txBox="true"/>
          <p:nvPr/>
        </p:nvSpPr>
        <p:spPr>
          <a:xfrm rot="0">
            <a:off x="13346780" y="5986348"/>
            <a:ext cx="2954878" cy="33814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Focuses on community service and engagement</a:t>
            </a:r>
          </a:p>
          <a:p>
            <a:pPr algn="ctr">
              <a:lnSpc>
                <a:spcPts val="3948"/>
              </a:lnSpc>
            </a:pPr>
            <a:r>
              <a:rPr lang="en-US" sz="2820">
                <a:solidFill>
                  <a:srgbClr val="FED500"/>
                </a:solidFill>
                <a:latin typeface="Roca One"/>
              </a:rPr>
              <a:t>Nov. 9 - Jan. 10</a:t>
            </a:r>
          </a:p>
          <a:p>
            <a:pPr algn="ctr">
              <a:lnSpc>
                <a:spcPts val="3948"/>
              </a:lnSpc>
            </a:pPr>
          </a:p>
          <a:p>
            <a:pPr algn="ctr">
              <a:lnSpc>
                <a:spcPts val="3388"/>
              </a:lnSpc>
            </a:pPr>
          </a:p>
        </p:txBody>
      </p:sp>
      <p:sp>
        <p:nvSpPr>
          <p:cNvPr name="Freeform 22" id="22"/>
          <p:cNvSpPr/>
          <p:nvPr/>
        </p:nvSpPr>
        <p:spPr>
          <a:xfrm flipH="false" flipV="false" rot="0">
            <a:off x="6344599" y="2178328"/>
            <a:ext cx="1197415" cy="1239239"/>
          </a:xfrm>
          <a:custGeom>
            <a:avLst/>
            <a:gdLst/>
            <a:ahLst/>
            <a:cxnLst/>
            <a:rect r="r" b="b" t="t" l="l"/>
            <a:pathLst>
              <a:path h="1239239" w="1197415">
                <a:moveTo>
                  <a:pt x="0" y="0"/>
                </a:moveTo>
                <a:lnTo>
                  <a:pt x="1197415" y="0"/>
                </a:lnTo>
                <a:lnTo>
                  <a:pt x="1197415"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2259206" y="2111722"/>
            <a:ext cx="1197415" cy="1239239"/>
          </a:xfrm>
          <a:custGeom>
            <a:avLst/>
            <a:gdLst/>
            <a:ahLst/>
            <a:cxnLst/>
            <a:rect r="r" b="b" t="t" l="l"/>
            <a:pathLst>
              <a:path h="1239239" w="1197415">
                <a:moveTo>
                  <a:pt x="0" y="0"/>
                </a:moveTo>
                <a:lnTo>
                  <a:pt x="1197415" y="0"/>
                </a:lnTo>
                <a:lnTo>
                  <a:pt x="1197415"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grpSp>
        <p:nvGrpSpPr>
          <p:cNvPr name="Group 2" id="2"/>
          <p:cNvGrpSpPr/>
          <p:nvPr/>
        </p:nvGrpSpPr>
        <p:grpSpPr>
          <a:xfrm rot="0">
            <a:off x="3358031" y="4918142"/>
            <a:ext cx="3407569" cy="4264819"/>
            <a:chOff x="0" y="0"/>
            <a:chExt cx="897467" cy="1123244"/>
          </a:xfrm>
        </p:grpSpPr>
        <p:sp>
          <p:nvSpPr>
            <p:cNvPr name="Freeform 3" id="3"/>
            <p:cNvSpPr/>
            <p:nvPr/>
          </p:nvSpPr>
          <p:spPr>
            <a:xfrm flipH="false" flipV="false" rot="0">
              <a:off x="0" y="0"/>
              <a:ext cx="897467" cy="1123244"/>
            </a:xfrm>
            <a:custGeom>
              <a:avLst/>
              <a:gdLst/>
              <a:ahLst/>
              <a:cxnLst/>
              <a:rect r="r" b="b" t="t" l="l"/>
              <a:pathLst>
                <a:path h="1123244" w="897467">
                  <a:moveTo>
                    <a:pt x="0" y="0"/>
                  </a:moveTo>
                  <a:lnTo>
                    <a:pt x="897467" y="0"/>
                  </a:lnTo>
                  <a:lnTo>
                    <a:pt x="897467" y="1123244"/>
                  </a:lnTo>
                  <a:lnTo>
                    <a:pt x="0" y="1123244"/>
                  </a:lnTo>
                  <a:close/>
                </a:path>
              </a:pathLst>
            </a:custGeom>
            <a:solidFill>
              <a:srgbClr val="0077B6"/>
            </a:solidFill>
          </p:spPr>
        </p:sp>
        <p:sp>
          <p:nvSpPr>
            <p:cNvPr name="TextBox 4" id="4"/>
            <p:cNvSpPr txBox="true"/>
            <p:nvPr/>
          </p:nvSpPr>
          <p:spPr>
            <a:xfrm>
              <a:off x="0" y="-19050"/>
              <a:ext cx="897467" cy="1142294"/>
            </a:xfrm>
            <a:prstGeom prst="rect">
              <a:avLst/>
            </a:prstGeom>
          </p:spPr>
          <p:txBody>
            <a:bodyPr anchor="ctr" rtlCol="false" tIns="50800" lIns="50800" bIns="50800" rIns="50800"/>
            <a:lstStyle/>
            <a:p>
              <a:pPr algn="ctr">
                <a:lnSpc>
                  <a:spcPts val="3250"/>
                </a:lnSpc>
              </a:pPr>
            </a:p>
          </p:txBody>
        </p:sp>
      </p:grpSp>
      <p:sp>
        <p:nvSpPr>
          <p:cNvPr name="TextBox 5" id="5"/>
          <p:cNvSpPr txBox="true"/>
          <p:nvPr/>
        </p:nvSpPr>
        <p:spPr>
          <a:xfrm rot="0">
            <a:off x="1136005" y="354965"/>
            <a:ext cx="16015990" cy="4624702"/>
          </a:xfrm>
          <a:prstGeom prst="rect">
            <a:avLst/>
          </a:prstGeom>
        </p:spPr>
        <p:txBody>
          <a:bodyPr anchor="t" rtlCol="false" tIns="0" lIns="0" bIns="0" rIns="0">
            <a:spAutoFit/>
          </a:bodyPr>
          <a:lstStyle/>
          <a:p>
            <a:pPr algn="ctr">
              <a:lnSpc>
                <a:spcPts val="12320"/>
              </a:lnSpc>
            </a:pPr>
            <a:r>
              <a:rPr lang="en-US" sz="8800">
                <a:solidFill>
                  <a:srgbClr val="FFFFFF"/>
                </a:solidFill>
                <a:latin typeface="Roca One Bold"/>
              </a:rPr>
              <a:t>Champion Chapter Continued</a:t>
            </a:r>
          </a:p>
          <a:p>
            <a:pPr algn="ctr">
              <a:lnSpc>
                <a:spcPts val="12320"/>
              </a:lnSpc>
            </a:pPr>
          </a:p>
          <a:p>
            <a:pPr algn="ctr">
              <a:lnSpc>
                <a:spcPts val="12320"/>
              </a:lnSpc>
            </a:pPr>
          </a:p>
        </p:txBody>
      </p:sp>
      <p:grpSp>
        <p:nvGrpSpPr>
          <p:cNvPr name="Group 6" id="6"/>
          <p:cNvGrpSpPr/>
          <p:nvPr/>
        </p:nvGrpSpPr>
        <p:grpSpPr>
          <a:xfrm rot="0">
            <a:off x="11172538" y="4918142"/>
            <a:ext cx="3896552" cy="4764275"/>
            <a:chOff x="0" y="0"/>
            <a:chExt cx="1026252" cy="1254788"/>
          </a:xfrm>
        </p:grpSpPr>
        <p:sp>
          <p:nvSpPr>
            <p:cNvPr name="Freeform 7" id="7"/>
            <p:cNvSpPr/>
            <p:nvPr/>
          </p:nvSpPr>
          <p:spPr>
            <a:xfrm flipH="false" flipV="false" rot="0">
              <a:off x="0" y="0"/>
              <a:ext cx="1026252" cy="1254788"/>
            </a:xfrm>
            <a:custGeom>
              <a:avLst/>
              <a:gdLst/>
              <a:ahLst/>
              <a:cxnLst/>
              <a:rect r="r" b="b" t="t" l="l"/>
              <a:pathLst>
                <a:path h="1254788" w="1026252">
                  <a:moveTo>
                    <a:pt x="0" y="0"/>
                  </a:moveTo>
                  <a:lnTo>
                    <a:pt x="1026252" y="0"/>
                  </a:lnTo>
                  <a:lnTo>
                    <a:pt x="1026252" y="1254788"/>
                  </a:lnTo>
                  <a:lnTo>
                    <a:pt x="0" y="1254788"/>
                  </a:lnTo>
                  <a:close/>
                </a:path>
              </a:pathLst>
            </a:custGeom>
            <a:solidFill>
              <a:srgbClr val="0077B6"/>
            </a:solidFill>
          </p:spPr>
        </p:sp>
        <p:sp>
          <p:nvSpPr>
            <p:cNvPr name="TextBox 8" id="8"/>
            <p:cNvSpPr txBox="true"/>
            <p:nvPr/>
          </p:nvSpPr>
          <p:spPr>
            <a:xfrm>
              <a:off x="0" y="-19050"/>
              <a:ext cx="1026252" cy="1273838"/>
            </a:xfrm>
            <a:prstGeom prst="rect">
              <a:avLst/>
            </a:prstGeom>
          </p:spPr>
          <p:txBody>
            <a:bodyPr anchor="ctr" rtlCol="false" tIns="50800" lIns="50800" bIns="50800" rIns="50800"/>
            <a:lstStyle/>
            <a:p>
              <a:pPr algn="ctr">
                <a:lnSpc>
                  <a:spcPts val="3250"/>
                </a:lnSpc>
              </a:pPr>
            </a:p>
          </p:txBody>
        </p:sp>
      </p:grpSp>
      <p:sp>
        <p:nvSpPr>
          <p:cNvPr name="Freeform 9" id="9"/>
          <p:cNvSpPr/>
          <p:nvPr/>
        </p:nvSpPr>
        <p:spPr>
          <a:xfrm flipH="false" flipV="false" rot="0">
            <a:off x="3516087" y="2109192"/>
            <a:ext cx="3293269" cy="3293269"/>
          </a:xfrm>
          <a:custGeom>
            <a:avLst/>
            <a:gdLst/>
            <a:ahLst/>
            <a:cxnLst/>
            <a:rect r="r" b="b" t="t" l="l"/>
            <a:pathLst>
              <a:path h="3293269" w="3293269">
                <a:moveTo>
                  <a:pt x="0" y="0"/>
                </a:moveTo>
                <a:lnTo>
                  <a:pt x="3293268" y="0"/>
                </a:lnTo>
                <a:lnTo>
                  <a:pt x="3293268" y="3293269"/>
                </a:lnTo>
                <a:lnTo>
                  <a:pt x="0" y="32932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1465250" y="1978144"/>
            <a:ext cx="3311128" cy="3311128"/>
          </a:xfrm>
          <a:custGeom>
            <a:avLst/>
            <a:gdLst/>
            <a:ahLst/>
            <a:cxnLst/>
            <a:rect r="r" b="b" t="t" l="l"/>
            <a:pathLst>
              <a:path h="3311128" w="3311128">
                <a:moveTo>
                  <a:pt x="0" y="0"/>
                </a:moveTo>
                <a:lnTo>
                  <a:pt x="3311128" y="0"/>
                </a:lnTo>
                <a:lnTo>
                  <a:pt x="3311128" y="3311128"/>
                </a:lnTo>
                <a:lnTo>
                  <a:pt x="0" y="33111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404272" y="2516588"/>
            <a:ext cx="1197415" cy="1239239"/>
          </a:xfrm>
          <a:custGeom>
            <a:avLst/>
            <a:gdLst/>
            <a:ahLst/>
            <a:cxnLst/>
            <a:rect r="r" b="b" t="t" l="l"/>
            <a:pathLst>
              <a:path h="1239239" w="1197415">
                <a:moveTo>
                  <a:pt x="0" y="0"/>
                </a:moveTo>
                <a:lnTo>
                  <a:pt x="1197415" y="0"/>
                </a:lnTo>
                <a:lnTo>
                  <a:pt x="1197415"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3516087" y="2999414"/>
            <a:ext cx="3091458" cy="1980254"/>
          </a:xfrm>
          <a:prstGeom prst="rect">
            <a:avLst/>
          </a:prstGeom>
        </p:spPr>
        <p:txBody>
          <a:bodyPr anchor="t" rtlCol="false" tIns="0" lIns="0" bIns="0" rIns="0">
            <a:spAutoFit/>
          </a:bodyPr>
          <a:lstStyle/>
          <a:p>
            <a:pPr algn="ctr">
              <a:lnSpc>
                <a:spcPts val="5302"/>
              </a:lnSpc>
            </a:pPr>
            <a:r>
              <a:rPr lang="en-US" sz="3787">
                <a:solidFill>
                  <a:srgbClr val="03045E"/>
                </a:solidFill>
                <a:latin typeface="Roca One"/>
              </a:rPr>
              <a:t>CTE </a:t>
            </a:r>
          </a:p>
          <a:p>
            <a:pPr algn="ctr">
              <a:lnSpc>
                <a:spcPts val="5302"/>
              </a:lnSpc>
            </a:pPr>
            <a:r>
              <a:rPr lang="en-US" sz="3787">
                <a:solidFill>
                  <a:srgbClr val="03045E"/>
                </a:solidFill>
                <a:latin typeface="Roca One"/>
              </a:rPr>
              <a:t>Celebration</a:t>
            </a:r>
          </a:p>
          <a:p>
            <a:pPr algn="ctr">
              <a:lnSpc>
                <a:spcPts val="5302"/>
              </a:lnSpc>
            </a:pPr>
          </a:p>
        </p:txBody>
      </p:sp>
      <p:sp>
        <p:nvSpPr>
          <p:cNvPr name="TextBox 13" id="13"/>
          <p:cNvSpPr txBox="true"/>
          <p:nvPr/>
        </p:nvSpPr>
        <p:spPr>
          <a:xfrm rot="0">
            <a:off x="7726859" y="3122732"/>
            <a:ext cx="3091458" cy="646684"/>
          </a:xfrm>
          <a:prstGeom prst="rect">
            <a:avLst/>
          </a:prstGeom>
        </p:spPr>
        <p:txBody>
          <a:bodyPr anchor="t" rtlCol="false" tIns="0" lIns="0" bIns="0" rIns="0">
            <a:spAutoFit/>
          </a:bodyPr>
          <a:lstStyle/>
          <a:p>
            <a:pPr algn="ctr">
              <a:lnSpc>
                <a:spcPts val="5305"/>
              </a:lnSpc>
            </a:pPr>
            <a:r>
              <a:rPr lang="en-US" sz="3789">
                <a:solidFill>
                  <a:srgbClr val="03045E"/>
                </a:solidFill>
                <a:latin typeface="Roca One"/>
              </a:rPr>
              <a:t>Excellence</a:t>
            </a:r>
          </a:p>
        </p:txBody>
      </p:sp>
      <p:sp>
        <p:nvSpPr>
          <p:cNvPr name="TextBox 14" id="14"/>
          <p:cNvSpPr txBox="true"/>
          <p:nvPr/>
        </p:nvSpPr>
        <p:spPr>
          <a:xfrm rot="0">
            <a:off x="3516087" y="5833373"/>
            <a:ext cx="2954878" cy="28861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Focuses on chapter excellence and CTE awareness</a:t>
            </a:r>
          </a:p>
          <a:p>
            <a:pPr algn="ctr">
              <a:lnSpc>
                <a:spcPts val="3948"/>
              </a:lnSpc>
            </a:pPr>
            <a:r>
              <a:rPr lang="en-US" sz="2820">
                <a:solidFill>
                  <a:srgbClr val="FED500"/>
                </a:solidFill>
                <a:latin typeface="Roca One"/>
              </a:rPr>
              <a:t> Jan. 11 - Feb. 28</a:t>
            </a:r>
          </a:p>
          <a:p>
            <a:pPr algn="ctr">
              <a:lnSpc>
                <a:spcPts val="3388"/>
              </a:lnSpc>
            </a:pPr>
          </a:p>
        </p:txBody>
      </p:sp>
      <p:sp>
        <p:nvSpPr>
          <p:cNvPr name="TextBox 15" id="15"/>
          <p:cNvSpPr txBox="true"/>
          <p:nvPr/>
        </p:nvSpPr>
        <p:spPr>
          <a:xfrm rot="0">
            <a:off x="11318894" y="5419611"/>
            <a:ext cx="3603840" cy="4867389"/>
          </a:xfrm>
          <a:prstGeom prst="rect">
            <a:avLst/>
          </a:prstGeom>
        </p:spPr>
        <p:txBody>
          <a:bodyPr anchor="t" rtlCol="false" tIns="0" lIns="0" bIns="0" rIns="0">
            <a:spAutoFit/>
          </a:bodyPr>
          <a:lstStyle/>
          <a:p>
            <a:pPr algn="ctr">
              <a:lnSpc>
                <a:spcPts val="3948"/>
              </a:lnSpc>
            </a:pPr>
            <a:r>
              <a:rPr lang="en-US" sz="2820">
                <a:solidFill>
                  <a:srgbClr val="FED500"/>
                </a:solidFill>
                <a:latin typeface="Roca One"/>
              </a:rPr>
              <a:t>Focuses on national programs, conferences, sponsors, partners, and recruitment</a:t>
            </a:r>
          </a:p>
          <a:p>
            <a:pPr algn="ctr">
              <a:lnSpc>
                <a:spcPts val="3948"/>
              </a:lnSpc>
            </a:pPr>
            <a:r>
              <a:rPr lang="en-US" sz="2820">
                <a:solidFill>
                  <a:srgbClr val="FED500"/>
                </a:solidFill>
                <a:latin typeface="Roca One"/>
              </a:rPr>
              <a:t>Any time during program year </a:t>
            </a:r>
          </a:p>
          <a:p>
            <a:pPr algn="ctr">
              <a:lnSpc>
                <a:spcPts val="3948"/>
              </a:lnSpc>
            </a:pPr>
            <a:r>
              <a:rPr lang="en-US" sz="2820">
                <a:solidFill>
                  <a:srgbClr val="FED500"/>
                </a:solidFill>
                <a:latin typeface="Roca One"/>
              </a:rPr>
              <a:t>before May 1</a:t>
            </a:r>
          </a:p>
          <a:p>
            <a:pPr algn="ctr">
              <a:lnSpc>
                <a:spcPts val="3948"/>
              </a:lnSpc>
            </a:pPr>
          </a:p>
          <a:p>
            <a:pPr algn="ctr">
              <a:lnSpc>
                <a:spcPts val="3388"/>
              </a:lnSpc>
            </a:pPr>
          </a:p>
        </p:txBody>
      </p:sp>
      <p:sp>
        <p:nvSpPr>
          <p:cNvPr name="Freeform 16" id="16"/>
          <p:cNvSpPr/>
          <p:nvPr/>
        </p:nvSpPr>
        <p:spPr>
          <a:xfrm flipH="false" flipV="false" rot="0">
            <a:off x="9620902" y="2394469"/>
            <a:ext cx="1197415" cy="1239239"/>
          </a:xfrm>
          <a:custGeom>
            <a:avLst/>
            <a:gdLst/>
            <a:ahLst/>
            <a:cxnLst/>
            <a:rect r="r" b="b" t="t" l="l"/>
            <a:pathLst>
              <a:path h="1239239" w="1197415">
                <a:moveTo>
                  <a:pt x="0" y="0"/>
                </a:moveTo>
                <a:lnTo>
                  <a:pt x="1197414" y="0"/>
                </a:lnTo>
                <a:lnTo>
                  <a:pt x="1197414" y="1239239"/>
                </a:lnTo>
                <a:lnTo>
                  <a:pt x="0" y="12392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11575085" y="2937888"/>
            <a:ext cx="3091458" cy="1980254"/>
          </a:xfrm>
          <a:prstGeom prst="rect">
            <a:avLst/>
          </a:prstGeom>
        </p:spPr>
        <p:txBody>
          <a:bodyPr anchor="t" rtlCol="false" tIns="0" lIns="0" bIns="0" rIns="0">
            <a:spAutoFit/>
          </a:bodyPr>
          <a:lstStyle/>
          <a:p>
            <a:pPr algn="ctr">
              <a:lnSpc>
                <a:spcPts val="5302"/>
              </a:lnSpc>
            </a:pPr>
            <a:r>
              <a:rPr lang="en-US" sz="3787">
                <a:solidFill>
                  <a:srgbClr val="03045E"/>
                </a:solidFill>
                <a:latin typeface="Roca One"/>
              </a:rPr>
              <a:t>Champion</a:t>
            </a:r>
          </a:p>
          <a:p>
            <a:pPr algn="ctr">
              <a:lnSpc>
                <a:spcPts val="5302"/>
              </a:lnSpc>
            </a:pPr>
            <a:r>
              <a:rPr lang="en-US" sz="3787">
                <a:solidFill>
                  <a:srgbClr val="03045E"/>
                </a:solidFill>
                <a:latin typeface="Roca One"/>
              </a:rPr>
              <a:t>+ PLUS</a:t>
            </a:r>
          </a:p>
          <a:p>
            <a:pPr algn="ctr">
              <a:lnSpc>
                <a:spcPts val="5302"/>
              </a:lnSpc>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Freeform 2" id="2"/>
          <p:cNvSpPr/>
          <p:nvPr/>
        </p:nvSpPr>
        <p:spPr>
          <a:xfrm flipH="false" flipV="false" rot="0">
            <a:off x="453182" y="2297535"/>
            <a:ext cx="1028700" cy="1064631"/>
          </a:xfrm>
          <a:custGeom>
            <a:avLst/>
            <a:gdLst/>
            <a:ahLst/>
            <a:cxnLst/>
            <a:rect r="r" b="b" t="t" l="l"/>
            <a:pathLst>
              <a:path h="1064631" w="1028700">
                <a:moveTo>
                  <a:pt x="0" y="0"/>
                </a:moveTo>
                <a:lnTo>
                  <a:pt x="1028700" y="0"/>
                </a:lnTo>
                <a:lnTo>
                  <a:pt x="1028700" y="1064631"/>
                </a:lnTo>
                <a:lnTo>
                  <a:pt x="0" y="10646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3732163" y="166847"/>
            <a:ext cx="9752112" cy="3195319"/>
          </a:xfrm>
          <a:prstGeom prst="rect">
            <a:avLst/>
          </a:prstGeom>
        </p:spPr>
        <p:txBody>
          <a:bodyPr anchor="t" rtlCol="false" tIns="0" lIns="0" bIns="0" rIns="0">
            <a:spAutoFit/>
          </a:bodyPr>
          <a:lstStyle/>
          <a:p>
            <a:pPr algn="ctr">
              <a:lnSpc>
                <a:spcPts val="12880"/>
              </a:lnSpc>
            </a:pPr>
            <a:r>
              <a:rPr lang="en-US" sz="9200">
                <a:solidFill>
                  <a:srgbClr val="03045E"/>
                </a:solidFill>
                <a:latin typeface="Roca One Bold"/>
              </a:rPr>
              <a:t>Program of Work</a:t>
            </a:r>
          </a:p>
          <a:p>
            <a:pPr algn="ctr">
              <a:lnSpc>
                <a:spcPts val="12880"/>
              </a:lnSpc>
            </a:pPr>
          </a:p>
        </p:txBody>
      </p:sp>
      <p:sp>
        <p:nvSpPr>
          <p:cNvPr name="TextBox 4" id="4"/>
          <p:cNvSpPr txBox="true"/>
          <p:nvPr/>
        </p:nvSpPr>
        <p:spPr>
          <a:xfrm rot="0">
            <a:off x="1793538" y="2230860"/>
            <a:ext cx="5411837" cy="8687332"/>
          </a:xfrm>
          <a:prstGeom prst="rect">
            <a:avLst/>
          </a:prstGeom>
        </p:spPr>
        <p:txBody>
          <a:bodyPr anchor="t" rtlCol="false" tIns="0" lIns="0" bIns="0" rIns="0">
            <a:spAutoFit/>
          </a:bodyPr>
          <a:lstStyle/>
          <a:p>
            <a:pPr>
              <a:lnSpc>
                <a:spcPts val="5459"/>
              </a:lnSpc>
            </a:pPr>
            <a:r>
              <a:rPr lang="en-US" sz="3899">
                <a:solidFill>
                  <a:srgbClr val="03045E"/>
                </a:solidFill>
                <a:latin typeface="Roca One Bold"/>
              </a:rPr>
              <a:t>What is the program of work?</a:t>
            </a:r>
          </a:p>
          <a:p>
            <a:pPr>
              <a:lnSpc>
                <a:spcPts val="5459"/>
              </a:lnSpc>
            </a:pPr>
          </a:p>
          <a:p>
            <a:pPr>
              <a:lnSpc>
                <a:spcPts val="5459"/>
              </a:lnSpc>
            </a:pPr>
            <a:r>
              <a:rPr lang="en-US" sz="3899">
                <a:solidFill>
                  <a:srgbClr val="03045E"/>
                </a:solidFill>
                <a:latin typeface="Roca One Bold"/>
              </a:rPr>
              <a:t>Who should have one?</a:t>
            </a:r>
          </a:p>
          <a:p>
            <a:pPr>
              <a:lnSpc>
                <a:spcPts val="5459"/>
              </a:lnSpc>
            </a:pPr>
          </a:p>
          <a:p>
            <a:pPr>
              <a:lnSpc>
                <a:spcPts val="5459"/>
              </a:lnSpc>
            </a:pPr>
            <a:r>
              <a:rPr lang="en-US" sz="3899">
                <a:solidFill>
                  <a:srgbClr val="03045E"/>
                </a:solidFill>
                <a:latin typeface="Roca One Bold"/>
              </a:rPr>
              <a:t>What are the components of the program of work?</a:t>
            </a:r>
          </a:p>
          <a:p>
            <a:pPr>
              <a:lnSpc>
                <a:spcPts val="5459"/>
              </a:lnSpc>
            </a:pPr>
          </a:p>
          <a:p>
            <a:pPr>
              <a:lnSpc>
                <a:spcPts val="5459"/>
              </a:lnSpc>
            </a:pPr>
            <a:r>
              <a:rPr lang="en-US" sz="3899">
                <a:solidFill>
                  <a:srgbClr val="03045E"/>
                </a:solidFill>
                <a:latin typeface="Roca One Bold"/>
              </a:rPr>
              <a:t>Required for TAPE</a:t>
            </a:r>
          </a:p>
          <a:p>
            <a:pPr>
              <a:lnSpc>
                <a:spcPts val="15399"/>
              </a:lnSpc>
            </a:pPr>
          </a:p>
        </p:txBody>
      </p:sp>
      <p:sp>
        <p:nvSpPr>
          <p:cNvPr name="Freeform 5" id="5"/>
          <p:cNvSpPr/>
          <p:nvPr/>
        </p:nvSpPr>
        <p:spPr>
          <a:xfrm flipH="false" flipV="false" rot="0">
            <a:off x="453182" y="4078869"/>
            <a:ext cx="1028700" cy="1064631"/>
          </a:xfrm>
          <a:custGeom>
            <a:avLst/>
            <a:gdLst/>
            <a:ahLst/>
            <a:cxnLst/>
            <a:rect r="r" b="b" t="t" l="l"/>
            <a:pathLst>
              <a:path h="1064631" w="1028700">
                <a:moveTo>
                  <a:pt x="0" y="0"/>
                </a:moveTo>
                <a:lnTo>
                  <a:pt x="1028700" y="0"/>
                </a:lnTo>
                <a:lnTo>
                  <a:pt x="1028700" y="1064631"/>
                </a:lnTo>
                <a:lnTo>
                  <a:pt x="0" y="10646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53182" y="5860203"/>
            <a:ext cx="1028700" cy="1064631"/>
          </a:xfrm>
          <a:custGeom>
            <a:avLst/>
            <a:gdLst/>
            <a:ahLst/>
            <a:cxnLst/>
            <a:rect r="r" b="b" t="t" l="l"/>
            <a:pathLst>
              <a:path h="1064631" w="1028700">
                <a:moveTo>
                  <a:pt x="0" y="0"/>
                </a:moveTo>
                <a:lnTo>
                  <a:pt x="1028700" y="0"/>
                </a:lnTo>
                <a:lnTo>
                  <a:pt x="1028700" y="1064631"/>
                </a:lnTo>
                <a:lnTo>
                  <a:pt x="0" y="10646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14350" y="8193669"/>
            <a:ext cx="1028700" cy="1064631"/>
          </a:xfrm>
          <a:custGeom>
            <a:avLst/>
            <a:gdLst/>
            <a:ahLst/>
            <a:cxnLst/>
            <a:rect r="r" b="b" t="t" l="l"/>
            <a:pathLst>
              <a:path h="1064631" w="1028700">
                <a:moveTo>
                  <a:pt x="0" y="0"/>
                </a:moveTo>
                <a:lnTo>
                  <a:pt x="1028700" y="0"/>
                </a:lnTo>
                <a:lnTo>
                  <a:pt x="1028700" y="1064631"/>
                </a:lnTo>
                <a:lnTo>
                  <a:pt x="0" y="10646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8248661" y="2297535"/>
            <a:ext cx="8577241" cy="6279469"/>
          </a:xfrm>
          <a:custGeom>
            <a:avLst/>
            <a:gdLst/>
            <a:ahLst/>
            <a:cxnLst/>
            <a:rect r="r" b="b" t="t" l="l"/>
            <a:pathLst>
              <a:path h="6279469" w="8577241">
                <a:moveTo>
                  <a:pt x="0" y="0"/>
                </a:moveTo>
                <a:lnTo>
                  <a:pt x="8577241" y="0"/>
                </a:lnTo>
                <a:lnTo>
                  <a:pt x="8577241" y="6279469"/>
                </a:lnTo>
                <a:lnTo>
                  <a:pt x="0" y="6279469"/>
                </a:lnTo>
                <a:lnTo>
                  <a:pt x="0" y="0"/>
                </a:lnTo>
                <a:close/>
              </a:path>
            </a:pathLst>
          </a:custGeom>
          <a:blipFill>
            <a:blip r:embed="rId5"/>
            <a:stretch>
              <a:fillRect l="0" t="0" r="0" b="0"/>
            </a:stretch>
          </a:blipFill>
        </p:spPr>
      </p:sp>
      <p:grpSp>
        <p:nvGrpSpPr>
          <p:cNvPr name="Group 9" id="9"/>
          <p:cNvGrpSpPr/>
          <p:nvPr/>
        </p:nvGrpSpPr>
        <p:grpSpPr>
          <a:xfrm rot="0">
            <a:off x="7455864" y="8730865"/>
            <a:ext cx="10162835" cy="1239547"/>
            <a:chOff x="0" y="0"/>
            <a:chExt cx="2676631" cy="326465"/>
          </a:xfrm>
        </p:grpSpPr>
        <p:sp>
          <p:nvSpPr>
            <p:cNvPr name="Freeform 10" id="10"/>
            <p:cNvSpPr/>
            <p:nvPr/>
          </p:nvSpPr>
          <p:spPr>
            <a:xfrm flipH="false" flipV="false" rot="0">
              <a:off x="0" y="0"/>
              <a:ext cx="2676631" cy="326465"/>
            </a:xfrm>
            <a:custGeom>
              <a:avLst/>
              <a:gdLst/>
              <a:ahLst/>
              <a:cxnLst/>
              <a:rect r="r" b="b" t="t" l="l"/>
              <a:pathLst>
                <a:path h="326465" w="2676631">
                  <a:moveTo>
                    <a:pt x="0" y="0"/>
                  </a:moveTo>
                  <a:lnTo>
                    <a:pt x="2676631" y="0"/>
                  </a:lnTo>
                  <a:lnTo>
                    <a:pt x="2676631" y="326465"/>
                  </a:lnTo>
                  <a:lnTo>
                    <a:pt x="0" y="326465"/>
                  </a:lnTo>
                  <a:close/>
                </a:path>
              </a:pathLst>
            </a:custGeom>
            <a:solidFill>
              <a:srgbClr val="0077B6"/>
            </a:solidFill>
          </p:spPr>
        </p:sp>
        <p:sp>
          <p:nvSpPr>
            <p:cNvPr name="TextBox 11" id="11"/>
            <p:cNvSpPr txBox="true"/>
            <p:nvPr/>
          </p:nvSpPr>
          <p:spPr>
            <a:xfrm>
              <a:off x="0" y="-19050"/>
              <a:ext cx="2676631" cy="345515"/>
            </a:xfrm>
            <a:prstGeom prst="rect">
              <a:avLst/>
            </a:prstGeom>
          </p:spPr>
          <p:txBody>
            <a:bodyPr anchor="ctr" rtlCol="false" tIns="50800" lIns="50800" bIns="50800" rIns="50800"/>
            <a:lstStyle/>
            <a:p>
              <a:pPr algn="ctr">
                <a:lnSpc>
                  <a:spcPts val="3250"/>
                </a:lnSpc>
              </a:pPr>
            </a:p>
          </p:txBody>
        </p:sp>
      </p:grpSp>
      <p:sp>
        <p:nvSpPr>
          <p:cNvPr name="TextBox 12" id="12"/>
          <p:cNvSpPr txBox="true"/>
          <p:nvPr/>
        </p:nvSpPr>
        <p:spPr>
          <a:xfrm rot="0">
            <a:off x="4187800" y="8126994"/>
            <a:ext cx="16825902" cy="2380615"/>
          </a:xfrm>
          <a:prstGeom prst="rect">
            <a:avLst/>
          </a:prstGeom>
        </p:spPr>
        <p:txBody>
          <a:bodyPr anchor="t" rtlCol="false" tIns="0" lIns="0" bIns="0" rIns="0">
            <a:spAutoFit/>
          </a:bodyPr>
          <a:lstStyle/>
          <a:p>
            <a:pPr algn="ctr">
              <a:lnSpc>
                <a:spcPts val="4759"/>
              </a:lnSpc>
            </a:pPr>
          </a:p>
          <a:p>
            <a:pPr algn="ctr">
              <a:lnSpc>
                <a:spcPts val="4759"/>
              </a:lnSpc>
            </a:pPr>
            <a:r>
              <a:rPr lang="en-US" sz="3399" u="sng">
                <a:solidFill>
                  <a:srgbClr val="03045E"/>
                </a:solidFill>
                <a:latin typeface="Roca One"/>
                <a:hlinkClick r:id="rId6" tooltip="https://alabamafbla-pbl.org/wp-content/uploads/2022/12/Alabama-FBLA-Program-of-Work-Example-2022-2023.docx"/>
              </a:rPr>
              <a:t>Alabama FBLA Program of Work – Example</a:t>
            </a:r>
          </a:p>
          <a:p>
            <a:pPr algn="ctr">
              <a:lnSpc>
                <a:spcPts val="4759"/>
              </a:lnSpc>
            </a:pPr>
            <a:r>
              <a:rPr lang="en-US" sz="3399" u="sng">
                <a:solidFill>
                  <a:srgbClr val="03045E"/>
                </a:solidFill>
                <a:latin typeface="Roca One"/>
                <a:hlinkClick r:id="rId7" tooltip="https://alabamafbla-pbl.org/wp-content/uploads/2022/12/Alabama-FBLA-Program-of-Work-Example-2022-2023.docx"/>
              </a:rPr>
              <a:t>https://alabamafbla-pbl.org › uploads</a:t>
            </a:r>
          </a:p>
          <a:p>
            <a:pPr algn="ctr">
              <a:lnSpc>
                <a:spcPts val="475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Freeform 3" id="3"/>
          <p:cNvSpPr/>
          <p:nvPr/>
        </p:nvSpPr>
        <p:spPr>
          <a:xfrm flipH="true" flipV="false" rot="0">
            <a:off x="12418179" y="341869"/>
            <a:ext cx="12278020" cy="12278020"/>
          </a:xfrm>
          <a:custGeom>
            <a:avLst/>
            <a:gdLst/>
            <a:ahLst/>
            <a:cxnLst/>
            <a:rect r="r" b="b" t="t" l="l"/>
            <a:pathLst>
              <a:path h="12278020" w="12278020">
                <a:moveTo>
                  <a:pt x="12278020" y="0"/>
                </a:moveTo>
                <a:lnTo>
                  <a:pt x="0" y="0"/>
                </a:lnTo>
                <a:lnTo>
                  <a:pt x="0" y="12278019"/>
                </a:lnTo>
                <a:lnTo>
                  <a:pt x="12278020" y="12278019"/>
                </a:lnTo>
                <a:lnTo>
                  <a:pt x="1227802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3413096"/>
            <a:ext cx="16230600" cy="5845204"/>
          </a:xfrm>
          <a:prstGeom prst="rect">
            <a:avLst/>
          </a:prstGeom>
          <a:solidFill>
            <a:srgbClr val="03045E"/>
          </a:solidFill>
        </p:spPr>
      </p:sp>
      <p:sp>
        <p:nvSpPr>
          <p:cNvPr name="Freeform 5" id="5"/>
          <p:cNvSpPr/>
          <p:nvPr/>
        </p:nvSpPr>
        <p:spPr>
          <a:xfrm flipH="false" flipV="false" rot="0">
            <a:off x="15207883" y="8781166"/>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1297715" y="2277999"/>
            <a:ext cx="5961585" cy="5134415"/>
          </a:xfrm>
          <a:custGeom>
            <a:avLst/>
            <a:gdLst/>
            <a:ahLst/>
            <a:cxnLst/>
            <a:rect r="r" b="b" t="t" l="l"/>
            <a:pathLst>
              <a:path h="5134415" w="5961585">
                <a:moveTo>
                  <a:pt x="0" y="0"/>
                </a:moveTo>
                <a:lnTo>
                  <a:pt x="5961585" y="0"/>
                </a:lnTo>
                <a:lnTo>
                  <a:pt x="5961585" y="5134415"/>
                </a:lnTo>
                <a:lnTo>
                  <a:pt x="0" y="5134415"/>
                </a:lnTo>
                <a:lnTo>
                  <a:pt x="0" y="0"/>
                </a:lnTo>
                <a:close/>
              </a:path>
            </a:pathLst>
          </a:custGeom>
          <a:blipFill>
            <a:blip r:embed="rId7"/>
            <a:stretch>
              <a:fillRect l="0" t="0" r="0" b="0"/>
            </a:stretch>
          </a:blipFill>
        </p:spPr>
      </p:sp>
      <p:sp>
        <p:nvSpPr>
          <p:cNvPr name="TextBox 7" id="7"/>
          <p:cNvSpPr txBox="true"/>
          <p:nvPr/>
        </p:nvSpPr>
        <p:spPr>
          <a:xfrm rot="0">
            <a:off x="1758624" y="1200150"/>
            <a:ext cx="14179183" cy="1077849"/>
          </a:xfrm>
          <a:prstGeom prst="rect">
            <a:avLst/>
          </a:prstGeom>
        </p:spPr>
        <p:txBody>
          <a:bodyPr anchor="t" rtlCol="false" tIns="0" lIns="0" bIns="0" rIns="0">
            <a:spAutoFit/>
          </a:bodyPr>
          <a:lstStyle/>
          <a:p>
            <a:pPr algn="ctr">
              <a:lnSpc>
                <a:spcPts val="8071"/>
              </a:lnSpc>
            </a:pPr>
            <a:r>
              <a:rPr lang="en-US" sz="8236" spc="-485">
                <a:solidFill>
                  <a:srgbClr val="03045E"/>
                </a:solidFill>
                <a:latin typeface="Roca One Italics"/>
              </a:rPr>
              <a:t>ICEBREAKER</a:t>
            </a:r>
          </a:p>
        </p:txBody>
      </p:sp>
      <p:sp>
        <p:nvSpPr>
          <p:cNvPr name="TextBox 8" id="8"/>
          <p:cNvSpPr txBox="true"/>
          <p:nvPr/>
        </p:nvSpPr>
        <p:spPr>
          <a:xfrm rot="0">
            <a:off x="867095" y="4050981"/>
            <a:ext cx="15070712" cy="5207319"/>
          </a:xfrm>
          <a:prstGeom prst="rect">
            <a:avLst/>
          </a:prstGeom>
        </p:spPr>
        <p:txBody>
          <a:bodyPr anchor="t" rtlCol="false" tIns="0" lIns="0" bIns="0" rIns="0">
            <a:spAutoFit/>
          </a:bodyPr>
          <a:lstStyle/>
          <a:p>
            <a:pPr marL="690876" indent="-345438" lvl="1">
              <a:lnSpc>
                <a:spcPts val="7199"/>
              </a:lnSpc>
              <a:buFont typeface="Arial"/>
              <a:buChar char="•"/>
            </a:pPr>
            <a:r>
              <a:rPr lang="en-US" sz="3199" spc="63">
                <a:solidFill>
                  <a:srgbClr val="FFFFFF"/>
                </a:solidFill>
                <a:latin typeface="Roca One Bold"/>
              </a:rPr>
              <a:t>Your Name</a:t>
            </a:r>
          </a:p>
          <a:p>
            <a:pPr marL="690876" indent="-345438" lvl="1">
              <a:lnSpc>
                <a:spcPts val="7199"/>
              </a:lnSpc>
              <a:buFont typeface="Arial"/>
              <a:buChar char="•"/>
            </a:pPr>
            <a:r>
              <a:rPr lang="en-US" sz="3199" spc="63">
                <a:solidFill>
                  <a:srgbClr val="FFFFFF"/>
                </a:solidFill>
                <a:latin typeface="Roca One Bold"/>
              </a:rPr>
              <a:t>School</a:t>
            </a:r>
          </a:p>
          <a:p>
            <a:pPr marL="690876" indent="-345438" lvl="1">
              <a:lnSpc>
                <a:spcPts val="7199"/>
              </a:lnSpc>
              <a:buFont typeface="Arial"/>
              <a:buChar char="•"/>
            </a:pPr>
            <a:r>
              <a:rPr lang="en-US" sz="3199" spc="63">
                <a:solidFill>
                  <a:srgbClr val="FFFFFF"/>
                </a:solidFill>
                <a:latin typeface="Roca One Bold"/>
              </a:rPr>
              <a:t>What do you teach?</a:t>
            </a:r>
          </a:p>
          <a:p>
            <a:pPr marL="690876" indent="-345438" lvl="1">
              <a:lnSpc>
                <a:spcPts val="7199"/>
              </a:lnSpc>
              <a:buFont typeface="Arial"/>
              <a:buChar char="•"/>
            </a:pPr>
            <a:r>
              <a:rPr lang="en-US" sz="3199" spc="63">
                <a:solidFill>
                  <a:srgbClr val="FFFFFF"/>
                </a:solidFill>
                <a:latin typeface="Roca One Bold"/>
              </a:rPr>
              <a:t>How many years?</a:t>
            </a:r>
          </a:p>
          <a:p>
            <a:pPr marL="690876" indent="-345438" lvl="1">
              <a:lnSpc>
                <a:spcPts val="7199"/>
              </a:lnSpc>
              <a:buFont typeface="Arial"/>
              <a:buChar char="•"/>
            </a:pPr>
            <a:r>
              <a:rPr lang="en-US" sz="3199" spc="63">
                <a:solidFill>
                  <a:srgbClr val="FFFFFF"/>
                </a:solidFill>
                <a:latin typeface="Roca One Bold"/>
              </a:rPr>
              <a:t>What is the most important information that you need to take away?</a:t>
            </a:r>
          </a:p>
          <a:p>
            <a:pPr>
              <a:lnSpc>
                <a:spcPts val="6074"/>
              </a:lnSpc>
            </a:pPr>
          </a:p>
        </p:txBody>
      </p:sp>
      <p:sp>
        <p:nvSpPr>
          <p:cNvPr name="TextBox 9" id="9"/>
          <p:cNvSpPr txBox="true"/>
          <p:nvPr/>
        </p:nvSpPr>
        <p:spPr>
          <a:xfrm rot="0">
            <a:off x="1758624" y="2211324"/>
            <a:ext cx="14179183" cy="580390"/>
          </a:xfrm>
          <a:prstGeom prst="rect">
            <a:avLst/>
          </a:prstGeom>
        </p:spPr>
        <p:txBody>
          <a:bodyPr anchor="t" rtlCol="false" tIns="0" lIns="0" bIns="0" rIns="0">
            <a:spAutoFit/>
          </a:bodyPr>
          <a:lstStyle/>
          <a:p>
            <a:pPr algn="ctr">
              <a:lnSpc>
                <a:spcPts val="4759"/>
              </a:lnSpc>
            </a:pPr>
            <a:r>
              <a:rPr lang="en-US" sz="3399">
                <a:solidFill>
                  <a:srgbClr val="000000"/>
                </a:solidFill>
                <a:latin typeface="Roca One"/>
              </a:rPr>
              <a:t>Please write responses on notecards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399247" y="509840"/>
            <a:ext cx="15419338" cy="2024268"/>
          </a:xfrm>
          <a:prstGeom prst="rect">
            <a:avLst/>
          </a:prstGeom>
        </p:spPr>
        <p:txBody>
          <a:bodyPr anchor="t" rtlCol="false" tIns="0" lIns="0" bIns="0" rIns="0">
            <a:spAutoFit/>
          </a:bodyPr>
          <a:lstStyle/>
          <a:p>
            <a:pPr algn="ctr">
              <a:lnSpc>
                <a:spcPts val="8120"/>
              </a:lnSpc>
            </a:pPr>
            <a:r>
              <a:rPr lang="en-US" sz="5800">
                <a:solidFill>
                  <a:srgbClr val="03045E"/>
                </a:solidFill>
                <a:latin typeface="Roca One Bold"/>
              </a:rPr>
              <a:t>Educational Partners: FBLA + MBA Research</a:t>
            </a:r>
          </a:p>
          <a:p>
            <a:pPr algn="ctr">
              <a:lnSpc>
                <a:spcPts val="8120"/>
              </a:lnSpc>
            </a:pPr>
            <a:r>
              <a:rPr lang="en-US" sz="5800">
                <a:solidFill>
                  <a:srgbClr val="03045E"/>
                </a:solidFill>
                <a:latin typeface="Roca One Bold"/>
              </a:rPr>
              <a:t> </a:t>
            </a:r>
          </a:p>
        </p:txBody>
      </p:sp>
      <p:sp>
        <p:nvSpPr>
          <p:cNvPr name="Freeform 3" id="3"/>
          <p:cNvSpPr/>
          <p:nvPr/>
        </p:nvSpPr>
        <p:spPr>
          <a:xfrm flipH="false" flipV="false" rot="0">
            <a:off x="1028700" y="1798909"/>
            <a:ext cx="16339685" cy="7074203"/>
          </a:xfrm>
          <a:custGeom>
            <a:avLst/>
            <a:gdLst/>
            <a:ahLst/>
            <a:cxnLst/>
            <a:rect r="r" b="b" t="t" l="l"/>
            <a:pathLst>
              <a:path h="7074203" w="16339685">
                <a:moveTo>
                  <a:pt x="0" y="0"/>
                </a:moveTo>
                <a:lnTo>
                  <a:pt x="16339685" y="0"/>
                </a:lnTo>
                <a:lnTo>
                  <a:pt x="16339685" y="7074204"/>
                </a:lnTo>
                <a:lnTo>
                  <a:pt x="0" y="7074204"/>
                </a:lnTo>
                <a:lnTo>
                  <a:pt x="0" y="0"/>
                </a:lnTo>
                <a:close/>
              </a:path>
            </a:pathLst>
          </a:custGeom>
          <a:blipFill>
            <a:blip r:embed="rId2"/>
            <a:stretch>
              <a:fillRect l="0" t="0" r="0" b="0"/>
            </a:stretch>
          </a:blipFill>
        </p:spPr>
      </p:sp>
      <p:sp>
        <p:nvSpPr>
          <p:cNvPr name="Freeform 4" id="4"/>
          <p:cNvSpPr/>
          <p:nvPr/>
        </p:nvSpPr>
        <p:spPr>
          <a:xfrm flipH="false" flipV="true" rot="0">
            <a:off x="-1401586" y="-1433260"/>
            <a:ext cx="4275117" cy="4114800"/>
          </a:xfrm>
          <a:custGeom>
            <a:avLst/>
            <a:gdLst/>
            <a:ahLst/>
            <a:cxnLst/>
            <a:rect r="r" b="b" t="t" l="l"/>
            <a:pathLst>
              <a:path h="4114800" w="4275117">
                <a:moveTo>
                  <a:pt x="0" y="4114800"/>
                </a:moveTo>
                <a:lnTo>
                  <a:pt x="4275117" y="4114800"/>
                </a:lnTo>
                <a:lnTo>
                  <a:pt x="4275117"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0">
            <a:off x="15501937" y="7200900"/>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346646" y="9531044"/>
            <a:ext cx="15155291" cy="440640"/>
          </a:xfrm>
          <a:prstGeom prst="rect">
            <a:avLst/>
          </a:prstGeom>
        </p:spPr>
        <p:txBody>
          <a:bodyPr anchor="t" rtlCol="false" tIns="0" lIns="0" bIns="0" rIns="0">
            <a:spAutoFit/>
          </a:bodyPr>
          <a:lstStyle/>
          <a:p>
            <a:pPr algn="ctr">
              <a:lnSpc>
                <a:spcPts val="3639"/>
              </a:lnSpc>
              <a:spcBef>
                <a:spcPct val="0"/>
              </a:spcBef>
            </a:pPr>
            <a:r>
              <a:rPr lang="en-US" sz="2799" spc="55" u="sng">
                <a:solidFill>
                  <a:srgbClr val="03045E"/>
                </a:solidFill>
                <a:latin typeface="Roca One"/>
                <a:hlinkClick r:id="rId5" tooltip="https://www.mbaresearch.org/local-educators/student-organizations/fbla/#crosswalk"/>
              </a:rPr>
              <a:t>https://www.mbaresearch.org/local-educators/student-organizations/fbla/#crosswalk</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TextBox 2" id="2"/>
          <p:cNvSpPr txBox="true"/>
          <p:nvPr/>
        </p:nvSpPr>
        <p:spPr>
          <a:xfrm rot="0">
            <a:off x="3166404" y="1196641"/>
            <a:ext cx="12484323" cy="4086076"/>
          </a:xfrm>
          <a:prstGeom prst="rect">
            <a:avLst/>
          </a:prstGeom>
        </p:spPr>
        <p:txBody>
          <a:bodyPr anchor="t" rtlCol="false" tIns="0" lIns="0" bIns="0" rIns="0">
            <a:spAutoFit/>
          </a:bodyPr>
          <a:lstStyle/>
          <a:p>
            <a:pPr algn="ctr">
              <a:lnSpc>
                <a:spcPts val="10786"/>
              </a:lnSpc>
            </a:pPr>
            <a:r>
              <a:rPr lang="en-US" sz="8989">
                <a:solidFill>
                  <a:srgbClr val="03045E"/>
                </a:solidFill>
                <a:latin typeface="Roca One Bold"/>
              </a:rPr>
              <a:t>Chapter Management </a:t>
            </a:r>
          </a:p>
          <a:p>
            <a:pPr algn="ctr">
              <a:lnSpc>
                <a:spcPts val="10786"/>
              </a:lnSpc>
            </a:pPr>
            <a:r>
              <a:rPr lang="en-US" sz="8989">
                <a:solidFill>
                  <a:srgbClr val="03045E"/>
                </a:solidFill>
                <a:latin typeface="Roca One Bold"/>
              </a:rPr>
              <a:t>Brainstorming Session</a:t>
            </a:r>
          </a:p>
          <a:p>
            <a:pPr algn="ctr">
              <a:lnSpc>
                <a:spcPts val="10786"/>
              </a:lnSpc>
            </a:pPr>
          </a:p>
        </p:txBody>
      </p:sp>
      <p:sp>
        <p:nvSpPr>
          <p:cNvPr name="Freeform 3" id="3"/>
          <p:cNvSpPr/>
          <p:nvPr/>
        </p:nvSpPr>
        <p:spPr>
          <a:xfrm flipH="false" flipV="true" rot="0">
            <a:off x="-1401586" y="-1433260"/>
            <a:ext cx="4275117" cy="4114800"/>
          </a:xfrm>
          <a:custGeom>
            <a:avLst/>
            <a:gdLst/>
            <a:ahLst/>
            <a:cxnLst/>
            <a:rect r="r" b="b" t="t" l="l"/>
            <a:pathLst>
              <a:path h="4114800" w="4275117">
                <a:moveTo>
                  <a:pt x="0" y="4114800"/>
                </a:moveTo>
                <a:lnTo>
                  <a:pt x="4275117" y="4114800"/>
                </a:lnTo>
                <a:lnTo>
                  <a:pt x="4275117"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0">
            <a:off x="14681376" y="-1297622"/>
            <a:ext cx="4275117" cy="4114800"/>
          </a:xfrm>
          <a:custGeom>
            <a:avLst/>
            <a:gdLst/>
            <a:ahLst/>
            <a:cxnLst/>
            <a:rect r="r" b="b" t="t" l="l"/>
            <a:pathLst>
              <a:path h="4114800" w="4275117">
                <a:moveTo>
                  <a:pt x="4275117" y="4114800"/>
                </a:moveTo>
                <a:lnTo>
                  <a:pt x="0" y="4114800"/>
                </a:lnTo>
                <a:lnTo>
                  <a:pt x="0" y="0"/>
                </a:lnTo>
                <a:lnTo>
                  <a:pt x="4275117" y="0"/>
                </a:lnTo>
                <a:lnTo>
                  <a:pt x="4275117"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08858" y="7200900"/>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0">
            <a:off x="15532522" y="6720140"/>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2723063" y="3732465"/>
            <a:ext cx="13371004" cy="5708650"/>
          </a:xfrm>
          <a:prstGeom prst="rect">
            <a:avLst/>
          </a:prstGeom>
        </p:spPr>
        <p:txBody>
          <a:bodyPr anchor="t" rtlCol="false" tIns="0" lIns="0" bIns="0" rIns="0">
            <a:spAutoFit/>
          </a:bodyPr>
          <a:lstStyle/>
          <a:p>
            <a:pPr marL="755646" indent="-377823" lvl="1">
              <a:lnSpc>
                <a:spcPts val="4549"/>
              </a:lnSpc>
              <a:buFont typeface="Arial"/>
              <a:buChar char="•"/>
            </a:pPr>
            <a:r>
              <a:rPr lang="en-US" sz="3499" spc="69">
                <a:solidFill>
                  <a:srgbClr val="000000"/>
                </a:solidFill>
                <a:latin typeface="Montserrat Bold"/>
              </a:rPr>
              <a:t>How and when do you elect officers?</a:t>
            </a:r>
          </a:p>
          <a:p>
            <a:pPr marL="1511291" indent="-503764" lvl="2">
              <a:lnSpc>
                <a:spcPts val="4549"/>
              </a:lnSpc>
              <a:buFont typeface="Arial"/>
              <a:buChar char="⚬"/>
            </a:pPr>
            <a:r>
              <a:rPr lang="en-US" sz="3499" spc="69">
                <a:solidFill>
                  <a:srgbClr val="000000"/>
                </a:solidFill>
                <a:latin typeface="Montserrat Bold"/>
              </a:rPr>
              <a:t>Do local officers campaign? Who selects officers?</a:t>
            </a:r>
          </a:p>
          <a:p>
            <a:pPr marL="755646" indent="-377823" lvl="1">
              <a:lnSpc>
                <a:spcPts val="4549"/>
              </a:lnSpc>
              <a:buFont typeface="Arial"/>
              <a:buChar char="•"/>
            </a:pPr>
            <a:r>
              <a:rPr lang="en-US" sz="3499" spc="69">
                <a:solidFill>
                  <a:srgbClr val="000000"/>
                </a:solidFill>
                <a:latin typeface="Montserrat Bold"/>
              </a:rPr>
              <a:t>How do you celebrate member achievements?</a:t>
            </a:r>
          </a:p>
          <a:p>
            <a:pPr marL="755646" indent="-377823" lvl="1">
              <a:lnSpc>
                <a:spcPts val="4549"/>
              </a:lnSpc>
              <a:buFont typeface="Arial"/>
              <a:buChar char="•"/>
            </a:pPr>
            <a:r>
              <a:rPr lang="en-US" sz="3499" spc="69">
                <a:solidFill>
                  <a:srgbClr val="000000"/>
                </a:solidFill>
                <a:latin typeface="Montserrat Bold"/>
              </a:rPr>
              <a:t>How do you complete officer training sessions and form committees?</a:t>
            </a:r>
          </a:p>
          <a:p>
            <a:pPr marL="755646" indent="-377823" lvl="1">
              <a:lnSpc>
                <a:spcPts val="4549"/>
              </a:lnSpc>
              <a:buFont typeface="Arial"/>
              <a:buChar char="•"/>
            </a:pPr>
            <a:r>
              <a:rPr lang="en-US" sz="3499" spc="69">
                <a:solidFill>
                  <a:srgbClr val="000000"/>
                </a:solidFill>
                <a:latin typeface="Montserrat Bold"/>
              </a:rPr>
              <a:t>How do you present the FBLA Creed?</a:t>
            </a:r>
          </a:p>
          <a:p>
            <a:pPr marL="755646" indent="-377823" lvl="1">
              <a:lnSpc>
                <a:spcPts val="4549"/>
              </a:lnSpc>
              <a:buFont typeface="Arial"/>
              <a:buChar char="•"/>
            </a:pPr>
            <a:r>
              <a:rPr lang="en-US" sz="3499" spc="69">
                <a:solidFill>
                  <a:srgbClr val="000000"/>
                </a:solidFill>
                <a:latin typeface="Montserrat Bold"/>
              </a:rPr>
              <a:t>How do you handle social media posts?</a:t>
            </a:r>
          </a:p>
          <a:p>
            <a:pPr marL="755646" indent="-377823" lvl="1">
              <a:lnSpc>
                <a:spcPts val="4549"/>
              </a:lnSpc>
              <a:buFont typeface="Arial"/>
              <a:buChar char="•"/>
            </a:pPr>
            <a:r>
              <a:rPr lang="en-US" sz="3499" spc="69">
                <a:solidFill>
                  <a:srgbClr val="000000"/>
                </a:solidFill>
                <a:latin typeface="Montserrat Bold"/>
              </a:rPr>
              <a:t>How do you teach leadership and allow experienced FBLA students to teach others?</a:t>
            </a:r>
          </a:p>
          <a:p>
            <a:pPr marL="755646" indent="-377823" lvl="1">
              <a:lnSpc>
                <a:spcPts val="4549"/>
              </a:lnSpc>
              <a:buFont typeface="Arial"/>
              <a:buChar char="•"/>
            </a:pPr>
            <a:r>
              <a:rPr lang="en-US" sz="3499" spc="69">
                <a:solidFill>
                  <a:srgbClr val="000000"/>
                </a:solidFill>
                <a:latin typeface="Montserrat Bold"/>
              </a:rPr>
              <a:t>Other ideas?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TextBox 2" id="2"/>
          <p:cNvSpPr txBox="true"/>
          <p:nvPr/>
        </p:nvSpPr>
        <p:spPr>
          <a:xfrm rot="0">
            <a:off x="3235077" y="2761615"/>
            <a:ext cx="11817846" cy="7296785"/>
          </a:xfrm>
          <a:prstGeom prst="rect">
            <a:avLst/>
          </a:prstGeom>
        </p:spPr>
        <p:txBody>
          <a:bodyPr anchor="t" rtlCol="false" tIns="0" lIns="0" bIns="0" rIns="0">
            <a:spAutoFit/>
          </a:bodyPr>
          <a:lstStyle/>
          <a:p>
            <a:pPr algn="ctr">
              <a:lnSpc>
                <a:spcPts val="6300"/>
              </a:lnSpc>
            </a:pPr>
            <a:r>
              <a:rPr lang="en-US" sz="4500">
                <a:solidFill>
                  <a:srgbClr val="FFFFFF"/>
                </a:solidFill>
                <a:latin typeface="Roca One Bold"/>
              </a:rPr>
              <a:t>FBLA Foundation Awards </a:t>
            </a:r>
          </a:p>
          <a:p>
            <a:pPr algn="ctr">
              <a:lnSpc>
                <a:spcPts val="6300"/>
              </a:lnSpc>
            </a:pPr>
            <a:r>
              <a:rPr lang="en-US" sz="4500">
                <a:solidFill>
                  <a:srgbClr val="FFFFFF"/>
                </a:solidFill>
                <a:latin typeface="Roca One Bold"/>
              </a:rPr>
              <a:t>$1,000 per district</a:t>
            </a:r>
          </a:p>
          <a:p>
            <a:pPr algn="ctr">
              <a:lnSpc>
                <a:spcPts val="6300"/>
              </a:lnSpc>
            </a:pPr>
          </a:p>
          <a:p>
            <a:pPr algn="ctr">
              <a:lnSpc>
                <a:spcPts val="6300"/>
              </a:lnSpc>
            </a:pPr>
            <a:r>
              <a:rPr lang="en-US" sz="4500">
                <a:solidFill>
                  <a:srgbClr val="FFFFFF"/>
                </a:solidFill>
                <a:latin typeface="Roca One Bold"/>
              </a:rPr>
              <a:t>Must be paid, graduating member &amp; complete one level of BAA</a:t>
            </a:r>
          </a:p>
          <a:p>
            <a:pPr algn="ctr">
              <a:lnSpc>
                <a:spcPts val="6300"/>
              </a:lnSpc>
            </a:pPr>
            <a:r>
              <a:rPr lang="en-US" sz="4500">
                <a:solidFill>
                  <a:srgbClr val="FFFFFF"/>
                </a:solidFill>
                <a:latin typeface="Roca One Bold"/>
              </a:rPr>
              <a:t>Must attend State Conference</a:t>
            </a:r>
          </a:p>
          <a:p>
            <a:pPr algn="ctr">
              <a:lnSpc>
                <a:spcPts val="6300"/>
              </a:lnSpc>
            </a:pPr>
            <a:r>
              <a:rPr lang="en-US" sz="4500" u="sng">
                <a:solidFill>
                  <a:srgbClr val="FFFFFF"/>
                </a:solidFill>
                <a:latin typeface="Roca One Bold"/>
                <a:hlinkClick r:id="rId2" tooltip="https://docs.google.com/file/d/1rAX7Fk_wtKlz3T1bzYyq0g9JylyQsiuq/edit?usp=docslist_api&amp;filetype=msword"/>
              </a:rPr>
              <a:t>Application</a:t>
            </a:r>
            <a:r>
              <a:rPr lang="en-US" sz="4500">
                <a:solidFill>
                  <a:srgbClr val="FFFFFF"/>
                </a:solidFill>
                <a:latin typeface="Roca One Bold"/>
              </a:rPr>
              <a:t> - FBLA Alabama Website</a:t>
            </a:r>
          </a:p>
          <a:p>
            <a:pPr algn="ctr">
              <a:lnSpc>
                <a:spcPts val="6300"/>
              </a:lnSpc>
            </a:pPr>
            <a:r>
              <a:rPr lang="en-US" sz="4500">
                <a:solidFill>
                  <a:srgbClr val="FFFFFF"/>
                </a:solidFill>
                <a:latin typeface="Roca One Bold"/>
              </a:rPr>
              <a:t>Due date is December 31</a:t>
            </a:r>
          </a:p>
          <a:p>
            <a:pPr algn="ctr">
              <a:lnSpc>
                <a:spcPts val="7279"/>
              </a:lnSpc>
            </a:pPr>
          </a:p>
        </p:txBody>
      </p:sp>
      <p:grpSp>
        <p:nvGrpSpPr>
          <p:cNvPr name="Group 3" id="3"/>
          <p:cNvGrpSpPr/>
          <p:nvPr/>
        </p:nvGrpSpPr>
        <p:grpSpPr>
          <a:xfrm rot="0">
            <a:off x="-900112" y="7715250"/>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6" id="6"/>
          <p:cNvGrpSpPr/>
          <p:nvPr/>
        </p:nvGrpSpPr>
        <p:grpSpPr>
          <a:xfrm rot="0">
            <a:off x="16100673" y="8029575"/>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8" id="8"/>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9" id="9"/>
          <p:cNvGrpSpPr/>
          <p:nvPr/>
        </p:nvGrpSpPr>
        <p:grpSpPr>
          <a:xfrm rot="0">
            <a:off x="-1298823" y="5674201"/>
            <a:ext cx="3086100" cy="308610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11" id="11"/>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12" id="12"/>
          <p:cNvSpPr txBox="true"/>
          <p:nvPr/>
        </p:nvSpPr>
        <p:spPr>
          <a:xfrm rot="0">
            <a:off x="3235077" y="857250"/>
            <a:ext cx="11817846" cy="1566544"/>
          </a:xfrm>
          <a:prstGeom prst="rect">
            <a:avLst/>
          </a:prstGeom>
        </p:spPr>
        <p:txBody>
          <a:bodyPr anchor="t" rtlCol="false" tIns="0" lIns="0" bIns="0" rIns="0">
            <a:spAutoFit/>
          </a:bodyPr>
          <a:lstStyle/>
          <a:p>
            <a:pPr algn="ctr">
              <a:lnSpc>
                <a:spcPts val="12880"/>
              </a:lnSpc>
            </a:pPr>
            <a:r>
              <a:rPr lang="en-US" sz="9200">
                <a:solidFill>
                  <a:srgbClr val="FED500"/>
                </a:solidFill>
                <a:latin typeface="Roca One Bold"/>
              </a:rPr>
              <a:t>District Scholarships</a:t>
            </a:r>
          </a:p>
        </p:txBody>
      </p:sp>
      <p:grpSp>
        <p:nvGrpSpPr>
          <p:cNvPr name="Group 13" id="13"/>
          <p:cNvGrpSpPr/>
          <p:nvPr/>
        </p:nvGrpSpPr>
        <p:grpSpPr>
          <a:xfrm rot="0">
            <a:off x="16504444" y="5674201"/>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15" id="1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3045E"/>
        </a:solidFill>
      </p:bgPr>
    </p:bg>
    <p:spTree>
      <p:nvGrpSpPr>
        <p:cNvPr id="1" name=""/>
        <p:cNvGrpSpPr/>
        <p:nvPr/>
      </p:nvGrpSpPr>
      <p:grpSpPr>
        <a:xfrm>
          <a:off x="0" y="0"/>
          <a:ext cx="0" cy="0"/>
          <a:chOff x="0" y="0"/>
          <a:chExt cx="0" cy="0"/>
        </a:xfrm>
      </p:grpSpPr>
      <p:sp>
        <p:nvSpPr>
          <p:cNvPr name="Freeform 2" id="2"/>
          <p:cNvSpPr/>
          <p:nvPr/>
        </p:nvSpPr>
        <p:spPr>
          <a:xfrm flipH="false" flipV="false" rot="0">
            <a:off x="3425557" y="5143500"/>
            <a:ext cx="4295142" cy="4850777"/>
          </a:xfrm>
          <a:custGeom>
            <a:avLst/>
            <a:gdLst/>
            <a:ahLst/>
            <a:cxnLst/>
            <a:rect r="r" b="b" t="t" l="l"/>
            <a:pathLst>
              <a:path h="4850777" w="4295142">
                <a:moveTo>
                  <a:pt x="0" y="0"/>
                </a:moveTo>
                <a:lnTo>
                  <a:pt x="4295142" y="0"/>
                </a:lnTo>
                <a:lnTo>
                  <a:pt x="4295142" y="4850777"/>
                </a:lnTo>
                <a:lnTo>
                  <a:pt x="0" y="48507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00641" y="1359563"/>
            <a:ext cx="4295142" cy="4850777"/>
          </a:xfrm>
          <a:custGeom>
            <a:avLst/>
            <a:gdLst/>
            <a:ahLst/>
            <a:cxnLst/>
            <a:rect r="r" b="b" t="t" l="l"/>
            <a:pathLst>
              <a:path h="4850777" w="4295142">
                <a:moveTo>
                  <a:pt x="0" y="0"/>
                </a:moveTo>
                <a:lnTo>
                  <a:pt x="4295142" y="0"/>
                </a:lnTo>
                <a:lnTo>
                  <a:pt x="4295142" y="4850776"/>
                </a:lnTo>
                <a:lnTo>
                  <a:pt x="0" y="48507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762132" y="5143500"/>
            <a:ext cx="4295142" cy="4850777"/>
          </a:xfrm>
          <a:custGeom>
            <a:avLst/>
            <a:gdLst/>
            <a:ahLst/>
            <a:cxnLst/>
            <a:rect r="r" b="b" t="t" l="l"/>
            <a:pathLst>
              <a:path h="4850777" w="4295142">
                <a:moveTo>
                  <a:pt x="0" y="0"/>
                </a:moveTo>
                <a:lnTo>
                  <a:pt x="4295142" y="0"/>
                </a:lnTo>
                <a:lnTo>
                  <a:pt x="4295142" y="4850777"/>
                </a:lnTo>
                <a:lnTo>
                  <a:pt x="0" y="48507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742827" y="1359563"/>
            <a:ext cx="4295142" cy="4850777"/>
          </a:xfrm>
          <a:custGeom>
            <a:avLst/>
            <a:gdLst/>
            <a:ahLst/>
            <a:cxnLst/>
            <a:rect r="r" b="b" t="t" l="l"/>
            <a:pathLst>
              <a:path h="4850777" w="4295142">
                <a:moveTo>
                  <a:pt x="0" y="0"/>
                </a:moveTo>
                <a:lnTo>
                  <a:pt x="4295142" y="0"/>
                </a:lnTo>
                <a:lnTo>
                  <a:pt x="4295142" y="4850776"/>
                </a:lnTo>
                <a:lnTo>
                  <a:pt x="0" y="48507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350215" y="1359563"/>
            <a:ext cx="4295142" cy="4850777"/>
          </a:xfrm>
          <a:custGeom>
            <a:avLst/>
            <a:gdLst/>
            <a:ahLst/>
            <a:cxnLst/>
            <a:rect r="r" b="b" t="t" l="l"/>
            <a:pathLst>
              <a:path h="4850777" w="4295142">
                <a:moveTo>
                  <a:pt x="0" y="0"/>
                </a:moveTo>
                <a:lnTo>
                  <a:pt x="4295142" y="0"/>
                </a:lnTo>
                <a:lnTo>
                  <a:pt x="4295142" y="4850776"/>
                </a:lnTo>
                <a:lnTo>
                  <a:pt x="0" y="48507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0" y="891"/>
            <a:ext cx="9144000" cy="3195319"/>
          </a:xfrm>
          <a:prstGeom prst="rect">
            <a:avLst/>
          </a:prstGeom>
        </p:spPr>
        <p:txBody>
          <a:bodyPr anchor="t" rtlCol="false" tIns="0" lIns="0" bIns="0" rIns="0">
            <a:spAutoFit/>
          </a:bodyPr>
          <a:lstStyle/>
          <a:p>
            <a:pPr algn="ctr">
              <a:lnSpc>
                <a:spcPts val="12880"/>
              </a:lnSpc>
            </a:pPr>
            <a:r>
              <a:rPr lang="en-US" sz="9200">
                <a:solidFill>
                  <a:srgbClr val="FED500"/>
                </a:solidFill>
                <a:latin typeface="Roca One Bold"/>
              </a:rPr>
              <a:t>FUNDRAISING</a:t>
            </a:r>
          </a:p>
          <a:p>
            <a:pPr algn="ctr">
              <a:lnSpc>
                <a:spcPts val="12880"/>
              </a:lnSpc>
            </a:pPr>
          </a:p>
        </p:txBody>
      </p:sp>
      <p:sp>
        <p:nvSpPr>
          <p:cNvPr name="TextBox 8" id="8"/>
          <p:cNvSpPr txBox="true"/>
          <p:nvPr/>
        </p:nvSpPr>
        <p:spPr>
          <a:xfrm rot="0">
            <a:off x="1426631" y="2286529"/>
            <a:ext cx="2891870" cy="1752690"/>
          </a:xfrm>
          <a:prstGeom prst="rect">
            <a:avLst/>
          </a:prstGeom>
        </p:spPr>
        <p:txBody>
          <a:bodyPr anchor="t" rtlCol="false" tIns="0" lIns="0" bIns="0" rIns="0">
            <a:spAutoFit/>
          </a:bodyPr>
          <a:lstStyle/>
          <a:p>
            <a:pPr algn="ctr">
              <a:lnSpc>
                <a:spcPts val="4720"/>
              </a:lnSpc>
            </a:pPr>
            <a:r>
              <a:rPr lang="en-US" sz="3371">
                <a:solidFill>
                  <a:srgbClr val="FED500"/>
                </a:solidFill>
                <a:latin typeface="Roca One Bold"/>
              </a:rPr>
              <a:t>Dances or After School Events</a:t>
            </a:r>
          </a:p>
        </p:txBody>
      </p:sp>
      <p:sp>
        <p:nvSpPr>
          <p:cNvPr name="TextBox 9" id="9"/>
          <p:cNvSpPr txBox="true"/>
          <p:nvPr/>
        </p:nvSpPr>
        <p:spPr>
          <a:xfrm rot="0">
            <a:off x="8340503" y="2400299"/>
            <a:ext cx="2610594" cy="1780540"/>
          </a:xfrm>
          <a:prstGeom prst="rect">
            <a:avLst/>
          </a:prstGeom>
        </p:spPr>
        <p:txBody>
          <a:bodyPr anchor="t" rtlCol="false" tIns="0" lIns="0" bIns="0" rIns="0">
            <a:spAutoFit/>
          </a:bodyPr>
          <a:lstStyle/>
          <a:p>
            <a:pPr algn="ctr">
              <a:lnSpc>
                <a:spcPts val="4759"/>
              </a:lnSpc>
            </a:pPr>
            <a:r>
              <a:rPr lang="en-US" sz="3399">
                <a:solidFill>
                  <a:srgbClr val="FED500"/>
                </a:solidFill>
                <a:latin typeface="Roca One Bold"/>
              </a:rPr>
              <a:t>Sponsorship</a:t>
            </a:r>
          </a:p>
          <a:p>
            <a:pPr algn="ctr">
              <a:lnSpc>
                <a:spcPts val="4759"/>
              </a:lnSpc>
            </a:pPr>
            <a:r>
              <a:rPr lang="en-US" sz="3399">
                <a:solidFill>
                  <a:srgbClr val="FED500"/>
                </a:solidFill>
                <a:latin typeface="Roca One Bold"/>
              </a:rPr>
              <a:t> Toolkit</a:t>
            </a:r>
          </a:p>
          <a:p>
            <a:pPr algn="ctr">
              <a:lnSpc>
                <a:spcPts val="4759"/>
              </a:lnSpc>
            </a:pPr>
          </a:p>
        </p:txBody>
      </p:sp>
      <p:sp>
        <p:nvSpPr>
          <p:cNvPr name="TextBox 10" id="10"/>
          <p:cNvSpPr txBox="true"/>
          <p:nvPr/>
        </p:nvSpPr>
        <p:spPr>
          <a:xfrm rot="0">
            <a:off x="14199789" y="2400299"/>
            <a:ext cx="3838179" cy="1180465"/>
          </a:xfrm>
          <a:prstGeom prst="rect">
            <a:avLst/>
          </a:prstGeom>
        </p:spPr>
        <p:txBody>
          <a:bodyPr anchor="t" rtlCol="false" tIns="0" lIns="0" bIns="0" rIns="0">
            <a:spAutoFit/>
          </a:bodyPr>
          <a:lstStyle/>
          <a:p>
            <a:pPr algn="ctr">
              <a:lnSpc>
                <a:spcPts val="4759"/>
              </a:lnSpc>
            </a:pPr>
            <a:r>
              <a:rPr lang="en-US" sz="3399">
                <a:solidFill>
                  <a:srgbClr val="FED500"/>
                </a:solidFill>
                <a:latin typeface="Roca One Bold"/>
              </a:rPr>
              <a:t>Partnerships </a:t>
            </a:r>
          </a:p>
          <a:p>
            <a:pPr algn="ctr">
              <a:lnSpc>
                <a:spcPts val="4759"/>
              </a:lnSpc>
            </a:pPr>
            <a:r>
              <a:rPr lang="en-US" sz="3399">
                <a:solidFill>
                  <a:srgbClr val="FED500"/>
                </a:solidFill>
                <a:latin typeface="Roca One Bold"/>
              </a:rPr>
              <a:t>with other clubs</a:t>
            </a:r>
            <a:r>
              <a:rPr lang="en-US" sz="3399">
                <a:solidFill>
                  <a:srgbClr val="FED500"/>
                </a:solidFill>
                <a:latin typeface="Roca One"/>
              </a:rPr>
              <a:t> </a:t>
            </a:r>
          </a:p>
        </p:txBody>
      </p:sp>
      <p:sp>
        <p:nvSpPr>
          <p:cNvPr name="TextBox 11" id="11"/>
          <p:cNvSpPr txBox="true"/>
          <p:nvPr/>
        </p:nvSpPr>
        <p:spPr>
          <a:xfrm rot="0">
            <a:off x="3949627" y="6574005"/>
            <a:ext cx="3665063" cy="1088563"/>
          </a:xfrm>
          <a:prstGeom prst="rect">
            <a:avLst/>
          </a:prstGeom>
        </p:spPr>
        <p:txBody>
          <a:bodyPr anchor="t" rtlCol="false" tIns="0" lIns="0" bIns="0" rIns="0">
            <a:spAutoFit/>
          </a:bodyPr>
          <a:lstStyle/>
          <a:p>
            <a:pPr algn="ctr">
              <a:lnSpc>
                <a:spcPts val="4407"/>
              </a:lnSpc>
            </a:pPr>
            <a:r>
              <a:rPr lang="en-US" sz="3148">
                <a:solidFill>
                  <a:srgbClr val="FED500"/>
                </a:solidFill>
                <a:latin typeface="Roca One Bold"/>
              </a:rPr>
              <a:t>Partnerships with</a:t>
            </a:r>
          </a:p>
          <a:p>
            <a:pPr algn="ctr">
              <a:lnSpc>
                <a:spcPts val="4407"/>
              </a:lnSpc>
            </a:pPr>
            <a:r>
              <a:rPr lang="en-US" sz="3148">
                <a:solidFill>
                  <a:srgbClr val="FED500"/>
                </a:solidFill>
                <a:latin typeface="Roca One Bold"/>
              </a:rPr>
              <a:t> Businesses in Area</a:t>
            </a:r>
          </a:p>
        </p:txBody>
      </p:sp>
      <p:sp>
        <p:nvSpPr>
          <p:cNvPr name="TextBox 12" id="12"/>
          <p:cNvSpPr txBox="true"/>
          <p:nvPr/>
        </p:nvSpPr>
        <p:spPr>
          <a:xfrm rot="0">
            <a:off x="10430905" y="6605668"/>
            <a:ext cx="3311922" cy="1180465"/>
          </a:xfrm>
          <a:prstGeom prst="rect">
            <a:avLst/>
          </a:prstGeom>
        </p:spPr>
        <p:txBody>
          <a:bodyPr anchor="t" rtlCol="false" tIns="0" lIns="0" bIns="0" rIns="0">
            <a:spAutoFit/>
          </a:bodyPr>
          <a:lstStyle/>
          <a:p>
            <a:pPr algn="ctr">
              <a:lnSpc>
                <a:spcPts val="4759"/>
              </a:lnSpc>
            </a:pPr>
            <a:r>
              <a:rPr lang="en-US" sz="3399">
                <a:solidFill>
                  <a:srgbClr val="FED500"/>
                </a:solidFill>
                <a:latin typeface="Roca One Bold"/>
              </a:rPr>
              <a:t>Food/Item Sales</a:t>
            </a:r>
          </a:p>
          <a:p>
            <a:pPr algn="ctr">
              <a:lnSpc>
                <a:spcPts val="4759"/>
              </a:lnSpc>
            </a:pPr>
          </a:p>
        </p:txBody>
      </p:sp>
      <p:sp>
        <p:nvSpPr>
          <p:cNvPr name="Freeform 13" id="13"/>
          <p:cNvSpPr/>
          <p:nvPr/>
        </p:nvSpPr>
        <p:spPr>
          <a:xfrm flipH="false" flipV="false" rot="0">
            <a:off x="-1108858" y="6672343"/>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true" flipV="false" rot="0">
            <a:off x="14800273" y="6938018"/>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p:cSld>
    <p:bg>
      <p:bgPr>
        <a:solidFill>
          <a:srgbClr val="03045E"/>
        </a:solidFill>
      </p:bgPr>
    </p:bg>
    <p:spTree>
      <p:nvGrpSpPr>
        <p:cNvPr id="1" name=""/>
        <p:cNvGrpSpPr/>
        <p:nvPr/>
      </p:nvGrpSpPr>
      <p:grpSpPr>
        <a:xfrm>
          <a:off x="0" y="0"/>
          <a:ext cx="0" cy="0"/>
          <a:chOff x="0" y="0"/>
          <a:chExt cx="0" cy="0"/>
        </a:xfrm>
      </p:grpSpPr>
      <p:sp>
        <p:nvSpPr>
          <p:cNvPr name="TextBox 2" id="2"/>
          <p:cNvSpPr txBox="true"/>
          <p:nvPr/>
        </p:nvSpPr>
        <p:spPr>
          <a:xfrm rot="0">
            <a:off x="2510210" y="3160078"/>
            <a:ext cx="12777043" cy="4824094"/>
          </a:xfrm>
          <a:prstGeom prst="rect">
            <a:avLst/>
          </a:prstGeom>
        </p:spPr>
        <p:txBody>
          <a:bodyPr anchor="t" rtlCol="false" tIns="0" lIns="0" bIns="0" rIns="0">
            <a:spAutoFit/>
          </a:bodyPr>
          <a:lstStyle/>
          <a:p>
            <a:pPr algn="ctr">
              <a:lnSpc>
                <a:spcPts val="12880"/>
              </a:lnSpc>
            </a:pPr>
            <a:r>
              <a:rPr lang="en-US" sz="9200">
                <a:solidFill>
                  <a:srgbClr val="FFFFFF"/>
                </a:solidFill>
                <a:latin typeface="Roca One Bold"/>
              </a:rPr>
              <a:t>FUNDRAISING </a:t>
            </a:r>
          </a:p>
          <a:p>
            <a:pPr algn="ctr">
              <a:lnSpc>
                <a:spcPts val="12880"/>
              </a:lnSpc>
            </a:pPr>
            <a:r>
              <a:rPr lang="en-US" sz="9200">
                <a:solidFill>
                  <a:srgbClr val="FFFFFF"/>
                </a:solidFill>
                <a:latin typeface="Roca One Bold"/>
              </a:rPr>
              <a:t>Brainstorming Session</a:t>
            </a:r>
          </a:p>
          <a:p>
            <a:pPr algn="ctr">
              <a:lnSpc>
                <a:spcPts val="12880"/>
              </a:lnSpc>
            </a:pPr>
          </a:p>
        </p:txBody>
      </p:sp>
      <p:grpSp>
        <p:nvGrpSpPr>
          <p:cNvPr name="Group 3" id="3"/>
          <p:cNvGrpSpPr/>
          <p:nvPr/>
        </p:nvGrpSpPr>
        <p:grpSpPr>
          <a:xfrm rot="0">
            <a:off x="-900112" y="746982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6" id="6"/>
          <p:cNvGrpSpPr/>
          <p:nvPr/>
        </p:nvGrpSpPr>
        <p:grpSpPr>
          <a:xfrm rot="0">
            <a:off x="-1150144" y="-514350"/>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8" id="8"/>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9" id="9"/>
          <p:cNvGrpSpPr/>
          <p:nvPr/>
        </p:nvGrpSpPr>
        <p:grpSpPr>
          <a:xfrm rot="0">
            <a:off x="16504444" y="-514350"/>
            <a:ext cx="3086100" cy="308610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11" id="11"/>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2" id="12"/>
          <p:cNvGrpSpPr/>
          <p:nvPr/>
        </p:nvGrpSpPr>
        <p:grpSpPr>
          <a:xfrm rot="0">
            <a:off x="16254412" y="7200900"/>
            <a:ext cx="2800350" cy="3086100"/>
            <a:chOff x="0" y="0"/>
            <a:chExt cx="737541" cy="812800"/>
          </a:xfrm>
        </p:grpSpPr>
        <p:sp>
          <p:nvSpPr>
            <p:cNvPr name="Freeform 13" id="13"/>
            <p:cNvSpPr/>
            <p:nvPr/>
          </p:nvSpPr>
          <p:spPr>
            <a:xfrm flipH="false" flipV="false" rot="0">
              <a:off x="0" y="0"/>
              <a:ext cx="737541" cy="812800"/>
            </a:xfrm>
            <a:custGeom>
              <a:avLst/>
              <a:gdLst/>
              <a:ahLst/>
              <a:cxnLst/>
              <a:rect r="r" b="b" t="t" l="l"/>
              <a:pathLst>
                <a:path h="812800" w="737541">
                  <a:moveTo>
                    <a:pt x="0" y="0"/>
                  </a:moveTo>
                  <a:lnTo>
                    <a:pt x="737541" y="0"/>
                  </a:lnTo>
                  <a:lnTo>
                    <a:pt x="737541" y="812800"/>
                  </a:lnTo>
                  <a:lnTo>
                    <a:pt x="0" y="812800"/>
                  </a:lnTo>
                  <a:close/>
                </a:path>
              </a:pathLst>
            </a:custGeom>
            <a:solidFill>
              <a:srgbClr val="0077B6"/>
            </a:solidFill>
          </p:spPr>
        </p:sp>
        <p:sp>
          <p:nvSpPr>
            <p:cNvPr name="TextBox 14" id="14"/>
            <p:cNvSpPr txBox="true"/>
            <p:nvPr/>
          </p:nvSpPr>
          <p:spPr>
            <a:xfrm>
              <a:off x="0" y="-19050"/>
              <a:ext cx="737541" cy="831850"/>
            </a:xfrm>
            <a:prstGeom prst="rect">
              <a:avLst/>
            </a:prstGeom>
          </p:spPr>
          <p:txBody>
            <a:bodyPr anchor="ctr" rtlCol="false" tIns="50800" lIns="50800" bIns="50800" rIns="50800"/>
            <a:lstStyle/>
            <a:p>
              <a:pPr algn="ctr">
                <a:lnSpc>
                  <a:spcPts val="3250"/>
                </a:lnSpc>
              </a:pPr>
            </a:p>
          </p:txBody>
        </p:sp>
      </p:grpSp>
      <p:grpSp>
        <p:nvGrpSpPr>
          <p:cNvPr name="Group 15" id="15"/>
          <p:cNvGrpSpPr/>
          <p:nvPr/>
        </p:nvGrpSpPr>
        <p:grpSpPr>
          <a:xfrm rot="0">
            <a:off x="-1543050" y="5926772"/>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17" id="17"/>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8" id="18"/>
          <p:cNvGrpSpPr/>
          <p:nvPr/>
        </p:nvGrpSpPr>
        <p:grpSpPr>
          <a:xfrm rot="0">
            <a:off x="1278731" y="0"/>
            <a:ext cx="3086100" cy="308610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20" id="20"/>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21" id="21"/>
          <p:cNvGrpSpPr/>
          <p:nvPr/>
        </p:nvGrpSpPr>
        <p:grpSpPr>
          <a:xfrm rot="0">
            <a:off x="13896975" y="-268922"/>
            <a:ext cx="3086100" cy="308610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23" id="23"/>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24" id="24"/>
          <p:cNvGrpSpPr/>
          <p:nvPr/>
        </p:nvGrpSpPr>
        <p:grpSpPr>
          <a:xfrm rot="0">
            <a:off x="16983075" y="5657850"/>
            <a:ext cx="3086100" cy="308610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26" id="26"/>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45.xml><?xml version="1.0" encoding="utf-8"?>
<p:sld xmlns:p="http://schemas.openxmlformats.org/presentationml/2006/main" xmlns:a="http://schemas.openxmlformats.org/drawingml/2006/main">
  <p:cSld>
    <p:bg>
      <p:bgPr>
        <a:solidFill>
          <a:srgbClr val="03045E"/>
        </a:solidFill>
      </p:bgPr>
    </p:bg>
    <p:spTree>
      <p:nvGrpSpPr>
        <p:cNvPr id="1" name=""/>
        <p:cNvGrpSpPr/>
        <p:nvPr/>
      </p:nvGrpSpPr>
      <p:grpSpPr>
        <a:xfrm>
          <a:off x="0" y="0"/>
          <a:ext cx="0" cy="0"/>
          <a:chOff x="0" y="0"/>
          <a:chExt cx="0" cy="0"/>
        </a:xfrm>
      </p:grpSpPr>
      <p:sp>
        <p:nvSpPr>
          <p:cNvPr name="TextBox 2" id="2"/>
          <p:cNvSpPr txBox="true"/>
          <p:nvPr/>
        </p:nvSpPr>
        <p:spPr>
          <a:xfrm rot="0">
            <a:off x="9139238" y="4274503"/>
            <a:ext cx="9525" cy="1566544"/>
          </a:xfrm>
          <a:prstGeom prst="rect">
            <a:avLst/>
          </a:prstGeom>
        </p:spPr>
        <p:txBody>
          <a:bodyPr anchor="t" rtlCol="false" tIns="0" lIns="0" bIns="0" rIns="0">
            <a:spAutoFit/>
          </a:bodyPr>
          <a:lstStyle/>
          <a:p>
            <a:pPr algn="ctr">
              <a:lnSpc>
                <a:spcPts val="12880"/>
              </a:lnSpc>
            </a:pPr>
          </a:p>
        </p:txBody>
      </p:sp>
      <p:sp>
        <p:nvSpPr>
          <p:cNvPr name="TextBox 3" id="3"/>
          <p:cNvSpPr txBox="true"/>
          <p:nvPr/>
        </p:nvSpPr>
        <p:spPr>
          <a:xfrm rot="0">
            <a:off x="9525" y="1743745"/>
            <a:ext cx="18278475" cy="6755879"/>
          </a:xfrm>
          <a:prstGeom prst="rect">
            <a:avLst/>
          </a:prstGeom>
        </p:spPr>
        <p:txBody>
          <a:bodyPr anchor="t" rtlCol="false" tIns="0" lIns="0" bIns="0" rIns="0">
            <a:spAutoFit/>
          </a:bodyPr>
          <a:lstStyle/>
          <a:p>
            <a:pPr algn="ctr">
              <a:lnSpc>
                <a:spcPts val="7699"/>
              </a:lnSpc>
            </a:pPr>
            <a:r>
              <a:rPr lang="en-US" sz="5499">
                <a:solidFill>
                  <a:srgbClr val="FFFFFF"/>
                </a:solidFill>
                <a:latin typeface="Roca One Bold"/>
              </a:rPr>
              <a:t>Excellent FREE curriculum resources for most all business classes</a:t>
            </a:r>
          </a:p>
          <a:p>
            <a:pPr algn="ctr">
              <a:lnSpc>
                <a:spcPts val="7699"/>
              </a:lnSpc>
            </a:pPr>
          </a:p>
          <a:p>
            <a:pPr algn="ctr">
              <a:lnSpc>
                <a:spcPts val="7699"/>
              </a:lnSpc>
            </a:pPr>
            <a:r>
              <a:rPr lang="en-US" sz="5499">
                <a:solidFill>
                  <a:srgbClr val="FFFFFF"/>
                </a:solidFill>
                <a:latin typeface="Roca One Bold"/>
              </a:rPr>
              <a:t>MyCareerTech</a:t>
            </a:r>
          </a:p>
          <a:p>
            <a:pPr algn="ctr">
              <a:lnSpc>
                <a:spcPts val="7699"/>
              </a:lnSpc>
            </a:pPr>
            <a:r>
              <a:rPr lang="en-US" sz="5499">
                <a:solidFill>
                  <a:srgbClr val="FFFFFF"/>
                </a:solidFill>
                <a:latin typeface="Roca One Bold"/>
              </a:rPr>
              <a:t>https://mycareertech.com/login</a:t>
            </a:r>
          </a:p>
          <a:p>
            <a:pPr algn="ctr">
              <a:lnSpc>
                <a:spcPts val="7699"/>
              </a:lnSpc>
            </a:pPr>
          </a:p>
          <a:p>
            <a:pPr algn="ctr">
              <a:lnSpc>
                <a:spcPts val="7699"/>
              </a:lnSpc>
            </a:pP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true" rot="0">
            <a:off x="-1108858" y="-1028700"/>
            <a:ext cx="4275117" cy="4114800"/>
          </a:xfrm>
          <a:custGeom>
            <a:avLst/>
            <a:gdLst/>
            <a:ahLst/>
            <a:cxnLst/>
            <a:rect r="r" b="b" t="t" l="l"/>
            <a:pathLst>
              <a:path h="4114800" w="4275117">
                <a:moveTo>
                  <a:pt x="0" y="4114800"/>
                </a:moveTo>
                <a:lnTo>
                  <a:pt x="4275116" y="4114800"/>
                </a:lnTo>
                <a:lnTo>
                  <a:pt x="4275116"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4533498" y="7200900"/>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108858" y="7715250"/>
            <a:ext cx="3086100" cy="30861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6" id="6"/>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7" id="7"/>
          <p:cNvGrpSpPr/>
          <p:nvPr/>
        </p:nvGrpSpPr>
        <p:grpSpPr>
          <a:xfrm rot="0">
            <a:off x="16397411" y="-514350"/>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9" id="9"/>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0" id="10"/>
          <p:cNvGrpSpPr/>
          <p:nvPr/>
        </p:nvGrpSpPr>
        <p:grpSpPr>
          <a:xfrm rot="0">
            <a:off x="-1469157" y="5879148"/>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2" id="12"/>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3" id="13"/>
          <p:cNvGrpSpPr/>
          <p:nvPr/>
        </p:nvGrpSpPr>
        <p:grpSpPr>
          <a:xfrm rot="0">
            <a:off x="16744950" y="1028700"/>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5" id="1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Freeform 16" id="16">
            <a:hlinkClick r:id="rId5" tooltip="https://connect.fbla.org/files"/>
          </p:cNvPr>
          <p:cNvSpPr/>
          <p:nvPr/>
        </p:nvSpPr>
        <p:spPr>
          <a:xfrm flipH="false" flipV="false" rot="0">
            <a:off x="1028700" y="2588601"/>
            <a:ext cx="16326416" cy="6376647"/>
          </a:xfrm>
          <a:custGeom>
            <a:avLst/>
            <a:gdLst/>
            <a:ahLst/>
            <a:cxnLst/>
            <a:rect r="r" b="b" t="t" l="l"/>
            <a:pathLst>
              <a:path h="6376647" w="16326416">
                <a:moveTo>
                  <a:pt x="0" y="0"/>
                </a:moveTo>
                <a:lnTo>
                  <a:pt x="16326416" y="0"/>
                </a:lnTo>
                <a:lnTo>
                  <a:pt x="16326416" y="6376647"/>
                </a:lnTo>
                <a:lnTo>
                  <a:pt x="0" y="6376647"/>
                </a:lnTo>
                <a:lnTo>
                  <a:pt x="0" y="0"/>
                </a:lnTo>
                <a:close/>
              </a:path>
            </a:pathLst>
          </a:custGeom>
          <a:blipFill>
            <a:blip r:embed="rId4"/>
            <a:stretch>
              <a:fillRect l="0" t="0" r="0" b="0"/>
            </a:stretch>
          </a:blipFill>
        </p:spPr>
      </p:sp>
      <p:sp>
        <p:nvSpPr>
          <p:cNvPr name="TextBox 17" id="17"/>
          <p:cNvSpPr txBox="true"/>
          <p:nvPr/>
        </p:nvSpPr>
        <p:spPr>
          <a:xfrm rot="0">
            <a:off x="1616943" y="895350"/>
            <a:ext cx="15054114" cy="2396491"/>
          </a:xfrm>
          <a:prstGeom prst="rect">
            <a:avLst/>
          </a:prstGeom>
        </p:spPr>
        <p:txBody>
          <a:bodyPr anchor="t" rtlCol="false" tIns="0" lIns="0" bIns="0" rIns="0">
            <a:spAutoFit/>
          </a:bodyPr>
          <a:lstStyle/>
          <a:p>
            <a:pPr algn="ctr">
              <a:lnSpc>
                <a:spcPts val="9659"/>
              </a:lnSpc>
            </a:pPr>
            <a:r>
              <a:rPr lang="en-US" sz="6899">
                <a:solidFill>
                  <a:srgbClr val="03045E"/>
                </a:solidFill>
                <a:latin typeface="Roca One Bold"/>
              </a:rPr>
              <a:t>NAVIGATING THE FBLA DATABASE</a:t>
            </a:r>
          </a:p>
          <a:p>
            <a:pPr algn="ctr">
              <a:lnSpc>
                <a:spcPts val="9659"/>
              </a:lnSpc>
            </a:pP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Freeform 2" id="2"/>
          <p:cNvSpPr/>
          <p:nvPr/>
        </p:nvSpPr>
        <p:spPr>
          <a:xfrm flipH="false" flipV="false" rot="0">
            <a:off x="3904188" y="382324"/>
            <a:ext cx="10479625" cy="9522351"/>
          </a:xfrm>
          <a:custGeom>
            <a:avLst/>
            <a:gdLst/>
            <a:ahLst/>
            <a:cxnLst/>
            <a:rect r="r" b="b" t="t" l="l"/>
            <a:pathLst>
              <a:path h="9522351" w="10479625">
                <a:moveTo>
                  <a:pt x="0" y="0"/>
                </a:moveTo>
                <a:lnTo>
                  <a:pt x="10479624" y="0"/>
                </a:lnTo>
                <a:lnTo>
                  <a:pt x="10479624" y="9522352"/>
                </a:lnTo>
                <a:lnTo>
                  <a:pt x="0" y="9522352"/>
                </a:lnTo>
                <a:lnTo>
                  <a:pt x="0" y="0"/>
                </a:lnTo>
                <a:close/>
              </a:path>
            </a:pathLst>
          </a:custGeom>
          <a:blipFill>
            <a:blip r:embed="rId2"/>
            <a:stretch>
              <a:fillRect l="0" t="0" r="0" b="0"/>
            </a:stretch>
          </a:blipFill>
        </p:spPr>
      </p:sp>
      <p:sp>
        <p:nvSpPr>
          <p:cNvPr name="Freeform 3" id="3"/>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3"/>
            <a:stretch>
              <a:fillRect l="0" t="0" r="0" b="0"/>
            </a:stretch>
          </a:blipFill>
        </p:spPr>
      </p:sp>
      <p:grpSp>
        <p:nvGrpSpPr>
          <p:cNvPr name="Group 4" id="4"/>
          <p:cNvGrpSpPr/>
          <p:nvPr/>
        </p:nvGrpSpPr>
        <p:grpSpPr>
          <a:xfrm rot="0">
            <a:off x="-1080808" y="-514350"/>
            <a:ext cx="3086100" cy="30861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p:spPr>
        </p:sp>
        <p:sp>
          <p:nvSpPr>
            <p:cNvPr name="TextBox 6" id="6"/>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7" id="7"/>
          <p:cNvGrpSpPr/>
          <p:nvPr/>
        </p:nvGrpSpPr>
        <p:grpSpPr>
          <a:xfrm rot="0">
            <a:off x="16500631" y="7826694"/>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p:spPr>
        </p:sp>
        <p:sp>
          <p:nvSpPr>
            <p:cNvPr name="TextBox 9" id="9"/>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11739379" y="1602640"/>
            <a:ext cx="5694578" cy="7081719"/>
          </a:xfrm>
          <a:custGeom>
            <a:avLst/>
            <a:gdLst/>
            <a:ahLst/>
            <a:cxnLst/>
            <a:rect r="r" b="b" t="t" l="l"/>
            <a:pathLst>
              <a:path h="7081719" w="5694578">
                <a:moveTo>
                  <a:pt x="0" y="0"/>
                </a:moveTo>
                <a:lnTo>
                  <a:pt x="5694578" y="0"/>
                </a:lnTo>
                <a:lnTo>
                  <a:pt x="5694578" y="7081720"/>
                </a:lnTo>
                <a:lnTo>
                  <a:pt x="0" y="7081720"/>
                </a:lnTo>
                <a:lnTo>
                  <a:pt x="0" y="0"/>
                </a:lnTo>
                <a:close/>
              </a:path>
            </a:pathLst>
          </a:custGeom>
          <a:blipFill>
            <a:blip r:embed="rId2"/>
            <a:stretch>
              <a:fillRect l="0" t="0" r="0" b="0"/>
            </a:stretch>
          </a:blipFill>
        </p:spPr>
      </p:sp>
      <p:sp>
        <p:nvSpPr>
          <p:cNvPr name="Freeform 3" id="3"/>
          <p:cNvSpPr/>
          <p:nvPr/>
        </p:nvSpPr>
        <p:spPr>
          <a:xfrm flipH="false" flipV="false" rot="0">
            <a:off x="1028700" y="2742099"/>
            <a:ext cx="10211459" cy="2401401"/>
          </a:xfrm>
          <a:custGeom>
            <a:avLst/>
            <a:gdLst/>
            <a:ahLst/>
            <a:cxnLst/>
            <a:rect r="r" b="b" t="t" l="l"/>
            <a:pathLst>
              <a:path h="2401401" w="10211459">
                <a:moveTo>
                  <a:pt x="0" y="0"/>
                </a:moveTo>
                <a:lnTo>
                  <a:pt x="10211459" y="0"/>
                </a:lnTo>
                <a:lnTo>
                  <a:pt x="10211459" y="2401401"/>
                </a:lnTo>
                <a:lnTo>
                  <a:pt x="0" y="2401401"/>
                </a:lnTo>
                <a:lnTo>
                  <a:pt x="0" y="0"/>
                </a:lnTo>
                <a:close/>
              </a:path>
            </a:pathLst>
          </a:custGeom>
          <a:blipFill>
            <a:blip r:embed="rId3"/>
            <a:stretch>
              <a:fillRect l="-3400" t="-284" r="-2013" b="-284"/>
            </a:stretch>
          </a:blipFill>
        </p:spPr>
      </p:sp>
      <p:sp>
        <p:nvSpPr>
          <p:cNvPr name="Freeform 4" id="4"/>
          <p:cNvSpPr/>
          <p:nvPr/>
        </p:nvSpPr>
        <p:spPr>
          <a:xfrm flipH="false" flipV="false" rot="0">
            <a:off x="3702439" y="8444556"/>
            <a:ext cx="6784209" cy="1060033"/>
          </a:xfrm>
          <a:custGeom>
            <a:avLst/>
            <a:gdLst/>
            <a:ahLst/>
            <a:cxnLst/>
            <a:rect r="r" b="b" t="t" l="l"/>
            <a:pathLst>
              <a:path h="1060033" w="6784209">
                <a:moveTo>
                  <a:pt x="0" y="0"/>
                </a:moveTo>
                <a:lnTo>
                  <a:pt x="6784209" y="0"/>
                </a:lnTo>
                <a:lnTo>
                  <a:pt x="6784209" y="1060033"/>
                </a:lnTo>
                <a:lnTo>
                  <a:pt x="0" y="1060033"/>
                </a:lnTo>
                <a:lnTo>
                  <a:pt x="0" y="0"/>
                </a:lnTo>
                <a:close/>
              </a:path>
            </a:pathLst>
          </a:custGeom>
          <a:blipFill>
            <a:blip r:embed="rId4"/>
            <a:stretch>
              <a:fillRect l="0" t="0" r="0" b="0"/>
            </a:stretch>
          </a:blipFill>
        </p:spPr>
      </p:sp>
      <p:grpSp>
        <p:nvGrpSpPr>
          <p:cNvPr name="Group 5" id="5"/>
          <p:cNvGrpSpPr/>
          <p:nvPr/>
        </p:nvGrpSpPr>
        <p:grpSpPr>
          <a:xfrm rot="0">
            <a:off x="16238540" y="8951060"/>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8" id="8"/>
          <p:cNvGrpSpPr/>
          <p:nvPr/>
        </p:nvGrpSpPr>
        <p:grpSpPr>
          <a:xfrm rot="0">
            <a:off x="16238540" y="-1751057"/>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p:spPr>
        </p:sp>
        <p:sp>
          <p:nvSpPr>
            <p:cNvPr name="TextBox 10" id="10"/>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11" id="11"/>
          <p:cNvGrpSpPr/>
          <p:nvPr/>
        </p:nvGrpSpPr>
        <p:grpSpPr>
          <a:xfrm rot="0">
            <a:off x="-1246019" y="-1248198"/>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p:spPr>
        </p:sp>
        <p:sp>
          <p:nvSpPr>
            <p:cNvPr name="TextBox 13" id="13"/>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14" id="14"/>
          <p:cNvGrpSpPr/>
          <p:nvPr/>
        </p:nvGrpSpPr>
        <p:grpSpPr>
          <a:xfrm rot="0">
            <a:off x="-1246019" y="8444556"/>
            <a:ext cx="3086100" cy="308610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p:spPr>
        </p:sp>
        <p:sp>
          <p:nvSpPr>
            <p:cNvPr name="TextBox 16" id="16"/>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2320180" y="1426753"/>
            <a:ext cx="13647640" cy="6517623"/>
          </a:xfrm>
          <a:custGeom>
            <a:avLst/>
            <a:gdLst/>
            <a:ahLst/>
            <a:cxnLst/>
            <a:rect r="r" b="b" t="t" l="l"/>
            <a:pathLst>
              <a:path h="6517623" w="13647640">
                <a:moveTo>
                  <a:pt x="0" y="0"/>
                </a:moveTo>
                <a:lnTo>
                  <a:pt x="13647640" y="0"/>
                </a:lnTo>
                <a:lnTo>
                  <a:pt x="13647640" y="6517623"/>
                </a:lnTo>
                <a:lnTo>
                  <a:pt x="0" y="6517623"/>
                </a:lnTo>
                <a:lnTo>
                  <a:pt x="0" y="0"/>
                </a:lnTo>
                <a:close/>
              </a:path>
            </a:pathLst>
          </a:custGeom>
          <a:blipFill>
            <a:blip r:embed="rId2"/>
            <a:stretch>
              <a:fillRect l="0" t="0" r="0" b="0"/>
            </a:stretch>
          </a:blipFill>
        </p:spPr>
      </p:sp>
      <p:sp>
        <p:nvSpPr>
          <p:cNvPr name="Freeform 3" id="3"/>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3"/>
            <a:stretch>
              <a:fillRect l="0" t="0" r="0" b="0"/>
            </a:stretch>
          </a:blipFill>
        </p:spPr>
      </p:sp>
      <p:grpSp>
        <p:nvGrpSpPr>
          <p:cNvPr name="Group 4" id="4"/>
          <p:cNvGrpSpPr/>
          <p:nvPr/>
        </p:nvGrpSpPr>
        <p:grpSpPr>
          <a:xfrm rot="0">
            <a:off x="-752320" y="-514350"/>
            <a:ext cx="3086100" cy="30861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p:spPr>
        </p:sp>
        <p:sp>
          <p:nvSpPr>
            <p:cNvPr name="TextBox 6" id="6"/>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7" id="7"/>
          <p:cNvGrpSpPr/>
          <p:nvPr/>
        </p:nvGrpSpPr>
        <p:grpSpPr>
          <a:xfrm rot="0">
            <a:off x="-957416" y="-271806"/>
            <a:ext cx="1914832" cy="191483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01E"/>
            </a:solidFill>
          </p:spPr>
        </p:sp>
        <p:sp>
          <p:nvSpPr>
            <p:cNvPr name="TextBox 9" id="9"/>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10" id="10"/>
          <p:cNvGrpSpPr/>
          <p:nvPr/>
        </p:nvGrpSpPr>
        <p:grpSpPr>
          <a:xfrm rot="0">
            <a:off x="16124749" y="7796950"/>
            <a:ext cx="3233526" cy="323352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p:spPr>
        </p:sp>
        <p:sp>
          <p:nvSpPr>
            <p:cNvPr name="TextBox 12" id="12"/>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13" id="13"/>
          <p:cNvGrpSpPr/>
          <p:nvPr/>
        </p:nvGrpSpPr>
        <p:grpSpPr>
          <a:xfrm rot="0">
            <a:off x="17259300" y="8776981"/>
            <a:ext cx="1914832" cy="1914832"/>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01E"/>
            </a:solidFill>
          </p:spPr>
        </p:sp>
        <p:sp>
          <p:nvSpPr>
            <p:cNvPr name="TextBox 15" id="15"/>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Freeform 3" id="3"/>
          <p:cNvSpPr/>
          <p:nvPr/>
        </p:nvSpPr>
        <p:spPr>
          <a:xfrm flipH="true" flipV="false" rot="0">
            <a:off x="6305562" y="-995510"/>
            <a:ext cx="12278020" cy="12278020"/>
          </a:xfrm>
          <a:custGeom>
            <a:avLst/>
            <a:gdLst/>
            <a:ahLst/>
            <a:cxnLst/>
            <a:rect r="r" b="b" t="t" l="l"/>
            <a:pathLst>
              <a:path h="12278020" w="12278020">
                <a:moveTo>
                  <a:pt x="12278019" y="0"/>
                </a:moveTo>
                <a:lnTo>
                  <a:pt x="0" y="0"/>
                </a:lnTo>
                <a:lnTo>
                  <a:pt x="0" y="12278020"/>
                </a:lnTo>
                <a:lnTo>
                  <a:pt x="12278019" y="12278020"/>
                </a:lnTo>
                <a:lnTo>
                  <a:pt x="12278019"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3703457"/>
            <a:ext cx="16230600" cy="5554843"/>
          </a:xfrm>
          <a:prstGeom prst="rect">
            <a:avLst/>
          </a:prstGeom>
          <a:solidFill>
            <a:srgbClr val="03045E"/>
          </a:solidFill>
        </p:spPr>
      </p:sp>
      <p:grpSp>
        <p:nvGrpSpPr>
          <p:cNvPr name="Group 5" id="5"/>
          <p:cNvGrpSpPr>
            <a:grpSpLocks noChangeAspect="true"/>
          </p:cNvGrpSpPr>
          <p:nvPr/>
        </p:nvGrpSpPr>
        <p:grpSpPr>
          <a:xfrm rot="0">
            <a:off x="9343649" y="0"/>
            <a:ext cx="8944351" cy="10694456"/>
            <a:chOff x="0" y="0"/>
            <a:chExt cx="8603361" cy="10286746"/>
          </a:xfrm>
        </p:grpSpPr>
        <p:sp>
          <p:nvSpPr>
            <p:cNvPr name="Freeform 6" id="6"/>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5"/>
              <a:stretch>
                <a:fillRect l="-39731" t="0" r="-39731" b="0"/>
              </a:stretch>
            </a:blipFill>
          </p:spPr>
        </p:sp>
      </p:grpSp>
      <p:sp>
        <p:nvSpPr>
          <p:cNvPr name="Freeform 7" id="7"/>
          <p:cNvSpPr/>
          <p:nvPr/>
        </p:nvSpPr>
        <p:spPr>
          <a:xfrm flipH="false" flipV="false" rot="0">
            <a:off x="16093748" y="9486016"/>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271077" y="700088"/>
            <a:ext cx="10507366" cy="2097024"/>
          </a:xfrm>
          <a:prstGeom prst="rect">
            <a:avLst/>
          </a:prstGeom>
        </p:spPr>
        <p:txBody>
          <a:bodyPr anchor="t" rtlCol="false" tIns="0" lIns="0" bIns="0" rIns="0">
            <a:spAutoFit/>
          </a:bodyPr>
          <a:lstStyle/>
          <a:p>
            <a:pPr>
              <a:lnSpc>
                <a:spcPts val="8071"/>
              </a:lnSpc>
            </a:pPr>
            <a:r>
              <a:rPr lang="en-US" sz="8236" spc="-485">
                <a:solidFill>
                  <a:srgbClr val="03045E"/>
                </a:solidFill>
                <a:latin typeface="Roca One Italics"/>
              </a:rPr>
              <a:t>ALABAMA FBLA STATE ADVISER</a:t>
            </a:r>
          </a:p>
        </p:txBody>
      </p:sp>
      <p:sp>
        <p:nvSpPr>
          <p:cNvPr name="TextBox 9" id="9"/>
          <p:cNvSpPr txBox="true"/>
          <p:nvPr/>
        </p:nvSpPr>
        <p:spPr>
          <a:xfrm rot="0">
            <a:off x="1737723" y="3734820"/>
            <a:ext cx="8552510" cy="5751196"/>
          </a:xfrm>
          <a:prstGeom prst="rect">
            <a:avLst/>
          </a:prstGeom>
        </p:spPr>
        <p:txBody>
          <a:bodyPr anchor="t" rtlCol="false" tIns="0" lIns="0" bIns="0" rIns="0">
            <a:spAutoFit/>
          </a:bodyPr>
          <a:lstStyle/>
          <a:p>
            <a:pPr algn="ctr">
              <a:lnSpc>
                <a:spcPts val="6974"/>
              </a:lnSpc>
            </a:pPr>
            <a:r>
              <a:rPr lang="en-US" sz="3099" spc="61">
                <a:solidFill>
                  <a:srgbClr val="FFFFFF"/>
                </a:solidFill>
                <a:latin typeface="Roca One"/>
              </a:rPr>
              <a:t>    Mrs. Lisa Weeks </a:t>
            </a:r>
          </a:p>
          <a:p>
            <a:pPr algn="ctr">
              <a:lnSpc>
                <a:spcPts val="5624"/>
              </a:lnSpc>
            </a:pPr>
            <a:r>
              <a:rPr lang="en-US" sz="2499" spc="49">
                <a:solidFill>
                  <a:srgbClr val="FFFFFF"/>
                </a:solidFill>
                <a:latin typeface="Roca One"/>
              </a:rPr>
              <a:t>Alabama FBLA State Adviser  </a:t>
            </a:r>
          </a:p>
          <a:p>
            <a:pPr algn="ctr">
              <a:lnSpc>
                <a:spcPts val="5624"/>
              </a:lnSpc>
            </a:pPr>
            <a:r>
              <a:rPr lang="en-US" sz="2499" spc="49">
                <a:solidFill>
                  <a:srgbClr val="FFFFFF"/>
                </a:solidFill>
                <a:latin typeface="Roca One"/>
              </a:rPr>
              <a:t>Mailing Address: P. O. Box 302101, Montgomery, AL 36130-2101 </a:t>
            </a:r>
          </a:p>
          <a:p>
            <a:pPr algn="ctr">
              <a:lnSpc>
                <a:spcPts val="5624"/>
              </a:lnSpc>
            </a:pPr>
            <a:r>
              <a:rPr lang="en-US" sz="2499" spc="49">
                <a:solidFill>
                  <a:srgbClr val="FFFFFF"/>
                </a:solidFill>
                <a:latin typeface="Roca One"/>
              </a:rPr>
              <a:t>Physical/Shipping Address: 50 N. Ripley Street, Montgomery, AL 36104     </a:t>
            </a:r>
          </a:p>
          <a:p>
            <a:pPr algn="ctr">
              <a:lnSpc>
                <a:spcPts val="5624"/>
              </a:lnSpc>
            </a:pPr>
            <a:r>
              <a:rPr lang="en-US" sz="2499" spc="49">
                <a:solidFill>
                  <a:srgbClr val="FFFFFF"/>
                </a:solidFill>
                <a:latin typeface="Roca One"/>
              </a:rPr>
              <a:t>Phone 334-694-4757• lweeks@alsde.edu </a:t>
            </a:r>
          </a:p>
          <a:p>
            <a:pPr>
              <a:lnSpc>
                <a:spcPts val="5624"/>
              </a:lnSpc>
            </a:pPr>
          </a:p>
        </p:txBody>
      </p:sp>
      <p:sp>
        <p:nvSpPr>
          <p:cNvPr name="Freeform 10" id="10"/>
          <p:cNvSpPr/>
          <p:nvPr/>
        </p:nvSpPr>
        <p:spPr>
          <a:xfrm flipH="true" flipV="false" rot="0">
            <a:off x="-1554194" y="7934486"/>
            <a:ext cx="4275117" cy="4114800"/>
          </a:xfrm>
          <a:custGeom>
            <a:avLst/>
            <a:gdLst/>
            <a:ahLst/>
            <a:cxnLst/>
            <a:rect r="r" b="b" t="t" l="l"/>
            <a:pathLst>
              <a:path h="4114800" w="4275117">
                <a:moveTo>
                  <a:pt x="4275117" y="0"/>
                </a:moveTo>
                <a:lnTo>
                  <a:pt x="0" y="0"/>
                </a:lnTo>
                <a:lnTo>
                  <a:pt x="0" y="4114800"/>
                </a:lnTo>
                <a:lnTo>
                  <a:pt x="4275117" y="4114800"/>
                </a:lnTo>
                <a:lnTo>
                  <a:pt x="4275117"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5739248" y="-1528762"/>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8868570"/>
          </a:xfrm>
          <a:custGeom>
            <a:avLst/>
            <a:gdLst/>
            <a:ahLst/>
            <a:cxnLst/>
            <a:rect r="r" b="b" t="t" l="l"/>
            <a:pathLst>
              <a:path h="8868570" w="18288000">
                <a:moveTo>
                  <a:pt x="0" y="0"/>
                </a:moveTo>
                <a:lnTo>
                  <a:pt x="18288000" y="0"/>
                </a:lnTo>
                <a:lnTo>
                  <a:pt x="18288000" y="8868570"/>
                </a:lnTo>
                <a:lnTo>
                  <a:pt x="0" y="8868570"/>
                </a:lnTo>
                <a:lnTo>
                  <a:pt x="0" y="0"/>
                </a:lnTo>
                <a:close/>
              </a:path>
            </a:pathLst>
          </a:custGeom>
          <a:blipFill>
            <a:blip r:embed="rId2"/>
            <a:stretch>
              <a:fillRect l="-1085" t="-10687" r="-1085" b="0"/>
            </a:stretch>
          </a:blipFill>
        </p:spPr>
      </p:sp>
      <p:sp>
        <p:nvSpPr>
          <p:cNvPr name="TextBox 3" id="3"/>
          <p:cNvSpPr txBox="true"/>
          <p:nvPr/>
        </p:nvSpPr>
        <p:spPr>
          <a:xfrm rot="0">
            <a:off x="11081434" y="8727440"/>
            <a:ext cx="5682615" cy="1559560"/>
          </a:xfrm>
          <a:prstGeom prst="rect">
            <a:avLst/>
          </a:prstGeom>
        </p:spPr>
        <p:txBody>
          <a:bodyPr anchor="t" rtlCol="false" tIns="0" lIns="0" bIns="0" rIns="0">
            <a:spAutoFit/>
          </a:bodyPr>
          <a:lstStyle/>
          <a:p>
            <a:pPr marL="690884" indent="-345442" lvl="1">
              <a:lnSpc>
                <a:spcPts val="4160"/>
              </a:lnSpc>
              <a:buFont typeface="Arial"/>
              <a:buChar char="•"/>
            </a:pPr>
            <a:r>
              <a:rPr lang="en-US" sz="3200">
                <a:solidFill>
                  <a:srgbClr val="03045E"/>
                </a:solidFill>
                <a:latin typeface="Montserrat Extra-Bold"/>
              </a:rPr>
              <a:t>Invitation</a:t>
            </a:r>
          </a:p>
          <a:p>
            <a:pPr marL="690884" indent="-345442" lvl="1">
              <a:lnSpc>
                <a:spcPts val="4160"/>
              </a:lnSpc>
              <a:buFont typeface="Arial"/>
              <a:buChar char="•"/>
            </a:pPr>
            <a:r>
              <a:rPr lang="en-US" sz="3200">
                <a:solidFill>
                  <a:srgbClr val="03045E"/>
                </a:solidFill>
                <a:latin typeface="Montserrat Extra-Bold"/>
              </a:rPr>
              <a:t>CSV</a:t>
            </a:r>
          </a:p>
          <a:p>
            <a:pPr marL="690884" indent="-345442" lvl="1">
              <a:lnSpc>
                <a:spcPts val="4160"/>
              </a:lnSpc>
              <a:buFont typeface="Arial"/>
              <a:buChar char="•"/>
            </a:pPr>
            <a:r>
              <a:rPr lang="en-US" sz="3200">
                <a:solidFill>
                  <a:srgbClr val="03045E"/>
                </a:solidFill>
                <a:latin typeface="Montserrat Extra-Bold"/>
              </a:rPr>
              <a:t>Enter one at the time</a:t>
            </a:r>
          </a:p>
        </p:txBody>
      </p:sp>
      <p:sp>
        <p:nvSpPr>
          <p:cNvPr name="TextBox 4" id="4"/>
          <p:cNvSpPr txBox="true"/>
          <p:nvPr/>
        </p:nvSpPr>
        <p:spPr>
          <a:xfrm rot="0">
            <a:off x="1028700" y="9515709"/>
            <a:ext cx="7657549" cy="531199"/>
          </a:xfrm>
          <a:prstGeom prst="rect">
            <a:avLst/>
          </a:prstGeom>
        </p:spPr>
        <p:txBody>
          <a:bodyPr anchor="t" rtlCol="false" tIns="0" lIns="0" bIns="0" rIns="0">
            <a:spAutoFit/>
          </a:bodyPr>
          <a:lstStyle/>
          <a:p>
            <a:pPr marL="0" indent="0" lvl="0">
              <a:lnSpc>
                <a:spcPts val="4038"/>
              </a:lnSpc>
            </a:pPr>
            <a:r>
              <a:rPr lang="en-US" sz="4038">
                <a:solidFill>
                  <a:srgbClr val="000000"/>
                </a:solidFill>
                <a:latin typeface="Canva Sans 2"/>
              </a:rPr>
              <a:t>Add Members</a:t>
            </a:r>
          </a:p>
        </p:txBody>
      </p:sp>
      <p:sp>
        <p:nvSpPr>
          <p:cNvPr name="Freeform 5" id="5"/>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3"/>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616709" y="491316"/>
            <a:ext cx="17054582" cy="8229600"/>
          </a:xfrm>
          <a:custGeom>
            <a:avLst/>
            <a:gdLst/>
            <a:ahLst/>
            <a:cxnLst/>
            <a:rect r="r" b="b" t="t" l="l"/>
            <a:pathLst>
              <a:path h="8229600" w="17054582">
                <a:moveTo>
                  <a:pt x="0" y="0"/>
                </a:moveTo>
                <a:lnTo>
                  <a:pt x="17054582" y="0"/>
                </a:lnTo>
                <a:lnTo>
                  <a:pt x="17054582" y="8229600"/>
                </a:lnTo>
                <a:lnTo>
                  <a:pt x="0" y="8229600"/>
                </a:lnTo>
                <a:lnTo>
                  <a:pt x="0" y="0"/>
                </a:lnTo>
                <a:close/>
              </a:path>
            </a:pathLst>
          </a:custGeom>
          <a:blipFill>
            <a:blip r:embed="rId2"/>
            <a:stretch>
              <a:fillRect l="-825" t="0" r="-1673" b="0"/>
            </a:stretch>
          </a:blipFill>
        </p:spPr>
      </p:sp>
      <p:sp>
        <p:nvSpPr>
          <p:cNvPr name="TextBox 3" id="3"/>
          <p:cNvSpPr txBox="true"/>
          <p:nvPr/>
        </p:nvSpPr>
        <p:spPr>
          <a:xfrm rot="0">
            <a:off x="616709" y="9248775"/>
            <a:ext cx="4948558" cy="771525"/>
          </a:xfrm>
          <a:prstGeom prst="rect">
            <a:avLst/>
          </a:prstGeom>
        </p:spPr>
        <p:txBody>
          <a:bodyPr anchor="t" rtlCol="false" tIns="0" lIns="0" bIns="0" rIns="0">
            <a:spAutoFit/>
          </a:bodyPr>
          <a:lstStyle/>
          <a:p>
            <a:pPr marL="0" indent="0" lvl="0">
              <a:lnSpc>
                <a:spcPts val="6000"/>
              </a:lnSpc>
            </a:pPr>
            <a:r>
              <a:rPr lang="en-US" sz="5000">
                <a:solidFill>
                  <a:srgbClr val="000000"/>
                </a:solidFill>
                <a:latin typeface="Canva Sans 2"/>
              </a:rPr>
              <a:t>View Members</a:t>
            </a:r>
          </a:p>
        </p:txBody>
      </p:sp>
      <p:sp>
        <p:nvSpPr>
          <p:cNvPr name="Freeform 4" id="4"/>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3"/>
            <a:stretch>
              <a:fillRect l="0" t="0" r="0" b="0"/>
            </a:stretch>
          </a:blipFill>
        </p:spPr>
      </p:sp>
      <p:grpSp>
        <p:nvGrpSpPr>
          <p:cNvPr name="Group 5" id="5"/>
          <p:cNvGrpSpPr/>
          <p:nvPr/>
        </p:nvGrpSpPr>
        <p:grpSpPr>
          <a:xfrm rot="0">
            <a:off x="16128241" y="8963448"/>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8" id="8"/>
          <p:cNvGrpSpPr/>
          <p:nvPr/>
        </p:nvGrpSpPr>
        <p:grpSpPr>
          <a:xfrm rot="0">
            <a:off x="15201900" y="9369744"/>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213559"/>
            </a:solidFill>
          </p:spPr>
        </p:sp>
        <p:sp>
          <p:nvSpPr>
            <p:cNvPr name="TextBox 10" id="10"/>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371056" y="589475"/>
            <a:ext cx="8772944" cy="5464784"/>
          </a:xfrm>
          <a:custGeom>
            <a:avLst/>
            <a:gdLst/>
            <a:ahLst/>
            <a:cxnLst/>
            <a:rect r="r" b="b" t="t" l="l"/>
            <a:pathLst>
              <a:path h="5464784" w="8772944">
                <a:moveTo>
                  <a:pt x="0" y="0"/>
                </a:moveTo>
                <a:lnTo>
                  <a:pt x="8772944" y="0"/>
                </a:lnTo>
                <a:lnTo>
                  <a:pt x="8772944" y="5464784"/>
                </a:lnTo>
                <a:lnTo>
                  <a:pt x="0" y="5464784"/>
                </a:lnTo>
                <a:lnTo>
                  <a:pt x="0" y="0"/>
                </a:lnTo>
                <a:close/>
              </a:path>
            </a:pathLst>
          </a:custGeom>
          <a:blipFill>
            <a:blip r:embed="rId2"/>
            <a:stretch>
              <a:fillRect l="-27255" t="-22008" r="-60387" b="0"/>
            </a:stretch>
          </a:blipFill>
        </p:spPr>
      </p:sp>
      <p:sp>
        <p:nvSpPr>
          <p:cNvPr name="Freeform 3" id="3"/>
          <p:cNvSpPr/>
          <p:nvPr/>
        </p:nvSpPr>
        <p:spPr>
          <a:xfrm flipH="false" flipV="false" rot="0">
            <a:off x="9144000" y="4492719"/>
            <a:ext cx="8336087" cy="5241677"/>
          </a:xfrm>
          <a:custGeom>
            <a:avLst/>
            <a:gdLst/>
            <a:ahLst/>
            <a:cxnLst/>
            <a:rect r="r" b="b" t="t" l="l"/>
            <a:pathLst>
              <a:path h="5241677" w="8336087">
                <a:moveTo>
                  <a:pt x="0" y="0"/>
                </a:moveTo>
                <a:lnTo>
                  <a:pt x="8336087" y="0"/>
                </a:lnTo>
                <a:lnTo>
                  <a:pt x="8336087" y="5241678"/>
                </a:lnTo>
                <a:lnTo>
                  <a:pt x="0" y="5241678"/>
                </a:lnTo>
                <a:lnTo>
                  <a:pt x="0" y="0"/>
                </a:lnTo>
                <a:close/>
              </a:path>
            </a:pathLst>
          </a:custGeom>
          <a:blipFill>
            <a:blip r:embed="rId3"/>
            <a:stretch>
              <a:fillRect l="0" t="0" r="0" b="-28705"/>
            </a:stretch>
          </a:blipFill>
        </p:spPr>
      </p:sp>
      <p:sp>
        <p:nvSpPr>
          <p:cNvPr name="Freeform 4" id="4"/>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4"/>
            <a:stretch>
              <a:fillRect l="0" t="0" r="0" b="0"/>
            </a:stretch>
          </a:blipFill>
        </p:spPr>
      </p:sp>
      <p:grpSp>
        <p:nvGrpSpPr>
          <p:cNvPr name="Group 5" id="5"/>
          <p:cNvGrpSpPr/>
          <p:nvPr/>
        </p:nvGrpSpPr>
        <p:grpSpPr>
          <a:xfrm rot="0">
            <a:off x="5362730" y="8743950"/>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213559"/>
            </a:solidFill>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8" id="8"/>
          <p:cNvGrpSpPr/>
          <p:nvPr/>
        </p:nvGrpSpPr>
        <p:grpSpPr>
          <a:xfrm rot="0">
            <a:off x="5733553" y="9258300"/>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10" id="10"/>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11" id="11"/>
          <p:cNvSpPr txBox="true"/>
          <p:nvPr/>
        </p:nvSpPr>
        <p:spPr>
          <a:xfrm rot="0">
            <a:off x="10300162" y="1198642"/>
            <a:ext cx="7587437" cy="778512"/>
          </a:xfrm>
          <a:prstGeom prst="rect">
            <a:avLst/>
          </a:prstGeom>
        </p:spPr>
        <p:txBody>
          <a:bodyPr anchor="t" rtlCol="false" tIns="0" lIns="0" bIns="0" rIns="0">
            <a:spAutoFit/>
          </a:bodyPr>
          <a:lstStyle/>
          <a:p>
            <a:pPr algn="l" marL="0" indent="0" lvl="0">
              <a:lnSpc>
                <a:spcPts val="6439"/>
              </a:lnSpc>
              <a:spcBef>
                <a:spcPct val="0"/>
              </a:spcBef>
            </a:pPr>
            <a:r>
              <a:rPr lang="en-US" sz="4599">
                <a:solidFill>
                  <a:srgbClr val="03045E"/>
                </a:solidFill>
                <a:latin typeface="Montserrat Extra-Bold"/>
              </a:rPr>
              <a:t>Officers and Positions</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767691" y="1028700"/>
            <a:ext cx="16752618" cy="6057900"/>
          </a:xfrm>
          <a:custGeom>
            <a:avLst/>
            <a:gdLst/>
            <a:ahLst/>
            <a:cxnLst/>
            <a:rect r="r" b="b" t="t" l="l"/>
            <a:pathLst>
              <a:path h="6057900" w="16752618">
                <a:moveTo>
                  <a:pt x="0" y="0"/>
                </a:moveTo>
                <a:lnTo>
                  <a:pt x="16752618" y="0"/>
                </a:lnTo>
                <a:lnTo>
                  <a:pt x="16752618" y="6057900"/>
                </a:lnTo>
                <a:lnTo>
                  <a:pt x="0" y="6057900"/>
                </a:lnTo>
                <a:lnTo>
                  <a:pt x="0" y="0"/>
                </a:lnTo>
                <a:close/>
              </a:path>
            </a:pathLst>
          </a:custGeom>
          <a:blipFill>
            <a:blip r:embed="rId2"/>
            <a:stretch>
              <a:fillRect l="-7944" t="-16981" r="-32671" b="0"/>
            </a:stretch>
          </a:blipFill>
        </p:spPr>
      </p:sp>
      <p:sp>
        <p:nvSpPr>
          <p:cNvPr name="Freeform 3" id="3"/>
          <p:cNvSpPr/>
          <p:nvPr/>
        </p:nvSpPr>
        <p:spPr>
          <a:xfrm flipH="false" flipV="false" rot="0">
            <a:off x="8869000" y="4859112"/>
            <a:ext cx="8906409" cy="5239938"/>
          </a:xfrm>
          <a:custGeom>
            <a:avLst/>
            <a:gdLst/>
            <a:ahLst/>
            <a:cxnLst/>
            <a:rect r="r" b="b" t="t" l="l"/>
            <a:pathLst>
              <a:path h="5239938" w="8906409">
                <a:moveTo>
                  <a:pt x="0" y="0"/>
                </a:moveTo>
                <a:lnTo>
                  <a:pt x="8906409" y="0"/>
                </a:lnTo>
                <a:lnTo>
                  <a:pt x="8906409" y="5239938"/>
                </a:lnTo>
                <a:lnTo>
                  <a:pt x="0" y="5239938"/>
                </a:lnTo>
                <a:lnTo>
                  <a:pt x="0" y="0"/>
                </a:lnTo>
                <a:close/>
              </a:path>
            </a:pathLst>
          </a:custGeom>
          <a:blipFill>
            <a:blip r:embed="rId3"/>
            <a:stretch>
              <a:fillRect l="0" t="-4325" r="0" b="0"/>
            </a:stretch>
          </a:blipFill>
        </p:spPr>
      </p:sp>
      <p:sp>
        <p:nvSpPr>
          <p:cNvPr name="Freeform 4" id="4"/>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4"/>
            <a:stretch>
              <a:fillRect l="0" t="0" r="0" b="0"/>
            </a:stretch>
          </a:blipFill>
        </p:spPr>
      </p:sp>
      <p:grpSp>
        <p:nvGrpSpPr>
          <p:cNvPr name="Group 5" id="5"/>
          <p:cNvGrpSpPr/>
          <p:nvPr/>
        </p:nvGrpSpPr>
        <p:grpSpPr>
          <a:xfrm rot="0">
            <a:off x="5040795" y="8743950"/>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7B6"/>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
        <p:nvSpPr>
          <p:cNvPr name="TextBox 8" id="8"/>
          <p:cNvSpPr txBox="true"/>
          <p:nvPr/>
        </p:nvSpPr>
        <p:spPr>
          <a:xfrm rot="0">
            <a:off x="5040795" y="104775"/>
            <a:ext cx="8376309" cy="788036"/>
          </a:xfrm>
          <a:prstGeom prst="rect">
            <a:avLst/>
          </a:prstGeom>
        </p:spPr>
        <p:txBody>
          <a:bodyPr anchor="t" rtlCol="false" tIns="0" lIns="0" bIns="0" rIns="0">
            <a:spAutoFit/>
          </a:bodyPr>
          <a:lstStyle/>
          <a:p>
            <a:pPr marL="0" indent="0" lvl="0">
              <a:lnSpc>
                <a:spcPts val="5900"/>
              </a:lnSpc>
            </a:pPr>
            <a:r>
              <a:rPr lang="en-US" sz="5900">
                <a:solidFill>
                  <a:srgbClr val="0077B6"/>
                </a:solidFill>
                <a:latin typeface="Montserrat Extra-Bold"/>
              </a:rPr>
              <a:t>Transition Members</a:t>
            </a:r>
          </a:p>
        </p:txBody>
      </p:sp>
      <p:grpSp>
        <p:nvGrpSpPr>
          <p:cNvPr name="Group 9" id="9"/>
          <p:cNvGrpSpPr/>
          <p:nvPr/>
        </p:nvGrpSpPr>
        <p:grpSpPr>
          <a:xfrm rot="0">
            <a:off x="5782900" y="9258300"/>
            <a:ext cx="3086100" cy="308610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p:spPr>
        </p:sp>
        <p:sp>
          <p:nvSpPr>
            <p:cNvPr name="TextBox 11" id="11"/>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030153"/>
            <a:ext cx="16605567" cy="5810533"/>
          </a:xfrm>
          <a:custGeom>
            <a:avLst/>
            <a:gdLst/>
            <a:ahLst/>
            <a:cxnLst/>
            <a:rect r="r" b="b" t="t" l="l"/>
            <a:pathLst>
              <a:path h="5810533" w="16605567">
                <a:moveTo>
                  <a:pt x="0" y="0"/>
                </a:moveTo>
                <a:lnTo>
                  <a:pt x="16605567" y="0"/>
                </a:lnTo>
                <a:lnTo>
                  <a:pt x="16605567" y="5810533"/>
                </a:lnTo>
                <a:lnTo>
                  <a:pt x="0" y="5810533"/>
                </a:lnTo>
                <a:lnTo>
                  <a:pt x="0" y="0"/>
                </a:lnTo>
                <a:close/>
              </a:path>
            </a:pathLst>
          </a:custGeom>
          <a:blipFill>
            <a:blip r:embed="rId2"/>
            <a:stretch>
              <a:fillRect l="-3255" t="0" r="-3255" b="0"/>
            </a:stretch>
          </a:blipFill>
        </p:spPr>
      </p:sp>
      <p:sp>
        <p:nvSpPr>
          <p:cNvPr name="Freeform 3" id="3"/>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3"/>
            <a:stretch>
              <a:fillRect l="0" t="0" r="0" b="0"/>
            </a:stretch>
          </a:blipFill>
        </p:spPr>
      </p:sp>
      <p:grpSp>
        <p:nvGrpSpPr>
          <p:cNvPr name="Group 4" id="4"/>
          <p:cNvGrpSpPr/>
          <p:nvPr/>
        </p:nvGrpSpPr>
        <p:grpSpPr>
          <a:xfrm rot="0">
            <a:off x="1581460" y="-589347"/>
            <a:ext cx="3086100" cy="30861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6" id="6"/>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7" id="7"/>
          <p:cNvGrpSpPr/>
          <p:nvPr/>
        </p:nvGrpSpPr>
        <p:grpSpPr>
          <a:xfrm rot="0">
            <a:off x="13658991" y="-589347"/>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9" id="9"/>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0" id="10"/>
          <p:cNvGrpSpPr/>
          <p:nvPr/>
        </p:nvGrpSpPr>
        <p:grpSpPr>
          <a:xfrm rot="0">
            <a:off x="2530348" y="-2057400"/>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12" id="12"/>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3" id="13"/>
          <p:cNvGrpSpPr/>
          <p:nvPr/>
        </p:nvGrpSpPr>
        <p:grpSpPr>
          <a:xfrm rot="0">
            <a:off x="12811815" y="-1948439"/>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15" id="1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6" id="16"/>
          <p:cNvGrpSpPr/>
          <p:nvPr/>
        </p:nvGrpSpPr>
        <p:grpSpPr>
          <a:xfrm rot="0">
            <a:off x="-1179092" y="-514350"/>
            <a:ext cx="3304023" cy="3304023"/>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045E"/>
            </a:solidFill>
          </p:spPr>
        </p:sp>
        <p:sp>
          <p:nvSpPr>
            <p:cNvPr name="TextBox 18" id="18"/>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grpSp>
        <p:nvGrpSpPr>
          <p:cNvPr name="Group 19" id="19"/>
          <p:cNvGrpSpPr/>
          <p:nvPr/>
        </p:nvGrpSpPr>
        <p:grpSpPr>
          <a:xfrm rot="0">
            <a:off x="16336824" y="-514350"/>
            <a:ext cx="3304023" cy="3304023"/>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045E"/>
            </a:solidFill>
          </p:spPr>
        </p:sp>
        <p:sp>
          <p:nvSpPr>
            <p:cNvPr name="TextBox 21" id="21"/>
            <p:cNvSpPr txBox="true"/>
            <p:nvPr/>
          </p:nvSpPr>
          <p:spPr>
            <a:xfrm>
              <a:off x="76200" y="57150"/>
              <a:ext cx="660400" cy="6794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4C01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76143"/>
            <a:ext cx="10703387" cy="5128706"/>
          </a:xfrm>
          <a:custGeom>
            <a:avLst/>
            <a:gdLst/>
            <a:ahLst/>
            <a:cxnLst/>
            <a:rect r="r" b="b" t="t" l="l"/>
            <a:pathLst>
              <a:path h="5128706" w="10703387">
                <a:moveTo>
                  <a:pt x="0" y="0"/>
                </a:moveTo>
                <a:lnTo>
                  <a:pt x="10703387" y="0"/>
                </a:lnTo>
                <a:lnTo>
                  <a:pt x="10703387" y="5128706"/>
                </a:lnTo>
                <a:lnTo>
                  <a:pt x="0" y="5128706"/>
                </a:lnTo>
                <a:lnTo>
                  <a:pt x="0" y="0"/>
                </a:lnTo>
                <a:close/>
              </a:path>
            </a:pathLst>
          </a:custGeom>
          <a:blipFill>
            <a:blip r:embed="rId2"/>
            <a:stretch>
              <a:fillRect l="0" t="0" r="0" b="0"/>
            </a:stretch>
          </a:blipFill>
        </p:spPr>
      </p:sp>
      <p:sp>
        <p:nvSpPr>
          <p:cNvPr name="Freeform 3" id="3"/>
          <p:cNvSpPr/>
          <p:nvPr/>
        </p:nvSpPr>
        <p:spPr>
          <a:xfrm flipH="false" flipV="false" rot="0">
            <a:off x="6900120" y="6039756"/>
            <a:ext cx="10703387" cy="3653560"/>
          </a:xfrm>
          <a:custGeom>
            <a:avLst/>
            <a:gdLst/>
            <a:ahLst/>
            <a:cxnLst/>
            <a:rect r="r" b="b" t="t" l="l"/>
            <a:pathLst>
              <a:path h="3653560" w="10703387">
                <a:moveTo>
                  <a:pt x="0" y="0"/>
                </a:moveTo>
                <a:lnTo>
                  <a:pt x="10703387" y="0"/>
                </a:lnTo>
                <a:lnTo>
                  <a:pt x="10703387" y="3653560"/>
                </a:lnTo>
                <a:lnTo>
                  <a:pt x="0" y="3653560"/>
                </a:lnTo>
                <a:lnTo>
                  <a:pt x="0" y="0"/>
                </a:lnTo>
                <a:close/>
              </a:path>
            </a:pathLst>
          </a:custGeom>
          <a:blipFill>
            <a:blip r:embed="rId3"/>
            <a:stretch>
              <a:fillRect l="0" t="0" r="0" b="0"/>
            </a:stretch>
          </a:blipFill>
        </p:spPr>
      </p:sp>
      <p:sp>
        <p:nvSpPr>
          <p:cNvPr name="Freeform 4" id="4"/>
          <p:cNvSpPr/>
          <p:nvPr/>
        </p:nvSpPr>
        <p:spPr>
          <a:xfrm flipH="false" flipV="false" rot="0">
            <a:off x="0" y="9369744"/>
            <a:ext cx="4667560" cy="729306"/>
          </a:xfrm>
          <a:custGeom>
            <a:avLst/>
            <a:gdLst/>
            <a:ahLst/>
            <a:cxnLst/>
            <a:rect r="r" b="b" t="t" l="l"/>
            <a:pathLst>
              <a:path h="729306" w="4667560">
                <a:moveTo>
                  <a:pt x="0" y="0"/>
                </a:moveTo>
                <a:lnTo>
                  <a:pt x="4667560" y="0"/>
                </a:lnTo>
                <a:lnTo>
                  <a:pt x="4667560" y="729306"/>
                </a:lnTo>
                <a:lnTo>
                  <a:pt x="0" y="729306"/>
                </a:lnTo>
                <a:lnTo>
                  <a:pt x="0" y="0"/>
                </a:lnTo>
                <a:close/>
              </a:path>
            </a:pathLst>
          </a:custGeom>
          <a:blipFill>
            <a:blip r:embed="rId4"/>
            <a:stretch>
              <a:fillRect l="0" t="0" r="0" b="0"/>
            </a:stretch>
          </a:blipFill>
        </p:spPr>
      </p:sp>
      <p:grpSp>
        <p:nvGrpSpPr>
          <p:cNvPr name="Group 5" id="5"/>
          <p:cNvGrpSpPr/>
          <p:nvPr/>
        </p:nvGrpSpPr>
        <p:grpSpPr>
          <a:xfrm rot="0">
            <a:off x="17259300" y="676143"/>
            <a:ext cx="3086100" cy="2700338"/>
            <a:chOff x="0" y="0"/>
            <a:chExt cx="812800" cy="711200"/>
          </a:xfrm>
        </p:grpSpPr>
        <p:sp>
          <p:nvSpPr>
            <p:cNvPr name="Freeform 6" id="6"/>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77B6"/>
            </a:solidFill>
          </p:spPr>
        </p:sp>
        <p:sp>
          <p:nvSpPr>
            <p:cNvPr name="TextBox 7" id="7"/>
            <p:cNvSpPr txBox="true"/>
            <p:nvPr/>
          </p:nvSpPr>
          <p:spPr>
            <a:xfrm>
              <a:off x="127000" y="311150"/>
              <a:ext cx="558800" cy="349250"/>
            </a:xfrm>
            <a:prstGeom prst="rect">
              <a:avLst/>
            </a:prstGeom>
          </p:spPr>
          <p:txBody>
            <a:bodyPr anchor="ctr" rtlCol="false" tIns="50800" lIns="50800" bIns="50800" rIns="50800"/>
            <a:lstStyle/>
            <a:p>
              <a:pPr algn="ctr">
                <a:lnSpc>
                  <a:spcPts val="3250"/>
                </a:lnSpc>
              </a:pPr>
            </a:p>
          </p:txBody>
        </p:sp>
      </p:grpSp>
      <p:grpSp>
        <p:nvGrpSpPr>
          <p:cNvPr name="Group 8" id="8"/>
          <p:cNvGrpSpPr/>
          <p:nvPr/>
        </p:nvGrpSpPr>
        <p:grpSpPr>
          <a:xfrm rot="0">
            <a:off x="16551332" y="-321469"/>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213559"/>
            </a:solidFill>
          </p:spPr>
        </p:sp>
        <p:sp>
          <p:nvSpPr>
            <p:cNvPr name="TextBox 10" id="10"/>
            <p:cNvSpPr txBox="true"/>
            <p:nvPr/>
          </p:nvSpPr>
          <p:spPr>
            <a:xfrm>
              <a:off x="127000" y="311150"/>
              <a:ext cx="558800" cy="349250"/>
            </a:xfrm>
            <a:prstGeom prst="rect">
              <a:avLst/>
            </a:prstGeom>
          </p:spPr>
          <p:txBody>
            <a:bodyPr anchor="ctr" rtlCol="false" tIns="50800" lIns="50800" bIns="50800" rIns="50800"/>
            <a:lstStyle/>
            <a:p>
              <a:pPr algn="ctr">
                <a:lnSpc>
                  <a:spcPts val="3250"/>
                </a:lnSpc>
              </a:pPr>
            </a:p>
          </p:txBody>
        </p:sp>
      </p:grpSp>
      <p:grpSp>
        <p:nvGrpSpPr>
          <p:cNvPr name="Group 11" id="11"/>
          <p:cNvGrpSpPr/>
          <p:nvPr/>
        </p:nvGrpSpPr>
        <p:grpSpPr>
          <a:xfrm rot="0">
            <a:off x="16060457" y="-1167539"/>
            <a:ext cx="3086100" cy="2700338"/>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77B6"/>
            </a:solidFill>
          </p:spPr>
        </p:sp>
        <p:sp>
          <p:nvSpPr>
            <p:cNvPr name="TextBox 13" id="13"/>
            <p:cNvSpPr txBox="true"/>
            <p:nvPr/>
          </p:nvSpPr>
          <p:spPr>
            <a:xfrm>
              <a:off x="127000" y="311150"/>
              <a:ext cx="558800" cy="349250"/>
            </a:xfrm>
            <a:prstGeom prst="rect">
              <a:avLst/>
            </a:prstGeom>
          </p:spPr>
          <p:txBody>
            <a:bodyPr anchor="ctr" rtlCol="false" tIns="50800" lIns="50800" bIns="50800" rIns="50800"/>
            <a:lstStyle/>
            <a:p>
              <a:pPr algn="ctr">
                <a:lnSpc>
                  <a:spcPts val="3250"/>
                </a:lnSpc>
              </a:pP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grpSp>
        <p:nvGrpSpPr>
          <p:cNvPr name="Group 2" id="2"/>
          <p:cNvGrpSpPr/>
          <p:nvPr/>
        </p:nvGrpSpPr>
        <p:grpSpPr>
          <a:xfrm rot="0">
            <a:off x="1028700" y="4918631"/>
            <a:ext cx="16552069" cy="1813083"/>
            <a:chOff x="0" y="0"/>
            <a:chExt cx="4359393" cy="477520"/>
          </a:xfrm>
        </p:grpSpPr>
        <p:sp>
          <p:nvSpPr>
            <p:cNvPr name="Freeform 3" id="3"/>
            <p:cNvSpPr/>
            <p:nvPr/>
          </p:nvSpPr>
          <p:spPr>
            <a:xfrm flipH="false" flipV="false" rot="0">
              <a:off x="0" y="0"/>
              <a:ext cx="4359392" cy="477520"/>
            </a:xfrm>
            <a:custGeom>
              <a:avLst/>
              <a:gdLst/>
              <a:ahLst/>
              <a:cxnLst/>
              <a:rect r="r" b="b" t="t" l="l"/>
              <a:pathLst>
                <a:path h="477520" w="4359392">
                  <a:moveTo>
                    <a:pt x="0" y="0"/>
                  </a:moveTo>
                  <a:lnTo>
                    <a:pt x="4359392" y="0"/>
                  </a:lnTo>
                  <a:lnTo>
                    <a:pt x="4359392" y="477520"/>
                  </a:lnTo>
                  <a:lnTo>
                    <a:pt x="0" y="477520"/>
                  </a:lnTo>
                  <a:close/>
                </a:path>
              </a:pathLst>
            </a:custGeom>
            <a:solidFill>
              <a:srgbClr val="03045E"/>
            </a:solidFill>
          </p:spPr>
        </p:sp>
        <p:sp>
          <p:nvSpPr>
            <p:cNvPr name="TextBox 4" id="4"/>
            <p:cNvSpPr txBox="true"/>
            <p:nvPr/>
          </p:nvSpPr>
          <p:spPr>
            <a:xfrm>
              <a:off x="0" y="-19050"/>
              <a:ext cx="4359393" cy="496570"/>
            </a:xfrm>
            <a:prstGeom prst="rect">
              <a:avLst/>
            </a:prstGeom>
          </p:spPr>
          <p:txBody>
            <a:bodyPr anchor="ctr" rtlCol="false" tIns="50800" lIns="50800" bIns="50800" rIns="50800"/>
            <a:lstStyle/>
            <a:p>
              <a:pPr algn="ctr">
                <a:lnSpc>
                  <a:spcPts val="3250"/>
                </a:lnSpc>
              </a:pPr>
            </a:p>
          </p:txBody>
        </p:sp>
      </p:grpSp>
      <p:grpSp>
        <p:nvGrpSpPr>
          <p:cNvPr name="Group 5" id="5"/>
          <p:cNvGrpSpPr/>
          <p:nvPr/>
        </p:nvGrpSpPr>
        <p:grpSpPr>
          <a:xfrm rot="0">
            <a:off x="1314450" y="7998540"/>
            <a:ext cx="15980569" cy="2076450"/>
            <a:chOff x="0" y="0"/>
            <a:chExt cx="4208874" cy="546884"/>
          </a:xfrm>
        </p:grpSpPr>
        <p:sp>
          <p:nvSpPr>
            <p:cNvPr name="Freeform 6" id="6"/>
            <p:cNvSpPr/>
            <p:nvPr/>
          </p:nvSpPr>
          <p:spPr>
            <a:xfrm flipH="false" flipV="false" rot="0">
              <a:off x="0" y="0"/>
              <a:ext cx="4208874" cy="546884"/>
            </a:xfrm>
            <a:custGeom>
              <a:avLst/>
              <a:gdLst/>
              <a:ahLst/>
              <a:cxnLst/>
              <a:rect r="r" b="b" t="t" l="l"/>
              <a:pathLst>
                <a:path h="546884" w="4208874">
                  <a:moveTo>
                    <a:pt x="0" y="0"/>
                  </a:moveTo>
                  <a:lnTo>
                    <a:pt x="4208874" y="0"/>
                  </a:lnTo>
                  <a:lnTo>
                    <a:pt x="4208874" y="546884"/>
                  </a:lnTo>
                  <a:lnTo>
                    <a:pt x="0" y="546884"/>
                  </a:lnTo>
                  <a:close/>
                </a:path>
              </a:pathLst>
            </a:custGeom>
            <a:solidFill>
              <a:srgbClr val="03045E"/>
            </a:solidFill>
          </p:spPr>
        </p:sp>
        <p:sp>
          <p:nvSpPr>
            <p:cNvPr name="TextBox 7" id="7"/>
            <p:cNvSpPr txBox="true"/>
            <p:nvPr/>
          </p:nvSpPr>
          <p:spPr>
            <a:xfrm>
              <a:off x="0" y="-19050"/>
              <a:ext cx="4208874" cy="565934"/>
            </a:xfrm>
            <a:prstGeom prst="rect">
              <a:avLst/>
            </a:prstGeom>
          </p:spPr>
          <p:txBody>
            <a:bodyPr anchor="ctr" rtlCol="false" tIns="50800" lIns="50800" bIns="50800" rIns="50800"/>
            <a:lstStyle/>
            <a:p>
              <a:pPr algn="ctr">
                <a:lnSpc>
                  <a:spcPts val="3250"/>
                </a:lnSpc>
              </a:pPr>
            </a:p>
          </p:txBody>
        </p:sp>
      </p:grpSp>
      <p:grpSp>
        <p:nvGrpSpPr>
          <p:cNvPr name="Group 8" id="8"/>
          <p:cNvGrpSpPr/>
          <p:nvPr/>
        </p:nvGrpSpPr>
        <p:grpSpPr>
          <a:xfrm rot="0">
            <a:off x="7346156" y="-1180227"/>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0" id="10"/>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1" id="11"/>
          <p:cNvGrpSpPr/>
          <p:nvPr/>
        </p:nvGrpSpPr>
        <p:grpSpPr>
          <a:xfrm rot="0">
            <a:off x="7600950" y="-2057400"/>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13" id="13"/>
            <p:cNvSpPr txBox="true"/>
            <p:nvPr/>
          </p:nvSpPr>
          <p:spPr>
            <a:xfrm>
              <a:off x="0" y="-19050"/>
              <a:ext cx="812800" cy="831850"/>
            </a:xfrm>
            <a:prstGeom prst="rect">
              <a:avLst/>
            </a:prstGeom>
          </p:spPr>
          <p:txBody>
            <a:bodyPr anchor="ctr" rtlCol="false" tIns="50800" lIns="50800" bIns="50800" rIns="50800"/>
            <a:lstStyle/>
            <a:p>
              <a:pPr algn="ctr">
                <a:lnSpc>
                  <a:spcPts val="3380"/>
                </a:lnSpc>
              </a:pPr>
            </a:p>
          </p:txBody>
        </p:sp>
      </p:grpSp>
      <p:sp>
        <p:nvSpPr>
          <p:cNvPr name="TextBox 14" id="14"/>
          <p:cNvSpPr txBox="true"/>
          <p:nvPr/>
        </p:nvSpPr>
        <p:spPr>
          <a:xfrm rot="0">
            <a:off x="400422" y="370761"/>
            <a:ext cx="5660529" cy="2955925"/>
          </a:xfrm>
          <a:prstGeom prst="rect">
            <a:avLst/>
          </a:prstGeom>
        </p:spPr>
        <p:txBody>
          <a:bodyPr anchor="t" rtlCol="false" tIns="0" lIns="0" bIns="0" rIns="0">
            <a:spAutoFit/>
          </a:bodyPr>
          <a:lstStyle/>
          <a:p>
            <a:pPr algn="ctr">
              <a:lnSpc>
                <a:spcPts val="8119"/>
              </a:lnSpc>
            </a:pPr>
            <a:r>
              <a:rPr lang="en-US" sz="5799">
                <a:solidFill>
                  <a:srgbClr val="03045E"/>
                </a:solidFill>
                <a:latin typeface="Roca One Bold"/>
              </a:rPr>
              <a:t>EXTRA! EXTRA!</a:t>
            </a:r>
          </a:p>
          <a:p>
            <a:pPr algn="ctr">
              <a:lnSpc>
                <a:spcPts val="8119"/>
              </a:lnSpc>
            </a:pPr>
            <a:r>
              <a:rPr lang="en-US" sz="5799">
                <a:solidFill>
                  <a:srgbClr val="03045E"/>
                </a:solidFill>
                <a:latin typeface="Roca One Bold"/>
              </a:rPr>
              <a:t>Helpful Courses</a:t>
            </a:r>
          </a:p>
          <a:p>
            <a:pPr algn="ctr">
              <a:lnSpc>
                <a:spcPts val="7279"/>
              </a:lnSpc>
            </a:pPr>
          </a:p>
        </p:txBody>
      </p:sp>
      <p:sp>
        <p:nvSpPr>
          <p:cNvPr name="TextBox 15" id="15"/>
          <p:cNvSpPr txBox="true"/>
          <p:nvPr/>
        </p:nvSpPr>
        <p:spPr>
          <a:xfrm rot="0">
            <a:off x="6060951" y="4031536"/>
            <a:ext cx="7315646" cy="887095"/>
          </a:xfrm>
          <a:prstGeom prst="rect">
            <a:avLst/>
          </a:prstGeom>
        </p:spPr>
        <p:txBody>
          <a:bodyPr anchor="t" rtlCol="false" tIns="0" lIns="0" bIns="0" rIns="0">
            <a:spAutoFit/>
          </a:bodyPr>
          <a:lstStyle/>
          <a:p>
            <a:pPr algn="ctr">
              <a:lnSpc>
                <a:spcPts val="7279"/>
              </a:lnSpc>
            </a:pPr>
            <a:r>
              <a:rPr lang="en-US" sz="5199">
                <a:solidFill>
                  <a:srgbClr val="03045E"/>
                </a:solidFill>
                <a:latin typeface="Roca One Bold"/>
              </a:rPr>
              <a:t>Senior Career Pathway</a:t>
            </a:r>
          </a:p>
        </p:txBody>
      </p:sp>
      <p:sp>
        <p:nvSpPr>
          <p:cNvPr name="TextBox 16" id="16"/>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17" id="17"/>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18" id="18"/>
          <p:cNvSpPr txBox="true"/>
          <p:nvPr/>
        </p:nvSpPr>
        <p:spPr>
          <a:xfrm rot="0">
            <a:off x="321469" y="5059363"/>
            <a:ext cx="17966531" cy="1455420"/>
          </a:xfrm>
          <a:prstGeom prst="rect">
            <a:avLst/>
          </a:prstGeom>
        </p:spPr>
        <p:txBody>
          <a:bodyPr anchor="t" rtlCol="false" tIns="0" lIns="0" bIns="0" rIns="0">
            <a:spAutoFit/>
          </a:bodyPr>
          <a:lstStyle/>
          <a:p>
            <a:pPr algn="ctr">
              <a:lnSpc>
                <a:spcPts val="5880"/>
              </a:lnSpc>
            </a:pPr>
            <a:r>
              <a:rPr lang="en-US" sz="4200" u="sng">
                <a:solidFill>
                  <a:srgbClr val="0077B6"/>
                </a:solidFill>
                <a:latin typeface="Roca One Bold"/>
                <a:hlinkClick r:id="rId3" tooltip="https://www.alabamaachieves.org/wp-content/uploads/2021/05/Senior-Career-Pathway-Project.pdf"/>
              </a:rPr>
              <a:t>https://www.alabamaachieves.org/wp-content/uploads/2021/05/Senior-Career-Pathway-Project.pdf</a:t>
            </a:r>
          </a:p>
        </p:txBody>
      </p:sp>
      <p:sp>
        <p:nvSpPr>
          <p:cNvPr name="TextBox 19" id="19"/>
          <p:cNvSpPr txBox="true"/>
          <p:nvPr/>
        </p:nvSpPr>
        <p:spPr>
          <a:xfrm rot="0">
            <a:off x="5084118" y="7223443"/>
            <a:ext cx="8129290" cy="1811020"/>
          </a:xfrm>
          <a:prstGeom prst="rect">
            <a:avLst/>
          </a:prstGeom>
        </p:spPr>
        <p:txBody>
          <a:bodyPr anchor="t" rtlCol="false" tIns="0" lIns="0" bIns="0" rIns="0">
            <a:spAutoFit/>
          </a:bodyPr>
          <a:lstStyle/>
          <a:p>
            <a:pPr algn="ctr">
              <a:lnSpc>
                <a:spcPts val="7279"/>
              </a:lnSpc>
            </a:pPr>
            <a:r>
              <a:rPr lang="en-US" sz="5199">
                <a:solidFill>
                  <a:srgbClr val="03045E"/>
                </a:solidFill>
                <a:latin typeface="Roca One Bold"/>
              </a:rPr>
              <a:t>CTE Lab</a:t>
            </a:r>
          </a:p>
          <a:p>
            <a:pPr algn="ctr">
              <a:lnSpc>
                <a:spcPts val="7279"/>
              </a:lnSpc>
            </a:pPr>
          </a:p>
        </p:txBody>
      </p:sp>
      <p:sp>
        <p:nvSpPr>
          <p:cNvPr name="TextBox 20" id="20"/>
          <p:cNvSpPr txBox="true"/>
          <p:nvPr/>
        </p:nvSpPr>
        <p:spPr>
          <a:xfrm rot="0">
            <a:off x="1307009" y="8268653"/>
            <a:ext cx="16823531" cy="1455419"/>
          </a:xfrm>
          <a:prstGeom prst="rect">
            <a:avLst/>
          </a:prstGeom>
        </p:spPr>
        <p:txBody>
          <a:bodyPr anchor="t" rtlCol="false" tIns="0" lIns="0" bIns="0" rIns="0">
            <a:spAutoFit/>
          </a:bodyPr>
          <a:lstStyle/>
          <a:p>
            <a:pPr algn="ctr">
              <a:lnSpc>
                <a:spcPts val="5880"/>
              </a:lnSpc>
            </a:pPr>
            <a:r>
              <a:rPr lang="en-US" sz="4200" u="sng">
                <a:solidFill>
                  <a:srgbClr val="0077B6"/>
                </a:solidFill>
                <a:latin typeface="Roca One Bold"/>
                <a:hlinkClick r:id="rId4" tooltip="https://www.alabamaachieves.org/career-and-technical-education/cte-courses-of-study/#STEM"/>
              </a:rPr>
              <a:t>https://www.alabamaachieves.org/career-and-technical-education/cte-courses-of-study/#STEM</a:t>
            </a:r>
          </a:p>
        </p:txBody>
      </p:sp>
      <p:sp>
        <p:nvSpPr>
          <p:cNvPr name="TextBox 21" id="21"/>
          <p:cNvSpPr txBox="true"/>
          <p:nvPr/>
        </p:nvSpPr>
        <p:spPr>
          <a:xfrm rot="0">
            <a:off x="12470011" y="370761"/>
            <a:ext cx="5660529" cy="2955925"/>
          </a:xfrm>
          <a:prstGeom prst="rect">
            <a:avLst/>
          </a:prstGeom>
        </p:spPr>
        <p:txBody>
          <a:bodyPr anchor="t" rtlCol="false" tIns="0" lIns="0" bIns="0" rIns="0">
            <a:spAutoFit/>
          </a:bodyPr>
          <a:lstStyle/>
          <a:p>
            <a:pPr algn="ctr">
              <a:lnSpc>
                <a:spcPts val="8119"/>
              </a:lnSpc>
            </a:pPr>
            <a:r>
              <a:rPr lang="en-US" sz="5799">
                <a:solidFill>
                  <a:srgbClr val="03045E"/>
                </a:solidFill>
                <a:latin typeface="Roca One Bold"/>
              </a:rPr>
              <a:t>EXTRA! EXTRA!</a:t>
            </a:r>
          </a:p>
          <a:p>
            <a:pPr algn="ctr">
              <a:lnSpc>
                <a:spcPts val="8119"/>
              </a:lnSpc>
            </a:pPr>
            <a:r>
              <a:rPr lang="en-US" sz="5799">
                <a:solidFill>
                  <a:srgbClr val="03045E"/>
                </a:solidFill>
                <a:latin typeface="Roca One Bold"/>
              </a:rPr>
              <a:t>Helpful Courses</a:t>
            </a:r>
          </a:p>
          <a:p>
            <a:pPr algn="ctr">
              <a:lnSpc>
                <a:spcPts val="7279"/>
              </a:lnSpc>
            </a:pP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2B01F"/>
        </a:solidFill>
      </p:bgPr>
    </p:bg>
    <p:spTree>
      <p:nvGrpSpPr>
        <p:cNvPr id="1" name=""/>
        <p:cNvGrpSpPr/>
        <p:nvPr/>
      </p:nvGrpSpPr>
      <p:grpSpPr>
        <a:xfrm>
          <a:off x="0" y="0"/>
          <a:ext cx="0" cy="0"/>
          <a:chOff x="0" y="0"/>
          <a:chExt cx="0" cy="0"/>
        </a:xfrm>
      </p:grpSpPr>
      <p:sp>
        <p:nvSpPr>
          <p:cNvPr name="TextBox 2" id="2"/>
          <p:cNvSpPr txBox="true"/>
          <p:nvPr/>
        </p:nvSpPr>
        <p:spPr>
          <a:xfrm rot="0">
            <a:off x="216329" y="3393995"/>
            <a:ext cx="18109094" cy="6298842"/>
          </a:xfrm>
          <a:prstGeom prst="rect">
            <a:avLst/>
          </a:prstGeom>
        </p:spPr>
        <p:txBody>
          <a:bodyPr anchor="t" rtlCol="false" tIns="0" lIns="0" bIns="0" rIns="0">
            <a:spAutoFit/>
          </a:bodyPr>
          <a:lstStyle/>
          <a:p>
            <a:pPr>
              <a:lnSpc>
                <a:spcPts val="4800"/>
              </a:lnSpc>
            </a:pPr>
            <a:r>
              <a:rPr lang="en-US" sz="3429">
                <a:solidFill>
                  <a:srgbClr val="03045E"/>
                </a:solidFill>
                <a:latin typeface="Roca One"/>
              </a:rPr>
              <a:t>Kendi McHargh                   </a:t>
            </a:r>
            <a:r>
              <a:rPr lang="en-US" sz="3429">
                <a:solidFill>
                  <a:srgbClr val="03045E"/>
                </a:solidFill>
                <a:latin typeface="Roca One"/>
              </a:rPr>
              <a:t>FBLA President                       alfblastatepresident2024@gmail.com</a:t>
            </a:r>
          </a:p>
          <a:p>
            <a:pPr>
              <a:lnSpc>
                <a:spcPts val="4800"/>
              </a:lnSpc>
            </a:pPr>
            <a:r>
              <a:rPr lang="en-US" sz="3429">
                <a:solidFill>
                  <a:srgbClr val="03045E"/>
                </a:solidFill>
                <a:latin typeface="Roca One"/>
              </a:rPr>
              <a:t>Madilyn Hanback              FBLA Secretary                       alfblastatesecretary2024@gmail.com</a:t>
            </a:r>
          </a:p>
          <a:p>
            <a:pPr>
              <a:lnSpc>
                <a:spcPts val="4800"/>
              </a:lnSpc>
            </a:pPr>
            <a:r>
              <a:rPr lang="en-US" sz="3429">
                <a:solidFill>
                  <a:srgbClr val="03045E"/>
                </a:solidFill>
                <a:latin typeface="Roca One"/>
              </a:rPr>
              <a:t>Catherine McWhorter    District 1 VP                              alfbladistrict1vp2024@gmail.com</a:t>
            </a:r>
          </a:p>
          <a:p>
            <a:pPr>
              <a:lnSpc>
                <a:spcPts val="4800"/>
              </a:lnSpc>
            </a:pPr>
            <a:r>
              <a:rPr lang="en-US" sz="3429">
                <a:solidFill>
                  <a:srgbClr val="03045E"/>
                </a:solidFill>
                <a:latin typeface="Roca One"/>
              </a:rPr>
              <a:t>Jared White                           District 2 VP                             alfbladistrict2vp2024@gmail.com</a:t>
            </a:r>
          </a:p>
          <a:p>
            <a:pPr>
              <a:lnSpc>
                <a:spcPts val="4800"/>
              </a:lnSpc>
            </a:pPr>
            <a:r>
              <a:rPr lang="en-US" sz="3429">
                <a:solidFill>
                  <a:srgbClr val="03045E"/>
                </a:solidFill>
                <a:latin typeface="Roca One"/>
              </a:rPr>
              <a:t>Armani Dixon                       District 3 VP                            alfbladistrict3vp2024@gmail.com</a:t>
            </a:r>
          </a:p>
          <a:p>
            <a:pPr>
              <a:lnSpc>
                <a:spcPts val="4800"/>
              </a:lnSpc>
            </a:pPr>
            <a:r>
              <a:rPr lang="en-US" sz="3429">
                <a:solidFill>
                  <a:srgbClr val="03045E"/>
                </a:solidFill>
                <a:latin typeface="Roca One"/>
              </a:rPr>
              <a:t>Shar’Dajai Harris               District 4 VP                            alfbladistrict4vp2024@gmail.com</a:t>
            </a:r>
          </a:p>
          <a:p>
            <a:pPr>
              <a:lnSpc>
                <a:spcPts val="4800"/>
              </a:lnSpc>
            </a:pPr>
            <a:r>
              <a:rPr lang="en-US" sz="3429">
                <a:solidFill>
                  <a:srgbClr val="03045E"/>
                </a:solidFill>
                <a:latin typeface="Roca One"/>
              </a:rPr>
              <a:t>Carson DuBose                    District 5 VP                            alfbladistrict5vp2024@gmail.com</a:t>
            </a:r>
          </a:p>
          <a:p>
            <a:pPr>
              <a:lnSpc>
                <a:spcPts val="4800"/>
              </a:lnSpc>
            </a:pPr>
            <a:r>
              <a:rPr lang="en-US" sz="3429">
                <a:solidFill>
                  <a:srgbClr val="03045E"/>
                </a:solidFill>
                <a:latin typeface="Roca One"/>
              </a:rPr>
              <a:t>Greyson Sparks                  District 6 VP                            alfbladistrict6vp2024@gmail.com</a:t>
            </a:r>
          </a:p>
          <a:p>
            <a:pPr>
              <a:lnSpc>
                <a:spcPts val="3260"/>
              </a:lnSpc>
            </a:pPr>
          </a:p>
          <a:p>
            <a:pPr algn="ctr">
              <a:lnSpc>
                <a:spcPts val="2840"/>
              </a:lnSpc>
            </a:pPr>
          </a:p>
          <a:p>
            <a:pPr algn="ctr">
              <a:lnSpc>
                <a:spcPts val="5388"/>
              </a:lnSpc>
            </a:pPr>
          </a:p>
        </p:txBody>
      </p:sp>
      <p:grpSp>
        <p:nvGrpSpPr>
          <p:cNvPr name="Group 3" id="3"/>
          <p:cNvGrpSpPr/>
          <p:nvPr/>
        </p:nvGrpSpPr>
        <p:grpSpPr>
          <a:xfrm rot="0">
            <a:off x="-1254890" y="-1172519"/>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6" id="6"/>
          <p:cNvSpPr txBox="true"/>
          <p:nvPr/>
        </p:nvSpPr>
        <p:spPr>
          <a:xfrm rot="0">
            <a:off x="1282452" y="271242"/>
            <a:ext cx="15976848" cy="3198953"/>
          </a:xfrm>
          <a:prstGeom prst="rect">
            <a:avLst/>
          </a:prstGeom>
        </p:spPr>
        <p:txBody>
          <a:bodyPr anchor="t" rtlCol="false" tIns="0" lIns="0" bIns="0" rIns="0">
            <a:spAutoFit/>
          </a:bodyPr>
          <a:lstStyle/>
          <a:p>
            <a:pPr algn="ctr">
              <a:lnSpc>
                <a:spcPts val="6389"/>
              </a:lnSpc>
            </a:pPr>
            <a:r>
              <a:rPr lang="en-US" sz="4563">
                <a:solidFill>
                  <a:srgbClr val="03045E"/>
                </a:solidFill>
                <a:latin typeface="Roca One Bold"/>
              </a:rPr>
              <a:t>2023-2024</a:t>
            </a:r>
          </a:p>
          <a:p>
            <a:pPr algn="ctr">
              <a:lnSpc>
                <a:spcPts val="6389"/>
              </a:lnSpc>
            </a:pPr>
            <a:r>
              <a:rPr lang="en-US" sz="4563">
                <a:solidFill>
                  <a:srgbClr val="03045E"/>
                </a:solidFill>
                <a:latin typeface="Roca One Bold"/>
              </a:rPr>
              <a:t>STATE OFFICER TEAM </a:t>
            </a:r>
          </a:p>
          <a:p>
            <a:pPr algn="ctr">
              <a:lnSpc>
                <a:spcPts val="6389"/>
              </a:lnSpc>
            </a:pPr>
            <a:r>
              <a:rPr lang="en-US" sz="4563">
                <a:solidFill>
                  <a:srgbClr val="03045E"/>
                </a:solidFill>
                <a:latin typeface="Roca One Bold"/>
              </a:rPr>
              <a:t>CONTACT INFORMATION</a:t>
            </a:r>
          </a:p>
          <a:p>
            <a:pPr algn="ctr">
              <a:lnSpc>
                <a:spcPts val="6389"/>
              </a:lnSpc>
            </a:pPr>
          </a:p>
        </p:txBody>
      </p:sp>
      <p:grpSp>
        <p:nvGrpSpPr>
          <p:cNvPr name="Group 7" id="7"/>
          <p:cNvGrpSpPr/>
          <p:nvPr/>
        </p:nvGrpSpPr>
        <p:grpSpPr>
          <a:xfrm rot="0">
            <a:off x="16400467" y="-1172519"/>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77B6"/>
            </a:solidFill>
          </p:spPr>
        </p:sp>
        <p:sp>
          <p:nvSpPr>
            <p:cNvPr name="TextBox 9" id="9"/>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0" id="10"/>
          <p:cNvGrpSpPr/>
          <p:nvPr/>
        </p:nvGrpSpPr>
        <p:grpSpPr>
          <a:xfrm rot="0">
            <a:off x="16400467" y="-2389585"/>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2" id="12"/>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3" id="13"/>
          <p:cNvGrpSpPr/>
          <p:nvPr/>
        </p:nvGrpSpPr>
        <p:grpSpPr>
          <a:xfrm rot="0">
            <a:off x="-1254890" y="-2389585"/>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5" id="1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Freeform 16" id="16"/>
          <p:cNvSpPr/>
          <p:nvPr/>
        </p:nvSpPr>
        <p:spPr>
          <a:xfrm flipH="true" flipV="false" rot="0">
            <a:off x="15121742" y="8438324"/>
            <a:ext cx="4275117" cy="4114800"/>
          </a:xfrm>
          <a:custGeom>
            <a:avLst/>
            <a:gdLst/>
            <a:ahLst/>
            <a:cxnLst/>
            <a:rect r="r" b="b" t="t" l="l"/>
            <a:pathLst>
              <a:path h="4114800" w="4275117">
                <a:moveTo>
                  <a:pt x="4275116" y="0"/>
                </a:moveTo>
                <a:lnTo>
                  <a:pt x="0" y="0"/>
                </a:lnTo>
                <a:lnTo>
                  <a:pt x="0" y="4114800"/>
                </a:lnTo>
                <a:lnTo>
                  <a:pt x="4275116" y="4114800"/>
                </a:lnTo>
                <a:lnTo>
                  <a:pt x="427511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849399" y="82296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0077B6"/>
        </a:solidFill>
      </p:bgPr>
    </p:bg>
    <p:spTree>
      <p:nvGrpSpPr>
        <p:cNvPr id="1" name=""/>
        <p:cNvGrpSpPr/>
        <p:nvPr/>
      </p:nvGrpSpPr>
      <p:grpSpPr>
        <a:xfrm>
          <a:off x="0" y="0"/>
          <a:ext cx="0" cy="0"/>
          <a:chOff x="0" y="0"/>
          <a:chExt cx="0" cy="0"/>
        </a:xfrm>
      </p:grpSpPr>
      <p:sp>
        <p:nvSpPr>
          <p:cNvPr name="TextBox 2" id="2"/>
          <p:cNvSpPr txBox="true"/>
          <p:nvPr/>
        </p:nvSpPr>
        <p:spPr>
          <a:xfrm rot="0">
            <a:off x="89453" y="3393995"/>
            <a:ext cx="18109094" cy="6298842"/>
          </a:xfrm>
          <a:prstGeom prst="rect">
            <a:avLst/>
          </a:prstGeom>
        </p:spPr>
        <p:txBody>
          <a:bodyPr anchor="t" rtlCol="false" tIns="0" lIns="0" bIns="0" rIns="0">
            <a:spAutoFit/>
          </a:bodyPr>
          <a:lstStyle/>
          <a:p>
            <a:pPr>
              <a:lnSpc>
                <a:spcPts val="4800"/>
              </a:lnSpc>
            </a:pPr>
            <a:r>
              <a:rPr lang="en-US" sz="3429">
                <a:solidFill>
                  <a:srgbClr val="03045E"/>
                </a:solidFill>
                <a:latin typeface="Roca One"/>
              </a:rPr>
              <a:t>Roslyn Evans              </a:t>
            </a:r>
            <a:r>
              <a:rPr lang="en-US" sz="3429">
                <a:solidFill>
                  <a:srgbClr val="03045E"/>
                </a:solidFill>
                <a:latin typeface="Roca One"/>
              </a:rPr>
              <a:t>State President Officer Adviser                                   revans@tusc.k12.al.us</a:t>
            </a:r>
          </a:p>
          <a:p>
            <a:pPr>
              <a:lnSpc>
                <a:spcPts val="4800"/>
              </a:lnSpc>
            </a:pPr>
            <a:r>
              <a:rPr lang="en-US" sz="3429">
                <a:solidFill>
                  <a:srgbClr val="03045E"/>
                </a:solidFill>
                <a:latin typeface="Roca One"/>
              </a:rPr>
              <a:t>Tisha Hanback          State Secretary Officer Adviser                  tisha.hanback@lcschools.org </a:t>
            </a:r>
          </a:p>
          <a:p>
            <a:pPr>
              <a:lnSpc>
                <a:spcPts val="4800"/>
              </a:lnSpc>
            </a:pPr>
            <a:r>
              <a:rPr lang="en-US" sz="3429">
                <a:solidFill>
                  <a:srgbClr val="03045E"/>
                </a:solidFill>
                <a:latin typeface="Roca One"/>
              </a:rPr>
              <a:t>Janet Cavender        </a:t>
            </a:r>
            <a:r>
              <a:rPr lang="en-US" sz="3429">
                <a:solidFill>
                  <a:srgbClr val="03045E"/>
                </a:solidFill>
                <a:latin typeface="Roca One"/>
              </a:rPr>
              <a:t>District 1 VP </a:t>
            </a:r>
            <a:r>
              <a:rPr lang="en-US" sz="3429">
                <a:solidFill>
                  <a:srgbClr val="03045E"/>
                </a:solidFill>
                <a:latin typeface="Roca One"/>
              </a:rPr>
              <a:t>State Officer Adviser                 jgcavender@morgank12.org</a:t>
            </a:r>
          </a:p>
          <a:p>
            <a:pPr>
              <a:lnSpc>
                <a:spcPts val="4800"/>
              </a:lnSpc>
            </a:pPr>
            <a:r>
              <a:rPr lang="en-US" sz="3429">
                <a:solidFill>
                  <a:srgbClr val="03045E"/>
                </a:solidFill>
                <a:latin typeface="Roca One"/>
              </a:rPr>
              <a:t>Monica Kirkman     </a:t>
            </a:r>
            <a:r>
              <a:rPr lang="en-US" sz="3429">
                <a:solidFill>
                  <a:srgbClr val="03045E"/>
                </a:solidFill>
                <a:latin typeface="Roca One"/>
              </a:rPr>
              <a:t>District 2  VP </a:t>
            </a:r>
            <a:r>
              <a:rPr lang="en-US" sz="3429">
                <a:solidFill>
                  <a:srgbClr val="03045E"/>
                </a:solidFill>
                <a:latin typeface="Roca One"/>
              </a:rPr>
              <a:t>State Officer Adviser                    mkirkman@tusc.k12.al.us</a:t>
            </a:r>
          </a:p>
          <a:p>
            <a:pPr>
              <a:lnSpc>
                <a:spcPts val="4800"/>
              </a:lnSpc>
            </a:pPr>
            <a:r>
              <a:rPr lang="en-US" sz="3429">
                <a:solidFill>
                  <a:srgbClr val="03045E"/>
                </a:solidFill>
                <a:latin typeface="Roca One"/>
              </a:rPr>
              <a:t>Vicky Crane                </a:t>
            </a:r>
            <a:r>
              <a:rPr lang="en-US" sz="3429">
                <a:solidFill>
                  <a:srgbClr val="03045E"/>
                </a:solidFill>
                <a:latin typeface="Roca One"/>
              </a:rPr>
              <a:t>District 3 VP</a:t>
            </a:r>
            <a:r>
              <a:rPr lang="en-US" sz="3429">
                <a:solidFill>
                  <a:srgbClr val="03045E"/>
                </a:solidFill>
                <a:latin typeface="Roca One"/>
              </a:rPr>
              <a:t>State Officer Adviser                       vcrane@saralandboe.org</a:t>
            </a:r>
          </a:p>
          <a:p>
            <a:pPr>
              <a:lnSpc>
                <a:spcPts val="4800"/>
              </a:lnSpc>
            </a:pPr>
            <a:r>
              <a:rPr lang="en-US" sz="3429">
                <a:solidFill>
                  <a:srgbClr val="03045E"/>
                </a:solidFill>
                <a:latin typeface="Roca One"/>
              </a:rPr>
              <a:t>Bridget Davis             </a:t>
            </a:r>
            <a:r>
              <a:rPr lang="en-US" sz="3429">
                <a:solidFill>
                  <a:srgbClr val="03045E"/>
                </a:solidFill>
                <a:latin typeface="Roca One"/>
              </a:rPr>
              <a:t>District 4 VP </a:t>
            </a:r>
            <a:r>
              <a:rPr lang="en-US" sz="3429">
                <a:solidFill>
                  <a:srgbClr val="03045E"/>
                </a:solidFill>
                <a:latin typeface="Roca One"/>
              </a:rPr>
              <a:t>State Officer Adviser          bridgetdavis@lowndesboe.org</a:t>
            </a:r>
          </a:p>
          <a:p>
            <a:pPr>
              <a:lnSpc>
                <a:spcPts val="4800"/>
              </a:lnSpc>
            </a:pPr>
            <a:r>
              <a:rPr lang="en-US" sz="3429">
                <a:solidFill>
                  <a:srgbClr val="03045E"/>
                </a:solidFill>
                <a:latin typeface="Roca One"/>
              </a:rPr>
              <a:t>Gabe Lee                       </a:t>
            </a:r>
            <a:r>
              <a:rPr lang="en-US" sz="3429">
                <a:solidFill>
                  <a:srgbClr val="03045E"/>
                </a:solidFill>
                <a:latin typeface="Roca One"/>
              </a:rPr>
              <a:t>District 5 VP</a:t>
            </a:r>
            <a:r>
              <a:rPr lang="en-US" sz="3429">
                <a:solidFill>
                  <a:srgbClr val="03045E"/>
                </a:solidFill>
                <a:latin typeface="Roca One"/>
              </a:rPr>
              <a:t>State Officer Adviser                                 gabe.lee@sccboe.org</a:t>
            </a:r>
          </a:p>
          <a:p>
            <a:pPr>
              <a:lnSpc>
                <a:spcPts val="4800"/>
              </a:lnSpc>
            </a:pPr>
            <a:r>
              <a:rPr lang="en-US" sz="3429">
                <a:solidFill>
                  <a:srgbClr val="03045E"/>
                </a:solidFill>
                <a:latin typeface="Roca One"/>
              </a:rPr>
              <a:t>Stacey Turner           </a:t>
            </a:r>
            <a:r>
              <a:rPr lang="en-US" sz="3429">
                <a:solidFill>
                  <a:srgbClr val="03045E"/>
                </a:solidFill>
                <a:latin typeface="Roca One"/>
              </a:rPr>
              <a:t>District 6 VP</a:t>
            </a:r>
            <a:r>
              <a:rPr lang="en-US" sz="3429">
                <a:solidFill>
                  <a:srgbClr val="03045E"/>
                </a:solidFill>
                <a:latin typeface="Roca One"/>
              </a:rPr>
              <a:t>State Officer Adviser                             sturner@albertk12.org</a:t>
            </a:r>
          </a:p>
          <a:p>
            <a:pPr>
              <a:lnSpc>
                <a:spcPts val="3260"/>
              </a:lnSpc>
            </a:pPr>
          </a:p>
          <a:p>
            <a:pPr algn="ctr">
              <a:lnSpc>
                <a:spcPts val="2840"/>
              </a:lnSpc>
            </a:pPr>
          </a:p>
          <a:p>
            <a:pPr algn="ctr">
              <a:lnSpc>
                <a:spcPts val="5388"/>
              </a:lnSpc>
            </a:pPr>
          </a:p>
        </p:txBody>
      </p:sp>
      <p:grpSp>
        <p:nvGrpSpPr>
          <p:cNvPr name="Group 3" id="3"/>
          <p:cNvGrpSpPr/>
          <p:nvPr/>
        </p:nvGrpSpPr>
        <p:grpSpPr>
          <a:xfrm rot="0">
            <a:off x="-1254890" y="-1172519"/>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6" id="6"/>
          <p:cNvSpPr txBox="true"/>
          <p:nvPr/>
        </p:nvSpPr>
        <p:spPr>
          <a:xfrm rot="0">
            <a:off x="1282452" y="271242"/>
            <a:ext cx="15976848" cy="3208307"/>
          </a:xfrm>
          <a:prstGeom prst="rect">
            <a:avLst/>
          </a:prstGeom>
        </p:spPr>
        <p:txBody>
          <a:bodyPr anchor="t" rtlCol="false" tIns="0" lIns="0" bIns="0" rIns="0">
            <a:spAutoFit/>
          </a:bodyPr>
          <a:lstStyle/>
          <a:p>
            <a:pPr algn="ctr">
              <a:lnSpc>
                <a:spcPts val="6389"/>
              </a:lnSpc>
            </a:pPr>
            <a:r>
              <a:rPr lang="en-US" sz="4563">
                <a:solidFill>
                  <a:srgbClr val="FED500"/>
                </a:solidFill>
                <a:latin typeface="Roca One Bold"/>
              </a:rPr>
              <a:t>2023-2024</a:t>
            </a:r>
          </a:p>
          <a:p>
            <a:pPr algn="ctr">
              <a:lnSpc>
                <a:spcPts val="6389"/>
              </a:lnSpc>
            </a:pPr>
            <a:r>
              <a:rPr lang="en-US" sz="4563">
                <a:solidFill>
                  <a:srgbClr val="FED500"/>
                </a:solidFill>
                <a:latin typeface="Roca One"/>
              </a:rPr>
              <a:t>STATE OFFICER ADVISER </a:t>
            </a:r>
          </a:p>
          <a:p>
            <a:pPr algn="ctr">
              <a:lnSpc>
                <a:spcPts val="6389"/>
              </a:lnSpc>
            </a:pPr>
            <a:r>
              <a:rPr lang="en-US" sz="4563">
                <a:solidFill>
                  <a:srgbClr val="FED500"/>
                </a:solidFill>
                <a:latin typeface="Roca One"/>
              </a:rPr>
              <a:t>CONTACT INFORMATION</a:t>
            </a:r>
          </a:p>
          <a:p>
            <a:pPr algn="ctr">
              <a:lnSpc>
                <a:spcPts val="6389"/>
              </a:lnSpc>
            </a:pPr>
          </a:p>
        </p:txBody>
      </p:sp>
      <p:grpSp>
        <p:nvGrpSpPr>
          <p:cNvPr name="Group 7" id="7"/>
          <p:cNvGrpSpPr/>
          <p:nvPr/>
        </p:nvGrpSpPr>
        <p:grpSpPr>
          <a:xfrm rot="0">
            <a:off x="16400467" y="-1172519"/>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9" id="9"/>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0" id="10"/>
          <p:cNvGrpSpPr/>
          <p:nvPr/>
        </p:nvGrpSpPr>
        <p:grpSpPr>
          <a:xfrm rot="0">
            <a:off x="16400467" y="-2389585"/>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2" id="12"/>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3" id="13"/>
          <p:cNvGrpSpPr/>
          <p:nvPr/>
        </p:nvGrpSpPr>
        <p:grpSpPr>
          <a:xfrm rot="0">
            <a:off x="-1254890" y="-2389585"/>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5" id="1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Freeform 16" id="16"/>
          <p:cNvSpPr/>
          <p:nvPr/>
        </p:nvSpPr>
        <p:spPr>
          <a:xfrm flipH="true" flipV="false" rot="0">
            <a:off x="15121742" y="8438324"/>
            <a:ext cx="4275117" cy="4114800"/>
          </a:xfrm>
          <a:custGeom>
            <a:avLst/>
            <a:gdLst/>
            <a:ahLst/>
            <a:cxnLst/>
            <a:rect r="r" b="b" t="t" l="l"/>
            <a:pathLst>
              <a:path h="4114800" w="4275117">
                <a:moveTo>
                  <a:pt x="4275116" y="0"/>
                </a:moveTo>
                <a:lnTo>
                  <a:pt x="0" y="0"/>
                </a:lnTo>
                <a:lnTo>
                  <a:pt x="0" y="4114800"/>
                </a:lnTo>
                <a:lnTo>
                  <a:pt x="4275116" y="4114800"/>
                </a:lnTo>
                <a:lnTo>
                  <a:pt x="427511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849399" y="82296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0077B6"/>
        </a:solidFill>
      </p:bgPr>
    </p:bg>
    <p:spTree>
      <p:nvGrpSpPr>
        <p:cNvPr id="1" name=""/>
        <p:cNvGrpSpPr/>
        <p:nvPr/>
      </p:nvGrpSpPr>
      <p:grpSpPr>
        <a:xfrm>
          <a:off x="0" y="0"/>
          <a:ext cx="0" cy="0"/>
          <a:chOff x="0" y="0"/>
          <a:chExt cx="0" cy="0"/>
        </a:xfrm>
      </p:grpSpPr>
      <p:sp>
        <p:nvSpPr>
          <p:cNvPr name="Freeform 2" id="2"/>
          <p:cNvSpPr/>
          <p:nvPr/>
        </p:nvSpPr>
        <p:spPr>
          <a:xfrm flipH="false" flipV="false" rot="0">
            <a:off x="6252409" y="4747577"/>
            <a:ext cx="6379535" cy="4114800"/>
          </a:xfrm>
          <a:custGeom>
            <a:avLst/>
            <a:gdLst/>
            <a:ahLst/>
            <a:cxnLst/>
            <a:rect r="r" b="b" t="t" l="l"/>
            <a:pathLst>
              <a:path h="4114800" w="6379535">
                <a:moveTo>
                  <a:pt x="0" y="0"/>
                </a:moveTo>
                <a:lnTo>
                  <a:pt x="6379535" y="0"/>
                </a:lnTo>
                <a:lnTo>
                  <a:pt x="6379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1250" y="8013426"/>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sp>
        <p:nvSpPr>
          <p:cNvPr name="TextBox 6" id="6"/>
          <p:cNvSpPr txBox="true"/>
          <p:nvPr/>
        </p:nvSpPr>
        <p:spPr>
          <a:xfrm rot="0">
            <a:off x="1511201" y="2336356"/>
            <a:ext cx="15265598" cy="3195319"/>
          </a:xfrm>
          <a:prstGeom prst="rect">
            <a:avLst/>
          </a:prstGeom>
        </p:spPr>
        <p:txBody>
          <a:bodyPr anchor="t" rtlCol="false" tIns="0" lIns="0" bIns="0" rIns="0">
            <a:spAutoFit/>
          </a:bodyPr>
          <a:lstStyle/>
          <a:p>
            <a:pPr algn="ctr">
              <a:lnSpc>
                <a:spcPts val="12880"/>
              </a:lnSpc>
            </a:pPr>
            <a:r>
              <a:rPr lang="en-US" sz="9200">
                <a:solidFill>
                  <a:srgbClr val="03045E"/>
                </a:solidFill>
                <a:latin typeface="Roca One Bold"/>
              </a:rPr>
              <a:t>THANKS FOR JOINING US!!</a:t>
            </a:r>
          </a:p>
          <a:p>
            <a:pPr algn="ctr">
              <a:lnSpc>
                <a:spcPts val="12880"/>
              </a:lnSpc>
            </a:pPr>
          </a:p>
        </p:txBody>
      </p:sp>
      <p:grpSp>
        <p:nvGrpSpPr>
          <p:cNvPr name="Group 7" id="7"/>
          <p:cNvGrpSpPr/>
          <p:nvPr/>
        </p:nvGrpSpPr>
        <p:grpSpPr>
          <a:xfrm rot="0">
            <a:off x="16223150" y="8013426"/>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2B01F"/>
            </a:solidFill>
          </p:spPr>
        </p:sp>
        <p:sp>
          <p:nvSpPr>
            <p:cNvPr name="TextBox 9" id="9"/>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0" id="10"/>
          <p:cNvGrpSpPr/>
          <p:nvPr/>
        </p:nvGrpSpPr>
        <p:grpSpPr>
          <a:xfrm rot="0">
            <a:off x="-514350" y="9258300"/>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3045E"/>
            </a:solidFill>
          </p:spPr>
        </p:sp>
        <p:sp>
          <p:nvSpPr>
            <p:cNvPr name="TextBox 12" id="12"/>
            <p:cNvSpPr txBox="true"/>
            <p:nvPr/>
          </p:nvSpPr>
          <p:spPr>
            <a:xfrm>
              <a:off x="0" y="-19050"/>
              <a:ext cx="812800" cy="831850"/>
            </a:xfrm>
            <a:prstGeom prst="rect">
              <a:avLst/>
            </a:prstGeom>
          </p:spPr>
          <p:txBody>
            <a:bodyPr anchor="ctr" rtlCol="false" tIns="50800" lIns="50800" bIns="50800" rIns="50800"/>
            <a:lstStyle/>
            <a:p>
              <a:pPr algn="ctr">
                <a:lnSpc>
                  <a:spcPts val="3250"/>
                </a:lnSpc>
              </a:pPr>
            </a:p>
          </p:txBody>
        </p:sp>
      </p:grpSp>
      <p:grpSp>
        <p:nvGrpSpPr>
          <p:cNvPr name="Group 13" id="13"/>
          <p:cNvGrpSpPr/>
          <p:nvPr/>
        </p:nvGrpSpPr>
        <p:grpSpPr>
          <a:xfrm rot="0">
            <a:off x="15820612" y="9258300"/>
            <a:ext cx="3891176" cy="3086100"/>
            <a:chOff x="0" y="0"/>
            <a:chExt cx="1024837" cy="812800"/>
          </a:xfrm>
        </p:grpSpPr>
        <p:sp>
          <p:nvSpPr>
            <p:cNvPr name="Freeform 14" id="14"/>
            <p:cNvSpPr/>
            <p:nvPr/>
          </p:nvSpPr>
          <p:spPr>
            <a:xfrm flipH="false" flipV="false" rot="0">
              <a:off x="0" y="0"/>
              <a:ext cx="1024837" cy="812800"/>
            </a:xfrm>
            <a:custGeom>
              <a:avLst/>
              <a:gdLst/>
              <a:ahLst/>
              <a:cxnLst/>
              <a:rect r="r" b="b" t="t" l="l"/>
              <a:pathLst>
                <a:path h="812800" w="1024837">
                  <a:moveTo>
                    <a:pt x="0" y="0"/>
                  </a:moveTo>
                  <a:lnTo>
                    <a:pt x="1024837" y="0"/>
                  </a:lnTo>
                  <a:lnTo>
                    <a:pt x="1024837" y="812800"/>
                  </a:lnTo>
                  <a:lnTo>
                    <a:pt x="0" y="812800"/>
                  </a:lnTo>
                  <a:close/>
                </a:path>
              </a:pathLst>
            </a:custGeom>
            <a:solidFill>
              <a:srgbClr val="03045E"/>
            </a:solidFill>
          </p:spPr>
        </p:sp>
        <p:sp>
          <p:nvSpPr>
            <p:cNvPr name="TextBox 15" id="15"/>
            <p:cNvSpPr txBox="true"/>
            <p:nvPr/>
          </p:nvSpPr>
          <p:spPr>
            <a:xfrm>
              <a:off x="0" y="-19050"/>
              <a:ext cx="1024837" cy="831850"/>
            </a:xfrm>
            <a:prstGeom prst="rect">
              <a:avLst/>
            </a:prstGeom>
          </p:spPr>
          <p:txBody>
            <a:bodyPr anchor="ctr" rtlCol="false" tIns="50800" lIns="50800" bIns="50800" rIns="50800"/>
            <a:lstStyle/>
            <a:p>
              <a:pPr algn="ctr">
                <a:lnSpc>
                  <a:spcPts val="3250"/>
                </a:lnSpc>
              </a:pPr>
            </a:p>
          </p:txBody>
        </p:sp>
      </p:grpSp>
      <p:sp>
        <p:nvSpPr>
          <p:cNvPr name="Freeform 16" id="16"/>
          <p:cNvSpPr/>
          <p:nvPr/>
        </p:nvSpPr>
        <p:spPr>
          <a:xfrm flipH="false" flipV="true" rot="0">
            <a:off x="-1108858" y="-1028700"/>
            <a:ext cx="4275117" cy="4114800"/>
          </a:xfrm>
          <a:custGeom>
            <a:avLst/>
            <a:gdLst/>
            <a:ahLst/>
            <a:cxnLst/>
            <a:rect r="r" b="b" t="t" l="l"/>
            <a:pathLst>
              <a:path h="4114800" w="4275117">
                <a:moveTo>
                  <a:pt x="0" y="4114800"/>
                </a:moveTo>
                <a:lnTo>
                  <a:pt x="4275116" y="4114800"/>
                </a:lnTo>
                <a:lnTo>
                  <a:pt x="4275116"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true" flipV="true" rot="0">
            <a:off x="15034133" y="-1028700"/>
            <a:ext cx="4275117" cy="4114800"/>
          </a:xfrm>
          <a:custGeom>
            <a:avLst/>
            <a:gdLst/>
            <a:ahLst/>
            <a:cxnLst/>
            <a:rect r="r" b="b" t="t" l="l"/>
            <a:pathLst>
              <a:path h="4114800" w="4275117">
                <a:moveTo>
                  <a:pt x="4275117" y="4114800"/>
                </a:moveTo>
                <a:lnTo>
                  <a:pt x="0" y="4114800"/>
                </a:lnTo>
                <a:lnTo>
                  <a:pt x="0" y="0"/>
                </a:lnTo>
                <a:lnTo>
                  <a:pt x="4275117" y="0"/>
                </a:lnTo>
                <a:lnTo>
                  <a:pt x="4275117"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4215964" y="8164990"/>
            <a:ext cx="1222994" cy="1885155"/>
          </a:xfrm>
          <a:custGeom>
            <a:avLst/>
            <a:gdLst/>
            <a:ahLst/>
            <a:cxnLst/>
            <a:rect r="r" b="b" t="t" l="l"/>
            <a:pathLst>
              <a:path h="1885155" w="1222994">
                <a:moveTo>
                  <a:pt x="0" y="0"/>
                </a:moveTo>
                <a:lnTo>
                  <a:pt x="1222995" y="0"/>
                </a:lnTo>
                <a:lnTo>
                  <a:pt x="1222995" y="1885155"/>
                </a:lnTo>
                <a:lnTo>
                  <a:pt x="0" y="18851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7083173" y="9163050"/>
            <a:ext cx="4628555" cy="887095"/>
          </a:xfrm>
          <a:prstGeom prst="rect">
            <a:avLst/>
          </a:prstGeom>
        </p:spPr>
        <p:txBody>
          <a:bodyPr anchor="t" rtlCol="false" tIns="0" lIns="0" bIns="0" rIns="0">
            <a:spAutoFit/>
          </a:bodyPr>
          <a:lstStyle/>
          <a:p>
            <a:pPr algn="ctr">
              <a:lnSpc>
                <a:spcPts val="7279"/>
              </a:lnSpc>
            </a:pPr>
            <a:r>
              <a:rPr lang="en-US" sz="5199">
                <a:solidFill>
                  <a:srgbClr val="03045E"/>
                </a:solidFill>
                <a:latin typeface="Roca One Bold"/>
              </a:rPr>
              <a:t>Any Questions</a:t>
            </a:r>
          </a:p>
        </p:txBody>
      </p:sp>
      <p:sp>
        <p:nvSpPr>
          <p:cNvPr name="Freeform 20" id="20"/>
          <p:cNvSpPr/>
          <p:nvPr/>
        </p:nvSpPr>
        <p:spPr>
          <a:xfrm flipH="false" flipV="false" rot="0">
            <a:off x="13355941" y="8164990"/>
            <a:ext cx="1222994" cy="1885155"/>
          </a:xfrm>
          <a:custGeom>
            <a:avLst/>
            <a:gdLst/>
            <a:ahLst/>
            <a:cxnLst/>
            <a:rect r="r" b="b" t="t" l="l"/>
            <a:pathLst>
              <a:path h="1885155" w="1222994">
                <a:moveTo>
                  <a:pt x="0" y="0"/>
                </a:moveTo>
                <a:lnTo>
                  <a:pt x="1222995" y="0"/>
                </a:lnTo>
                <a:lnTo>
                  <a:pt x="1222995" y="1885155"/>
                </a:lnTo>
                <a:lnTo>
                  <a:pt x="0" y="18851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2676544" y="4465219"/>
            <a:ext cx="25783492" cy="9586163"/>
          </a:xfrm>
          <a:prstGeom prst="rect">
            <a:avLst/>
          </a:prstGeom>
          <a:solidFill>
            <a:srgbClr val="545454">
              <a:alpha val="4706"/>
            </a:srgbClr>
          </a:solidFill>
        </p:spPr>
      </p:sp>
      <p:grpSp>
        <p:nvGrpSpPr>
          <p:cNvPr name="Group 3" id="3"/>
          <p:cNvGrpSpPr/>
          <p:nvPr/>
        </p:nvGrpSpPr>
        <p:grpSpPr>
          <a:xfrm rot="0">
            <a:off x="3569837" y="5326271"/>
            <a:ext cx="4113110" cy="2446773"/>
            <a:chOff x="0" y="0"/>
            <a:chExt cx="1500474" cy="892589"/>
          </a:xfrm>
        </p:grpSpPr>
        <p:sp>
          <p:nvSpPr>
            <p:cNvPr name="Freeform 4" id="4"/>
            <p:cNvSpPr/>
            <p:nvPr/>
          </p:nvSpPr>
          <p:spPr>
            <a:xfrm flipH="false" flipV="false" rot="0">
              <a:off x="0" y="0"/>
              <a:ext cx="1500474" cy="892590"/>
            </a:xfrm>
            <a:custGeom>
              <a:avLst/>
              <a:gdLst/>
              <a:ahLst/>
              <a:cxnLst/>
              <a:rect r="r" b="b" t="t" l="l"/>
              <a:pathLst>
                <a:path h="892590" w="1500474">
                  <a:moveTo>
                    <a:pt x="1376013" y="892589"/>
                  </a:moveTo>
                  <a:lnTo>
                    <a:pt x="124460" y="892589"/>
                  </a:lnTo>
                  <a:cubicBezTo>
                    <a:pt x="55880" y="892589"/>
                    <a:pt x="0" y="836709"/>
                    <a:pt x="0" y="768129"/>
                  </a:cubicBezTo>
                  <a:lnTo>
                    <a:pt x="0" y="124460"/>
                  </a:lnTo>
                  <a:cubicBezTo>
                    <a:pt x="0" y="55880"/>
                    <a:pt x="55880" y="0"/>
                    <a:pt x="124460" y="0"/>
                  </a:cubicBezTo>
                  <a:lnTo>
                    <a:pt x="1376014" y="0"/>
                  </a:lnTo>
                  <a:cubicBezTo>
                    <a:pt x="1444594" y="0"/>
                    <a:pt x="1500474" y="55880"/>
                    <a:pt x="1500474" y="124460"/>
                  </a:cubicBezTo>
                  <a:lnTo>
                    <a:pt x="1500474" y="768130"/>
                  </a:lnTo>
                  <a:cubicBezTo>
                    <a:pt x="1500474" y="836709"/>
                    <a:pt x="1444594" y="892590"/>
                    <a:pt x="1376014" y="892590"/>
                  </a:cubicBezTo>
                  <a:close/>
                </a:path>
              </a:pathLst>
            </a:custGeom>
            <a:solidFill>
              <a:srgbClr val="03045E"/>
            </a:solidFill>
          </p:spPr>
        </p:sp>
      </p:grpSp>
      <p:grpSp>
        <p:nvGrpSpPr>
          <p:cNvPr name="Group 5" id="5"/>
          <p:cNvGrpSpPr/>
          <p:nvPr/>
        </p:nvGrpSpPr>
        <p:grpSpPr>
          <a:xfrm rot="0">
            <a:off x="11636548" y="5326271"/>
            <a:ext cx="3980380" cy="2550711"/>
            <a:chOff x="0" y="0"/>
            <a:chExt cx="1355034" cy="868334"/>
          </a:xfrm>
        </p:grpSpPr>
        <p:sp>
          <p:nvSpPr>
            <p:cNvPr name="Freeform 6" id="6"/>
            <p:cNvSpPr/>
            <p:nvPr/>
          </p:nvSpPr>
          <p:spPr>
            <a:xfrm flipH="false" flipV="false" rot="0">
              <a:off x="0" y="0"/>
              <a:ext cx="1355034" cy="868334"/>
            </a:xfrm>
            <a:custGeom>
              <a:avLst/>
              <a:gdLst/>
              <a:ahLst/>
              <a:cxnLst/>
              <a:rect r="r" b="b" t="t" l="l"/>
              <a:pathLst>
                <a:path h="868334" w="1355034">
                  <a:moveTo>
                    <a:pt x="1230574" y="868334"/>
                  </a:moveTo>
                  <a:lnTo>
                    <a:pt x="124460" y="868334"/>
                  </a:lnTo>
                  <a:cubicBezTo>
                    <a:pt x="55880" y="868334"/>
                    <a:pt x="0" y="812454"/>
                    <a:pt x="0" y="743874"/>
                  </a:cubicBezTo>
                  <a:lnTo>
                    <a:pt x="0" y="124460"/>
                  </a:lnTo>
                  <a:cubicBezTo>
                    <a:pt x="0" y="55880"/>
                    <a:pt x="55880" y="0"/>
                    <a:pt x="124460" y="0"/>
                  </a:cubicBezTo>
                  <a:lnTo>
                    <a:pt x="1230574" y="0"/>
                  </a:lnTo>
                  <a:cubicBezTo>
                    <a:pt x="1299154" y="0"/>
                    <a:pt x="1355034" y="55880"/>
                    <a:pt x="1355034" y="124460"/>
                  </a:cubicBezTo>
                  <a:lnTo>
                    <a:pt x="1355034" y="743874"/>
                  </a:lnTo>
                  <a:cubicBezTo>
                    <a:pt x="1355034" y="812454"/>
                    <a:pt x="1299154" y="868334"/>
                    <a:pt x="1230574" y="868334"/>
                  </a:cubicBezTo>
                  <a:close/>
                </a:path>
              </a:pathLst>
            </a:custGeom>
            <a:solidFill>
              <a:srgbClr val="03045E"/>
            </a:solidFill>
          </p:spPr>
        </p:sp>
      </p:grpSp>
      <p:grpSp>
        <p:nvGrpSpPr>
          <p:cNvPr name="Group 7" id="7"/>
          <p:cNvGrpSpPr>
            <a:grpSpLocks noChangeAspect="true"/>
          </p:cNvGrpSpPr>
          <p:nvPr/>
        </p:nvGrpSpPr>
        <p:grpSpPr>
          <a:xfrm rot="0">
            <a:off x="3434038" y="1107109"/>
            <a:ext cx="4085729" cy="4085729"/>
            <a:chOff x="0" y="0"/>
            <a:chExt cx="6350000" cy="6350000"/>
          </a:xfrm>
        </p:grpSpPr>
        <p:sp>
          <p:nvSpPr>
            <p:cNvPr name="Freeform 8" id="8"/>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5046" t="0" r="-25046" b="0"/>
              </a:stretch>
            </a:blipFill>
          </p:spPr>
        </p:sp>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0" id="10"/>
          <p:cNvGrpSpPr>
            <a:grpSpLocks noChangeAspect="true"/>
          </p:cNvGrpSpPr>
          <p:nvPr/>
        </p:nvGrpSpPr>
        <p:grpSpPr>
          <a:xfrm rot="0">
            <a:off x="11580538" y="1156448"/>
            <a:ext cx="4036391" cy="4036391"/>
            <a:chOff x="0" y="0"/>
            <a:chExt cx="6350000" cy="6350000"/>
          </a:xfrm>
        </p:grpSpPr>
        <p:sp>
          <p:nvSpPr>
            <p:cNvPr name="Freeform 11" id="11"/>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5046" t="0" r="-25046" b="0"/>
              </a:stretch>
            </a:blipFill>
          </p:spPr>
        </p:sp>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name="AutoShape 13" id="13"/>
          <p:cNvSpPr/>
          <p:nvPr/>
        </p:nvSpPr>
        <p:spPr>
          <a:xfrm rot="-2700000">
            <a:off x="-2646503" y="-1243700"/>
            <a:ext cx="5293007" cy="2487400"/>
          </a:xfrm>
          <a:prstGeom prst="rect">
            <a:avLst/>
          </a:prstGeom>
          <a:solidFill>
            <a:srgbClr val="213559"/>
          </a:solidFill>
        </p:spPr>
      </p:sp>
      <p:sp>
        <p:nvSpPr>
          <p:cNvPr name="TextBox 14" id="14"/>
          <p:cNvSpPr txBox="true"/>
          <p:nvPr/>
        </p:nvSpPr>
        <p:spPr>
          <a:xfrm rot="0">
            <a:off x="1979757" y="173735"/>
            <a:ext cx="15516726" cy="1507191"/>
          </a:xfrm>
          <a:prstGeom prst="rect">
            <a:avLst/>
          </a:prstGeom>
        </p:spPr>
        <p:txBody>
          <a:bodyPr anchor="t" rtlCol="false" tIns="0" lIns="0" bIns="0" rIns="0">
            <a:spAutoFit/>
          </a:bodyPr>
          <a:lstStyle/>
          <a:p>
            <a:pPr>
              <a:lnSpc>
                <a:spcPts val="5761"/>
              </a:lnSpc>
            </a:pPr>
            <a:r>
              <a:rPr lang="en-US" sz="5879" spc="-346">
                <a:solidFill>
                  <a:srgbClr val="263F6B"/>
                </a:solidFill>
                <a:latin typeface="Montserrat Extra-Bold Italics"/>
              </a:rPr>
              <a:t>ALABAMA FBLA STATE OFFICER TEAM</a:t>
            </a:r>
          </a:p>
          <a:p>
            <a:pPr>
              <a:lnSpc>
                <a:spcPts val="5761"/>
              </a:lnSpc>
            </a:pPr>
          </a:p>
        </p:txBody>
      </p:sp>
      <p:sp>
        <p:nvSpPr>
          <p:cNvPr name="Freeform 15" id="15"/>
          <p:cNvSpPr/>
          <p:nvPr/>
        </p:nvSpPr>
        <p:spPr>
          <a:xfrm flipH="false" flipV="false" rot="0">
            <a:off x="15821491" y="82296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2137558" y="-1329041"/>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45972" y="8557181"/>
            <a:ext cx="5409635" cy="1729819"/>
          </a:xfrm>
          <a:custGeom>
            <a:avLst/>
            <a:gdLst/>
            <a:ahLst/>
            <a:cxnLst/>
            <a:rect r="r" b="b" t="t" l="l"/>
            <a:pathLst>
              <a:path h="1729819" w="5409635">
                <a:moveTo>
                  <a:pt x="0" y="0"/>
                </a:moveTo>
                <a:lnTo>
                  <a:pt x="5409635" y="0"/>
                </a:lnTo>
                <a:lnTo>
                  <a:pt x="5409635" y="1729819"/>
                </a:lnTo>
                <a:lnTo>
                  <a:pt x="0" y="1729819"/>
                </a:lnTo>
                <a:lnTo>
                  <a:pt x="0" y="0"/>
                </a:lnTo>
                <a:close/>
              </a:path>
            </a:pathLst>
          </a:custGeom>
          <a:blipFill>
            <a:blip r:embed="rId7"/>
            <a:stretch>
              <a:fillRect l="0" t="-11748" r="0" b="0"/>
            </a:stretch>
          </a:blipFill>
        </p:spPr>
      </p:sp>
      <p:sp>
        <p:nvSpPr>
          <p:cNvPr name="TextBox 18" id="18"/>
          <p:cNvSpPr txBox="true"/>
          <p:nvPr/>
        </p:nvSpPr>
        <p:spPr>
          <a:xfrm rot="0">
            <a:off x="3783762" y="6147444"/>
            <a:ext cx="3685260" cy="162560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a:rPr>
              <a:t>Kendi McHargh</a:t>
            </a:r>
          </a:p>
          <a:p>
            <a:pPr algn="ctr">
              <a:lnSpc>
                <a:spcPts val="3250"/>
              </a:lnSpc>
            </a:pPr>
            <a:r>
              <a:rPr lang="en-US" sz="2500" spc="50">
                <a:solidFill>
                  <a:srgbClr val="FFFFFF"/>
                </a:solidFill>
                <a:latin typeface="Montserrat"/>
              </a:rPr>
              <a:t>Central High School Tuscaloosa </a:t>
            </a:r>
          </a:p>
          <a:p>
            <a:pPr algn="ctr">
              <a:lnSpc>
                <a:spcPts val="3250"/>
              </a:lnSpc>
            </a:pPr>
          </a:p>
        </p:txBody>
      </p:sp>
      <p:sp>
        <p:nvSpPr>
          <p:cNvPr name="TextBox 19" id="19"/>
          <p:cNvSpPr txBox="true"/>
          <p:nvPr/>
        </p:nvSpPr>
        <p:spPr>
          <a:xfrm rot="0">
            <a:off x="12006177" y="6147444"/>
            <a:ext cx="3241123" cy="162560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a:rPr>
              <a:t>Madilyn Hanback</a:t>
            </a:r>
          </a:p>
          <a:p>
            <a:pPr algn="ctr">
              <a:lnSpc>
                <a:spcPts val="3250"/>
              </a:lnSpc>
            </a:pPr>
            <a:r>
              <a:rPr lang="en-US" sz="2500" spc="50">
                <a:solidFill>
                  <a:srgbClr val="FFFFFF"/>
                </a:solidFill>
                <a:latin typeface="Montserrat"/>
              </a:rPr>
              <a:t>Rogers High School</a:t>
            </a:r>
          </a:p>
          <a:p>
            <a:pPr algn="ctr">
              <a:lnSpc>
                <a:spcPts val="3250"/>
              </a:lnSpc>
            </a:pPr>
          </a:p>
        </p:txBody>
      </p:sp>
      <p:sp>
        <p:nvSpPr>
          <p:cNvPr name="TextBox 20" id="20"/>
          <p:cNvSpPr txBox="true"/>
          <p:nvPr/>
        </p:nvSpPr>
        <p:spPr>
          <a:xfrm rot="0">
            <a:off x="3460300" y="5469516"/>
            <a:ext cx="4332185" cy="426524"/>
          </a:xfrm>
          <a:prstGeom prst="rect">
            <a:avLst/>
          </a:prstGeom>
        </p:spPr>
        <p:txBody>
          <a:bodyPr anchor="t" rtlCol="false" tIns="0" lIns="0" bIns="0" rIns="0">
            <a:spAutoFit/>
          </a:bodyPr>
          <a:lstStyle/>
          <a:p>
            <a:pPr algn="ctr">
              <a:lnSpc>
                <a:spcPts val="3423"/>
              </a:lnSpc>
            </a:pPr>
            <a:r>
              <a:rPr lang="en-US" sz="2633" spc="52">
                <a:solidFill>
                  <a:srgbClr val="FFFFFF"/>
                </a:solidFill>
                <a:latin typeface="Montserrat Extra-Bold"/>
              </a:rPr>
              <a:t>President </a:t>
            </a:r>
          </a:p>
        </p:txBody>
      </p:sp>
      <p:sp>
        <p:nvSpPr>
          <p:cNvPr name="TextBox 21" id="21"/>
          <p:cNvSpPr txBox="true"/>
          <p:nvPr/>
        </p:nvSpPr>
        <p:spPr>
          <a:xfrm rot="0">
            <a:off x="11542178" y="5472241"/>
            <a:ext cx="4113110" cy="423799"/>
          </a:xfrm>
          <a:prstGeom prst="rect">
            <a:avLst/>
          </a:prstGeom>
        </p:spPr>
        <p:txBody>
          <a:bodyPr anchor="t" rtlCol="false" tIns="0" lIns="0" bIns="0" rIns="0">
            <a:spAutoFit/>
          </a:bodyPr>
          <a:lstStyle/>
          <a:p>
            <a:pPr algn="ctr">
              <a:lnSpc>
                <a:spcPts val="3419"/>
              </a:lnSpc>
            </a:pPr>
            <a:r>
              <a:rPr lang="en-US" sz="2630" spc="52">
                <a:solidFill>
                  <a:srgbClr val="FFFFFF"/>
                </a:solidFill>
                <a:latin typeface="Montserrat Extra-Bold"/>
              </a:rPr>
              <a:t>Secretary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grpSp>
        <p:nvGrpSpPr>
          <p:cNvPr name="Group 3" id="3"/>
          <p:cNvGrpSpPr/>
          <p:nvPr/>
        </p:nvGrpSpPr>
        <p:grpSpPr>
          <a:xfrm rot="0">
            <a:off x="1719303" y="5182452"/>
            <a:ext cx="4113110" cy="2407780"/>
            <a:chOff x="0" y="0"/>
            <a:chExt cx="1500474" cy="878364"/>
          </a:xfrm>
        </p:grpSpPr>
        <p:sp>
          <p:nvSpPr>
            <p:cNvPr name="Freeform 4" id="4"/>
            <p:cNvSpPr/>
            <p:nvPr/>
          </p:nvSpPr>
          <p:spPr>
            <a:xfrm flipH="false" flipV="false" rot="0">
              <a:off x="0" y="0"/>
              <a:ext cx="1500474" cy="878365"/>
            </a:xfrm>
            <a:custGeom>
              <a:avLst/>
              <a:gdLst/>
              <a:ahLst/>
              <a:cxnLst/>
              <a:rect r="r" b="b" t="t" l="l"/>
              <a:pathLst>
                <a:path h="878365" w="1500474">
                  <a:moveTo>
                    <a:pt x="1376013" y="878364"/>
                  </a:moveTo>
                  <a:lnTo>
                    <a:pt x="124460" y="878364"/>
                  </a:lnTo>
                  <a:cubicBezTo>
                    <a:pt x="55880" y="878364"/>
                    <a:pt x="0" y="822484"/>
                    <a:pt x="0" y="753904"/>
                  </a:cubicBezTo>
                  <a:lnTo>
                    <a:pt x="0" y="124460"/>
                  </a:lnTo>
                  <a:cubicBezTo>
                    <a:pt x="0" y="55880"/>
                    <a:pt x="55880" y="0"/>
                    <a:pt x="124460" y="0"/>
                  </a:cubicBezTo>
                  <a:lnTo>
                    <a:pt x="1376014" y="0"/>
                  </a:lnTo>
                  <a:cubicBezTo>
                    <a:pt x="1444594" y="0"/>
                    <a:pt x="1500474" y="55880"/>
                    <a:pt x="1500474" y="124460"/>
                  </a:cubicBezTo>
                  <a:lnTo>
                    <a:pt x="1500474" y="753905"/>
                  </a:lnTo>
                  <a:cubicBezTo>
                    <a:pt x="1500474" y="822484"/>
                    <a:pt x="1444594" y="878365"/>
                    <a:pt x="1376014" y="878365"/>
                  </a:cubicBezTo>
                  <a:close/>
                </a:path>
              </a:pathLst>
            </a:custGeom>
            <a:solidFill>
              <a:srgbClr val="03045E"/>
            </a:solidFill>
          </p:spPr>
        </p:sp>
      </p:grpSp>
      <p:grpSp>
        <p:nvGrpSpPr>
          <p:cNvPr name="Group 5" id="5"/>
          <p:cNvGrpSpPr/>
          <p:nvPr/>
        </p:nvGrpSpPr>
        <p:grpSpPr>
          <a:xfrm rot="0">
            <a:off x="13554170" y="4934677"/>
            <a:ext cx="4113110" cy="2903329"/>
            <a:chOff x="0" y="0"/>
            <a:chExt cx="1500474" cy="1059142"/>
          </a:xfrm>
        </p:grpSpPr>
        <p:sp>
          <p:nvSpPr>
            <p:cNvPr name="Freeform 6" id="6"/>
            <p:cNvSpPr/>
            <p:nvPr/>
          </p:nvSpPr>
          <p:spPr>
            <a:xfrm flipH="false" flipV="false" rot="0">
              <a:off x="0" y="0"/>
              <a:ext cx="1500474" cy="1059143"/>
            </a:xfrm>
            <a:custGeom>
              <a:avLst/>
              <a:gdLst/>
              <a:ahLst/>
              <a:cxnLst/>
              <a:rect r="r" b="b" t="t" l="l"/>
              <a:pathLst>
                <a:path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3045E"/>
            </a:solidFill>
          </p:spPr>
        </p:sp>
      </p:grpSp>
      <p:grpSp>
        <p:nvGrpSpPr>
          <p:cNvPr name="Group 7" id="7"/>
          <p:cNvGrpSpPr/>
          <p:nvPr/>
        </p:nvGrpSpPr>
        <p:grpSpPr>
          <a:xfrm rot="0">
            <a:off x="7858034" y="6777935"/>
            <a:ext cx="4113110" cy="2903329"/>
            <a:chOff x="0" y="0"/>
            <a:chExt cx="1500474" cy="1059142"/>
          </a:xfrm>
        </p:grpSpPr>
        <p:sp>
          <p:nvSpPr>
            <p:cNvPr name="Freeform 8" id="8"/>
            <p:cNvSpPr/>
            <p:nvPr/>
          </p:nvSpPr>
          <p:spPr>
            <a:xfrm flipH="false" flipV="false" rot="0">
              <a:off x="0" y="0"/>
              <a:ext cx="1500474" cy="1059143"/>
            </a:xfrm>
            <a:custGeom>
              <a:avLst/>
              <a:gdLst/>
              <a:ahLst/>
              <a:cxnLst/>
              <a:rect r="r" b="b" t="t" l="l"/>
              <a:pathLst>
                <a:path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3045E"/>
            </a:solidFill>
          </p:spPr>
        </p:sp>
      </p:grpSp>
      <p:grpSp>
        <p:nvGrpSpPr>
          <p:cNvPr name="Group 9" id="9"/>
          <p:cNvGrpSpPr>
            <a:grpSpLocks noChangeAspect="true"/>
          </p:cNvGrpSpPr>
          <p:nvPr/>
        </p:nvGrpSpPr>
        <p:grpSpPr>
          <a:xfrm rot="0">
            <a:off x="7820082" y="2858014"/>
            <a:ext cx="3652297" cy="3652297"/>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5046" t="0" r="-25046" b="0"/>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2" id="12"/>
          <p:cNvGrpSpPr>
            <a:grpSpLocks noChangeAspect="true"/>
          </p:cNvGrpSpPr>
          <p:nvPr/>
        </p:nvGrpSpPr>
        <p:grpSpPr>
          <a:xfrm rot="0">
            <a:off x="1930718" y="1370800"/>
            <a:ext cx="3690279" cy="3690279"/>
            <a:chOff x="0" y="0"/>
            <a:chExt cx="6350000" cy="6350000"/>
          </a:xfrm>
        </p:grpSpPr>
        <p:sp>
          <p:nvSpPr>
            <p:cNvPr name="Freeform 13" id="1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5046" t="0" r="-25046" b="0"/>
              </a:stretch>
            </a:blipFill>
          </p:spPr>
        </p:sp>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5" id="15"/>
          <p:cNvGrpSpPr>
            <a:grpSpLocks noChangeAspect="true"/>
          </p:cNvGrpSpPr>
          <p:nvPr/>
        </p:nvGrpSpPr>
        <p:grpSpPr>
          <a:xfrm rot="0">
            <a:off x="13851230" y="1298560"/>
            <a:ext cx="3518990" cy="3518990"/>
            <a:chOff x="0" y="0"/>
            <a:chExt cx="6350000" cy="6350000"/>
          </a:xfrm>
        </p:grpSpPr>
        <p:sp>
          <p:nvSpPr>
            <p:cNvPr name="Freeform 16" id="16"/>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25046" t="0" r="-25046" b="0"/>
              </a:stretch>
            </a:blipFill>
          </p:spPr>
        </p:sp>
        <p:sp>
          <p:nvSpPr>
            <p:cNvPr name="Freeform 17" id="17"/>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name="AutoShape 18" id="18"/>
          <p:cNvSpPr/>
          <p:nvPr/>
        </p:nvSpPr>
        <p:spPr>
          <a:xfrm flipV="true">
            <a:off x="12167337" y="3520826"/>
            <a:ext cx="1313345" cy="1279669"/>
          </a:xfrm>
          <a:prstGeom prst="line">
            <a:avLst/>
          </a:prstGeom>
          <a:ln cap="rnd" w="47625">
            <a:solidFill>
              <a:srgbClr val="263F6B"/>
            </a:solidFill>
            <a:prstDash val="solid"/>
            <a:headEnd type="oval" len="lg" w="lg"/>
            <a:tailEnd type="oval" len="lg" w="lg"/>
          </a:ln>
        </p:spPr>
      </p:sp>
      <p:sp>
        <p:nvSpPr>
          <p:cNvPr name="AutoShape 19" id="19"/>
          <p:cNvSpPr/>
          <p:nvPr/>
        </p:nvSpPr>
        <p:spPr>
          <a:xfrm flipH="true" flipV="true">
            <a:off x="6231664" y="5908336"/>
            <a:ext cx="998440" cy="1203949"/>
          </a:xfrm>
          <a:prstGeom prst="line">
            <a:avLst/>
          </a:prstGeom>
          <a:ln cap="rnd" w="47625">
            <a:solidFill>
              <a:srgbClr val="263F6B"/>
            </a:solidFill>
            <a:prstDash val="solid"/>
            <a:headEnd type="oval" len="lg" w="lg"/>
            <a:tailEnd type="oval" len="lg" w="lg"/>
          </a:ln>
        </p:spPr>
      </p:sp>
      <p:sp>
        <p:nvSpPr>
          <p:cNvPr name="Freeform 20" id="20"/>
          <p:cNvSpPr/>
          <p:nvPr/>
        </p:nvSpPr>
        <p:spPr>
          <a:xfrm flipH="false" flipV="false" rot="0">
            <a:off x="15821491" y="82296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1812658" y="-2411987"/>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324900" y="8282527"/>
            <a:ext cx="4840912" cy="1729819"/>
          </a:xfrm>
          <a:custGeom>
            <a:avLst/>
            <a:gdLst/>
            <a:ahLst/>
            <a:cxnLst/>
            <a:rect r="r" b="b" t="t" l="l"/>
            <a:pathLst>
              <a:path h="1729819" w="4840912">
                <a:moveTo>
                  <a:pt x="0" y="0"/>
                </a:moveTo>
                <a:lnTo>
                  <a:pt x="4840912" y="0"/>
                </a:lnTo>
                <a:lnTo>
                  <a:pt x="4840912" y="1729820"/>
                </a:lnTo>
                <a:lnTo>
                  <a:pt x="0" y="1729820"/>
                </a:lnTo>
                <a:lnTo>
                  <a:pt x="0" y="0"/>
                </a:lnTo>
                <a:close/>
              </a:path>
            </a:pathLst>
          </a:custGeom>
          <a:blipFill>
            <a:blip r:embed="rId8"/>
            <a:stretch>
              <a:fillRect l="0" t="0" r="0" b="0"/>
            </a:stretch>
          </a:blipFill>
        </p:spPr>
      </p:sp>
      <p:sp>
        <p:nvSpPr>
          <p:cNvPr name="TextBox 23" id="23"/>
          <p:cNvSpPr txBox="true"/>
          <p:nvPr/>
        </p:nvSpPr>
        <p:spPr>
          <a:xfrm rot="0">
            <a:off x="1930718" y="6289961"/>
            <a:ext cx="3677116" cy="162560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a:rPr>
              <a:t>Catherine McWhorter</a:t>
            </a:r>
          </a:p>
          <a:p>
            <a:pPr algn="ctr">
              <a:lnSpc>
                <a:spcPts val="3250"/>
              </a:lnSpc>
            </a:pPr>
            <a:r>
              <a:rPr lang="en-US" sz="2500" spc="50">
                <a:solidFill>
                  <a:srgbClr val="FFFFFF"/>
                </a:solidFill>
                <a:latin typeface="Montserrat"/>
              </a:rPr>
              <a:t>Priceville High School</a:t>
            </a:r>
          </a:p>
          <a:p>
            <a:pPr algn="ctr">
              <a:lnSpc>
                <a:spcPts val="3250"/>
              </a:lnSpc>
            </a:pPr>
          </a:p>
          <a:p>
            <a:pPr algn="ctr">
              <a:lnSpc>
                <a:spcPts val="3250"/>
              </a:lnSpc>
            </a:pPr>
          </a:p>
        </p:txBody>
      </p:sp>
      <p:sp>
        <p:nvSpPr>
          <p:cNvPr name="TextBox 24" id="24"/>
          <p:cNvSpPr txBox="true"/>
          <p:nvPr/>
        </p:nvSpPr>
        <p:spPr>
          <a:xfrm rot="0">
            <a:off x="14018177" y="6160398"/>
            <a:ext cx="3241123" cy="162560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a:rPr>
              <a:t>Armani Dixon</a:t>
            </a:r>
          </a:p>
          <a:p>
            <a:pPr algn="ctr">
              <a:lnSpc>
                <a:spcPts val="3250"/>
              </a:lnSpc>
            </a:pPr>
            <a:r>
              <a:rPr lang="en-US" sz="2500" spc="50">
                <a:solidFill>
                  <a:srgbClr val="FFFFFF"/>
                </a:solidFill>
                <a:latin typeface="Montserrat"/>
              </a:rPr>
              <a:t>Saraland High School</a:t>
            </a:r>
          </a:p>
          <a:p>
            <a:pPr algn="ctr">
              <a:lnSpc>
                <a:spcPts val="3250"/>
              </a:lnSpc>
            </a:pPr>
          </a:p>
        </p:txBody>
      </p:sp>
      <p:sp>
        <p:nvSpPr>
          <p:cNvPr name="TextBox 25" id="25"/>
          <p:cNvSpPr txBox="true"/>
          <p:nvPr/>
        </p:nvSpPr>
        <p:spPr>
          <a:xfrm rot="0">
            <a:off x="8158075" y="8061610"/>
            <a:ext cx="3513027" cy="1619654"/>
          </a:xfrm>
          <a:prstGeom prst="rect">
            <a:avLst/>
          </a:prstGeom>
        </p:spPr>
        <p:txBody>
          <a:bodyPr anchor="t" rtlCol="false" tIns="0" lIns="0" bIns="0" rIns="0">
            <a:spAutoFit/>
          </a:bodyPr>
          <a:lstStyle/>
          <a:p>
            <a:pPr algn="ctr">
              <a:lnSpc>
                <a:spcPts val="3218"/>
              </a:lnSpc>
            </a:pPr>
            <a:r>
              <a:rPr lang="en-US" sz="2475" spc="49">
                <a:solidFill>
                  <a:srgbClr val="FFFFFF"/>
                </a:solidFill>
                <a:latin typeface="Montserrat"/>
              </a:rPr>
              <a:t>Jared White</a:t>
            </a:r>
          </a:p>
          <a:p>
            <a:pPr algn="ctr">
              <a:lnSpc>
                <a:spcPts val="3218"/>
              </a:lnSpc>
            </a:pPr>
            <a:r>
              <a:rPr lang="en-US" sz="2475" spc="49">
                <a:solidFill>
                  <a:srgbClr val="FFFFFF"/>
                </a:solidFill>
                <a:latin typeface="Montserrat"/>
              </a:rPr>
              <a:t>Central High School Tuscaloosa</a:t>
            </a:r>
          </a:p>
          <a:p>
            <a:pPr algn="ctr">
              <a:lnSpc>
                <a:spcPts val="3218"/>
              </a:lnSpc>
            </a:pPr>
          </a:p>
        </p:txBody>
      </p:sp>
      <p:sp>
        <p:nvSpPr>
          <p:cNvPr name="TextBox 26" id="26"/>
          <p:cNvSpPr txBox="true"/>
          <p:nvPr/>
        </p:nvSpPr>
        <p:spPr>
          <a:xfrm rot="0">
            <a:off x="1719303" y="5273961"/>
            <a:ext cx="4113110" cy="8064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Extra-Bold"/>
              </a:rPr>
              <a:t>District 1 </a:t>
            </a:r>
          </a:p>
          <a:p>
            <a:pPr algn="ctr">
              <a:lnSpc>
                <a:spcPts val="3250"/>
              </a:lnSpc>
            </a:pPr>
            <a:r>
              <a:rPr lang="en-US" sz="2500" spc="50">
                <a:solidFill>
                  <a:srgbClr val="FFFFFF"/>
                </a:solidFill>
                <a:latin typeface="Montserrat Extra-Bold"/>
              </a:rPr>
              <a:t>Vice President </a:t>
            </a:r>
          </a:p>
        </p:txBody>
      </p:sp>
      <p:sp>
        <p:nvSpPr>
          <p:cNvPr name="TextBox 27" id="27"/>
          <p:cNvSpPr txBox="true"/>
          <p:nvPr/>
        </p:nvSpPr>
        <p:spPr>
          <a:xfrm rot="0">
            <a:off x="13554170" y="5163402"/>
            <a:ext cx="4113110" cy="8064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Extra-Bold"/>
              </a:rPr>
              <a:t>District 3</a:t>
            </a:r>
          </a:p>
          <a:p>
            <a:pPr algn="ctr">
              <a:lnSpc>
                <a:spcPts val="3250"/>
              </a:lnSpc>
            </a:pPr>
            <a:r>
              <a:rPr lang="en-US" sz="2500" spc="50">
                <a:solidFill>
                  <a:srgbClr val="FFFFFF"/>
                </a:solidFill>
                <a:latin typeface="Montserrat Extra-Bold"/>
              </a:rPr>
              <a:t>Vice President</a:t>
            </a:r>
          </a:p>
        </p:txBody>
      </p:sp>
      <p:sp>
        <p:nvSpPr>
          <p:cNvPr name="TextBox 28" id="28"/>
          <p:cNvSpPr txBox="true"/>
          <p:nvPr/>
        </p:nvSpPr>
        <p:spPr>
          <a:xfrm rot="0">
            <a:off x="7797420" y="7093235"/>
            <a:ext cx="4113110" cy="8064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Extra-Bold"/>
              </a:rPr>
              <a:t>District 2</a:t>
            </a:r>
          </a:p>
          <a:p>
            <a:pPr algn="ctr">
              <a:lnSpc>
                <a:spcPts val="3250"/>
              </a:lnSpc>
            </a:pPr>
            <a:r>
              <a:rPr lang="en-US" sz="2500" spc="50">
                <a:solidFill>
                  <a:srgbClr val="FFFFFF"/>
                </a:solidFill>
                <a:latin typeface="Montserrat Extra-Bold"/>
              </a:rPr>
              <a:t>Vice President</a:t>
            </a:r>
          </a:p>
        </p:txBody>
      </p:sp>
      <p:sp>
        <p:nvSpPr>
          <p:cNvPr name="TextBox 29" id="29"/>
          <p:cNvSpPr txBox="true"/>
          <p:nvPr/>
        </p:nvSpPr>
        <p:spPr>
          <a:xfrm rot="0">
            <a:off x="3055339" y="250120"/>
            <a:ext cx="14903711" cy="778580"/>
          </a:xfrm>
          <a:prstGeom prst="rect">
            <a:avLst/>
          </a:prstGeom>
        </p:spPr>
        <p:txBody>
          <a:bodyPr anchor="t" rtlCol="false" tIns="0" lIns="0" bIns="0" rIns="0">
            <a:spAutoFit/>
          </a:bodyPr>
          <a:lstStyle/>
          <a:p>
            <a:pPr>
              <a:lnSpc>
                <a:spcPts val="5761"/>
              </a:lnSpc>
            </a:pPr>
            <a:r>
              <a:rPr lang="en-US" sz="5879" spc="-346">
                <a:solidFill>
                  <a:srgbClr val="263F6B"/>
                </a:solidFill>
                <a:latin typeface="Montserrat Extra-Bold Italics"/>
              </a:rPr>
              <a:t>ALABAMA FBLA STATE OFFICER TEAM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grpSp>
        <p:nvGrpSpPr>
          <p:cNvPr name="Group 3" id="3"/>
          <p:cNvGrpSpPr/>
          <p:nvPr/>
        </p:nvGrpSpPr>
        <p:grpSpPr>
          <a:xfrm rot="0">
            <a:off x="1719303" y="5182452"/>
            <a:ext cx="4113110" cy="2407780"/>
            <a:chOff x="0" y="0"/>
            <a:chExt cx="1500474" cy="878364"/>
          </a:xfrm>
        </p:grpSpPr>
        <p:sp>
          <p:nvSpPr>
            <p:cNvPr name="Freeform 4" id="4"/>
            <p:cNvSpPr/>
            <p:nvPr/>
          </p:nvSpPr>
          <p:spPr>
            <a:xfrm flipH="false" flipV="false" rot="0">
              <a:off x="0" y="0"/>
              <a:ext cx="1500474" cy="878365"/>
            </a:xfrm>
            <a:custGeom>
              <a:avLst/>
              <a:gdLst/>
              <a:ahLst/>
              <a:cxnLst/>
              <a:rect r="r" b="b" t="t" l="l"/>
              <a:pathLst>
                <a:path h="878365" w="1500474">
                  <a:moveTo>
                    <a:pt x="1376013" y="878364"/>
                  </a:moveTo>
                  <a:lnTo>
                    <a:pt x="124460" y="878364"/>
                  </a:lnTo>
                  <a:cubicBezTo>
                    <a:pt x="55880" y="878364"/>
                    <a:pt x="0" y="822484"/>
                    <a:pt x="0" y="753904"/>
                  </a:cubicBezTo>
                  <a:lnTo>
                    <a:pt x="0" y="124460"/>
                  </a:lnTo>
                  <a:cubicBezTo>
                    <a:pt x="0" y="55880"/>
                    <a:pt x="55880" y="0"/>
                    <a:pt x="124460" y="0"/>
                  </a:cubicBezTo>
                  <a:lnTo>
                    <a:pt x="1376014" y="0"/>
                  </a:lnTo>
                  <a:cubicBezTo>
                    <a:pt x="1444594" y="0"/>
                    <a:pt x="1500474" y="55880"/>
                    <a:pt x="1500474" y="124460"/>
                  </a:cubicBezTo>
                  <a:lnTo>
                    <a:pt x="1500474" y="753905"/>
                  </a:lnTo>
                  <a:cubicBezTo>
                    <a:pt x="1500474" y="822484"/>
                    <a:pt x="1444594" y="878365"/>
                    <a:pt x="1376014" y="878365"/>
                  </a:cubicBezTo>
                  <a:close/>
                </a:path>
              </a:pathLst>
            </a:custGeom>
            <a:solidFill>
              <a:srgbClr val="03045E"/>
            </a:solidFill>
          </p:spPr>
        </p:sp>
      </p:grpSp>
      <p:grpSp>
        <p:nvGrpSpPr>
          <p:cNvPr name="Group 5" id="5"/>
          <p:cNvGrpSpPr/>
          <p:nvPr/>
        </p:nvGrpSpPr>
        <p:grpSpPr>
          <a:xfrm rot="0">
            <a:off x="13554170" y="4934677"/>
            <a:ext cx="4113110" cy="2903329"/>
            <a:chOff x="0" y="0"/>
            <a:chExt cx="1500474" cy="1059142"/>
          </a:xfrm>
        </p:grpSpPr>
        <p:sp>
          <p:nvSpPr>
            <p:cNvPr name="Freeform 6" id="6"/>
            <p:cNvSpPr/>
            <p:nvPr/>
          </p:nvSpPr>
          <p:spPr>
            <a:xfrm flipH="false" flipV="false" rot="0">
              <a:off x="0" y="0"/>
              <a:ext cx="1500474" cy="1059143"/>
            </a:xfrm>
            <a:custGeom>
              <a:avLst/>
              <a:gdLst/>
              <a:ahLst/>
              <a:cxnLst/>
              <a:rect r="r" b="b" t="t" l="l"/>
              <a:pathLst>
                <a:path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3045E"/>
            </a:solidFill>
          </p:spPr>
        </p:sp>
      </p:grpSp>
      <p:grpSp>
        <p:nvGrpSpPr>
          <p:cNvPr name="Group 7" id="7"/>
          <p:cNvGrpSpPr/>
          <p:nvPr/>
        </p:nvGrpSpPr>
        <p:grpSpPr>
          <a:xfrm rot="0">
            <a:off x="7858034" y="6777935"/>
            <a:ext cx="4113110" cy="2903329"/>
            <a:chOff x="0" y="0"/>
            <a:chExt cx="1500474" cy="1059142"/>
          </a:xfrm>
        </p:grpSpPr>
        <p:sp>
          <p:nvSpPr>
            <p:cNvPr name="Freeform 8" id="8"/>
            <p:cNvSpPr/>
            <p:nvPr/>
          </p:nvSpPr>
          <p:spPr>
            <a:xfrm flipH="false" flipV="false" rot="0">
              <a:off x="0" y="0"/>
              <a:ext cx="1500474" cy="1059143"/>
            </a:xfrm>
            <a:custGeom>
              <a:avLst/>
              <a:gdLst/>
              <a:ahLst/>
              <a:cxnLst/>
              <a:rect r="r" b="b" t="t" l="l"/>
              <a:pathLst>
                <a:path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3045E"/>
            </a:solidFill>
          </p:spPr>
        </p:sp>
      </p:grpSp>
      <p:grpSp>
        <p:nvGrpSpPr>
          <p:cNvPr name="Group 9" id="9"/>
          <p:cNvGrpSpPr>
            <a:grpSpLocks noChangeAspect="true"/>
          </p:cNvGrpSpPr>
          <p:nvPr/>
        </p:nvGrpSpPr>
        <p:grpSpPr>
          <a:xfrm rot="0">
            <a:off x="7820082" y="2858014"/>
            <a:ext cx="3652297" cy="3652297"/>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5046" t="0" r="-25046" b="0"/>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2" id="12"/>
          <p:cNvGrpSpPr>
            <a:grpSpLocks noChangeAspect="true"/>
          </p:cNvGrpSpPr>
          <p:nvPr/>
        </p:nvGrpSpPr>
        <p:grpSpPr>
          <a:xfrm rot="0">
            <a:off x="1930718" y="1370800"/>
            <a:ext cx="3690279" cy="3690279"/>
            <a:chOff x="0" y="0"/>
            <a:chExt cx="6350000" cy="6350000"/>
          </a:xfrm>
        </p:grpSpPr>
        <p:sp>
          <p:nvSpPr>
            <p:cNvPr name="Freeform 13" id="1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5046" t="0" r="-25046" b="0"/>
              </a:stretch>
            </a:blipFill>
          </p:spPr>
        </p:sp>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5" id="15"/>
          <p:cNvGrpSpPr>
            <a:grpSpLocks noChangeAspect="true"/>
          </p:cNvGrpSpPr>
          <p:nvPr/>
        </p:nvGrpSpPr>
        <p:grpSpPr>
          <a:xfrm rot="0">
            <a:off x="13851230" y="1298560"/>
            <a:ext cx="3518990" cy="3518990"/>
            <a:chOff x="0" y="0"/>
            <a:chExt cx="6350000" cy="6350000"/>
          </a:xfrm>
        </p:grpSpPr>
        <p:sp>
          <p:nvSpPr>
            <p:cNvPr name="Freeform 16" id="16"/>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25046" t="0" r="-25046" b="0"/>
              </a:stretch>
            </a:blipFill>
          </p:spPr>
        </p:sp>
        <p:sp>
          <p:nvSpPr>
            <p:cNvPr name="Freeform 17" id="17"/>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name="AutoShape 18" id="18"/>
          <p:cNvSpPr/>
          <p:nvPr/>
        </p:nvSpPr>
        <p:spPr>
          <a:xfrm flipV="true">
            <a:off x="12167337" y="3520826"/>
            <a:ext cx="1313345" cy="1279669"/>
          </a:xfrm>
          <a:prstGeom prst="line">
            <a:avLst/>
          </a:prstGeom>
          <a:ln cap="rnd" w="47625">
            <a:solidFill>
              <a:srgbClr val="263F6B"/>
            </a:solidFill>
            <a:prstDash val="solid"/>
            <a:headEnd type="oval" len="lg" w="lg"/>
            <a:tailEnd type="oval" len="lg" w="lg"/>
          </a:ln>
        </p:spPr>
      </p:sp>
      <p:sp>
        <p:nvSpPr>
          <p:cNvPr name="AutoShape 19" id="19"/>
          <p:cNvSpPr/>
          <p:nvPr/>
        </p:nvSpPr>
        <p:spPr>
          <a:xfrm flipH="true" flipV="true">
            <a:off x="6231664" y="5908336"/>
            <a:ext cx="998440" cy="1203949"/>
          </a:xfrm>
          <a:prstGeom prst="line">
            <a:avLst/>
          </a:prstGeom>
          <a:ln cap="rnd" w="47625">
            <a:solidFill>
              <a:srgbClr val="263F6B"/>
            </a:solidFill>
            <a:prstDash val="solid"/>
            <a:headEnd type="oval" len="lg" w="lg"/>
            <a:tailEnd type="oval" len="lg" w="lg"/>
          </a:ln>
        </p:spPr>
      </p:sp>
      <p:sp>
        <p:nvSpPr>
          <p:cNvPr name="Freeform 20" id="20"/>
          <p:cNvSpPr/>
          <p:nvPr/>
        </p:nvSpPr>
        <p:spPr>
          <a:xfrm flipH="false" flipV="false" rot="0">
            <a:off x="15821491" y="822960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1812658" y="-2411987"/>
            <a:ext cx="4275117" cy="4114800"/>
          </a:xfrm>
          <a:custGeom>
            <a:avLst/>
            <a:gdLst/>
            <a:ahLst/>
            <a:cxnLst/>
            <a:rect r="r" b="b" t="t" l="l"/>
            <a:pathLst>
              <a:path h="4114800" w="4275117">
                <a:moveTo>
                  <a:pt x="0" y="0"/>
                </a:moveTo>
                <a:lnTo>
                  <a:pt x="4275116" y="0"/>
                </a:lnTo>
                <a:lnTo>
                  <a:pt x="42751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324900" y="8282527"/>
            <a:ext cx="4840912" cy="1729819"/>
          </a:xfrm>
          <a:custGeom>
            <a:avLst/>
            <a:gdLst/>
            <a:ahLst/>
            <a:cxnLst/>
            <a:rect r="r" b="b" t="t" l="l"/>
            <a:pathLst>
              <a:path h="1729819" w="4840912">
                <a:moveTo>
                  <a:pt x="0" y="0"/>
                </a:moveTo>
                <a:lnTo>
                  <a:pt x="4840912" y="0"/>
                </a:lnTo>
                <a:lnTo>
                  <a:pt x="4840912" y="1729820"/>
                </a:lnTo>
                <a:lnTo>
                  <a:pt x="0" y="1729820"/>
                </a:lnTo>
                <a:lnTo>
                  <a:pt x="0" y="0"/>
                </a:lnTo>
                <a:close/>
              </a:path>
            </a:pathLst>
          </a:custGeom>
          <a:blipFill>
            <a:blip r:embed="rId8"/>
            <a:stretch>
              <a:fillRect l="0" t="0" r="0" b="0"/>
            </a:stretch>
          </a:blipFill>
        </p:spPr>
      </p:sp>
      <p:sp>
        <p:nvSpPr>
          <p:cNvPr name="TextBox 23" id="23"/>
          <p:cNvSpPr txBox="true"/>
          <p:nvPr/>
        </p:nvSpPr>
        <p:spPr>
          <a:xfrm rot="0">
            <a:off x="1930718" y="6207410"/>
            <a:ext cx="3677116" cy="24447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a:rPr>
              <a:t>Shar’Dajai Harris</a:t>
            </a:r>
          </a:p>
          <a:p>
            <a:pPr algn="ctr">
              <a:lnSpc>
                <a:spcPts val="3250"/>
              </a:lnSpc>
            </a:pPr>
            <a:r>
              <a:rPr lang="en-US" sz="2500" spc="50">
                <a:solidFill>
                  <a:srgbClr val="FFFFFF"/>
                </a:solidFill>
                <a:latin typeface="Montserrat"/>
              </a:rPr>
              <a:t>Lowndes County Career Tech Center</a:t>
            </a:r>
          </a:p>
          <a:p>
            <a:pPr algn="ctr">
              <a:lnSpc>
                <a:spcPts val="3250"/>
              </a:lnSpc>
            </a:pPr>
          </a:p>
          <a:p>
            <a:pPr algn="ctr">
              <a:lnSpc>
                <a:spcPts val="3250"/>
              </a:lnSpc>
            </a:pPr>
          </a:p>
          <a:p>
            <a:pPr algn="ctr">
              <a:lnSpc>
                <a:spcPts val="3250"/>
              </a:lnSpc>
            </a:pPr>
          </a:p>
        </p:txBody>
      </p:sp>
      <p:sp>
        <p:nvSpPr>
          <p:cNvPr name="TextBox 24" id="24"/>
          <p:cNvSpPr txBox="true"/>
          <p:nvPr/>
        </p:nvSpPr>
        <p:spPr>
          <a:xfrm rot="0">
            <a:off x="14018177" y="6160398"/>
            <a:ext cx="3241123" cy="2035175"/>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a:rPr>
              <a:t>Greyson Sparks</a:t>
            </a:r>
          </a:p>
          <a:p>
            <a:pPr algn="ctr">
              <a:lnSpc>
                <a:spcPts val="3250"/>
              </a:lnSpc>
            </a:pPr>
            <a:r>
              <a:rPr lang="en-US" sz="2500" spc="50">
                <a:solidFill>
                  <a:srgbClr val="FFFFFF"/>
                </a:solidFill>
                <a:latin typeface="Montserrat"/>
              </a:rPr>
              <a:t>Albertville High School</a:t>
            </a:r>
          </a:p>
          <a:p>
            <a:pPr algn="ctr">
              <a:lnSpc>
                <a:spcPts val="3250"/>
              </a:lnSpc>
            </a:pPr>
          </a:p>
          <a:p>
            <a:pPr algn="ctr">
              <a:lnSpc>
                <a:spcPts val="3250"/>
              </a:lnSpc>
            </a:pPr>
          </a:p>
        </p:txBody>
      </p:sp>
      <p:sp>
        <p:nvSpPr>
          <p:cNvPr name="TextBox 25" id="25"/>
          <p:cNvSpPr txBox="true"/>
          <p:nvPr/>
        </p:nvSpPr>
        <p:spPr>
          <a:xfrm rot="0">
            <a:off x="8167361" y="8061610"/>
            <a:ext cx="3576307" cy="1619654"/>
          </a:xfrm>
          <a:prstGeom prst="rect">
            <a:avLst/>
          </a:prstGeom>
        </p:spPr>
        <p:txBody>
          <a:bodyPr anchor="t" rtlCol="false" tIns="0" lIns="0" bIns="0" rIns="0">
            <a:spAutoFit/>
          </a:bodyPr>
          <a:lstStyle/>
          <a:p>
            <a:pPr algn="ctr">
              <a:lnSpc>
                <a:spcPts val="3218"/>
              </a:lnSpc>
            </a:pPr>
            <a:r>
              <a:rPr lang="en-US" sz="2475" spc="49">
                <a:solidFill>
                  <a:srgbClr val="FFFFFF"/>
                </a:solidFill>
                <a:latin typeface="Montserrat"/>
              </a:rPr>
              <a:t>Carson DuBose</a:t>
            </a:r>
          </a:p>
          <a:p>
            <a:pPr algn="ctr">
              <a:lnSpc>
                <a:spcPts val="3218"/>
              </a:lnSpc>
            </a:pPr>
            <a:r>
              <a:rPr lang="en-US" sz="2475" spc="49">
                <a:solidFill>
                  <a:srgbClr val="FFFFFF"/>
                </a:solidFill>
                <a:latin typeface="Montserrat"/>
              </a:rPr>
              <a:t>Eden Career </a:t>
            </a:r>
          </a:p>
          <a:p>
            <a:pPr algn="ctr">
              <a:lnSpc>
                <a:spcPts val="3218"/>
              </a:lnSpc>
            </a:pPr>
            <a:r>
              <a:rPr lang="en-US" sz="2475" spc="49">
                <a:solidFill>
                  <a:srgbClr val="FFFFFF"/>
                </a:solidFill>
                <a:latin typeface="Montserrat"/>
              </a:rPr>
              <a:t>Tech Center</a:t>
            </a:r>
          </a:p>
          <a:p>
            <a:pPr algn="ctr">
              <a:lnSpc>
                <a:spcPts val="3218"/>
              </a:lnSpc>
            </a:pPr>
          </a:p>
        </p:txBody>
      </p:sp>
      <p:sp>
        <p:nvSpPr>
          <p:cNvPr name="TextBox 26" id="26"/>
          <p:cNvSpPr txBox="true"/>
          <p:nvPr/>
        </p:nvSpPr>
        <p:spPr>
          <a:xfrm rot="0">
            <a:off x="1719303" y="5273961"/>
            <a:ext cx="4113110" cy="8064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Extra-Bold"/>
              </a:rPr>
              <a:t>District 4</a:t>
            </a:r>
          </a:p>
          <a:p>
            <a:pPr algn="ctr">
              <a:lnSpc>
                <a:spcPts val="3250"/>
              </a:lnSpc>
            </a:pPr>
            <a:r>
              <a:rPr lang="en-US" sz="2500" spc="50">
                <a:solidFill>
                  <a:srgbClr val="FFFFFF"/>
                </a:solidFill>
                <a:latin typeface="Montserrat Extra-Bold"/>
              </a:rPr>
              <a:t>Vice President </a:t>
            </a:r>
          </a:p>
        </p:txBody>
      </p:sp>
      <p:sp>
        <p:nvSpPr>
          <p:cNvPr name="TextBox 27" id="27"/>
          <p:cNvSpPr txBox="true"/>
          <p:nvPr/>
        </p:nvSpPr>
        <p:spPr>
          <a:xfrm rot="0">
            <a:off x="13554170" y="5163402"/>
            <a:ext cx="4113110" cy="8064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Extra-Bold"/>
              </a:rPr>
              <a:t>District 6</a:t>
            </a:r>
          </a:p>
          <a:p>
            <a:pPr algn="ctr">
              <a:lnSpc>
                <a:spcPts val="3250"/>
              </a:lnSpc>
            </a:pPr>
            <a:r>
              <a:rPr lang="en-US" sz="2500" spc="50">
                <a:solidFill>
                  <a:srgbClr val="FFFFFF"/>
                </a:solidFill>
                <a:latin typeface="Montserrat Extra-Bold"/>
              </a:rPr>
              <a:t>Vice President</a:t>
            </a:r>
          </a:p>
        </p:txBody>
      </p:sp>
      <p:sp>
        <p:nvSpPr>
          <p:cNvPr name="TextBox 28" id="28"/>
          <p:cNvSpPr txBox="true"/>
          <p:nvPr/>
        </p:nvSpPr>
        <p:spPr>
          <a:xfrm rot="0">
            <a:off x="7797420" y="7093235"/>
            <a:ext cx="4113110" cy="806450"/>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Extra-Bold"/>
              </a:rPr>
              <a:t>District 5</a:t>
            </a:r>
          </a:p>
          <a:p>
            <a:pPr algn="ctr">
              <a:lnSpc>
                <a:spcPts val="3250"/>
              </a:lnSpc>
            </a:pPr>
            <a:r>
              <a:rPr lang="en-US" sz="2500" spc="50">
                <a:solidFill>
                  <a:srgbClr val="FFFFFF"/>
                </a:solidFill>
                <a:latin typeface="Montserrat Extra-Bold"/>
              </a:rPr>
              <a:t>Vice President</a:t>
            </a:r>
          </a:p>
        </p:txBody>
      </p:sp>
      <p:sp>
        <p:nvSpPr>
          <p:cNvPr name="TextBox 29" id="29"/>
          <p:cNvSpPr txBox="true"/>
          <p:nvPr/>
        </p:nvSpPr>
        <p:spPr>
          <a:xfrm rot="0">
            <a:off x="3055339" y="250120"/>
            <a:ext cx="14903711" cy="778580"/>
          </a:xfrm>
          <a:prstGeom prst="rect">
            <a:avLst/>
          </a:prstGeom>
        </p:spPr>
        <p:txBody>
          <a:bodyPr anchor="t" rtlCol="false" tIns="0" lIns="0" bIns="0" rIns="0">
            <a:spAutoFit/>
          </a:bodyPr>
          <a:lstStyle/>
          <a:p>
            <a:pPr>
              <a:lnSpc>
                <a:spcPts val="5761"/>
              </a:lnSpc>
            </a:pPr>
            <a:r>
              <a:rPr lang="en-US" sz="5879" spc="-346">
                <a:solidFill>
                  <a:srgbClr val="263F6B"/>
                </a:solidFill>
                <a:latin typeface="Montserrat Extra-Bold Italics"/>
              </a:rPr>
              <a:t>ALABAMA FBLA STATE OFFICER TEAM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454752" y="4319468"/>
            <a:ext cx="25783492" cy="9586163"/>
          </a:xfrm>
          <a:prstGeom prst="rect">
            <a:avLst/>
          </a:prstGeom>
          <a:solidFill>
            <a:srgbClr val="545454">
              <a:alpha val="4706"/>
            </a:srgbClr>
          </a:solidFill>
        </p:spPr>
      </p:sp>
      <p:sp>
        <p:nvSpPr>
          <p:cNvPr name="AutoShape 3" id="3"/>
          <p:cNvSpPr/>
          <p:nvPr/>
        </p:nvSpPr>
        <p:spPr>
          <a:xfrm rot="2700000">
            <a:off x="-2646503" y="9043300"/>
            <a:ext cx="5293007" cy="2487400"/>
          </a:xfrm>
          <a:prstGeom prst="rect">
            <a:avLst/>
          </a:prstGeom>
          <a:solidFill>
            <a:srgbClr val="213559"/>
          </a:solidFill>
        </p:spPr>
      </p:sp>
      <p:sp>
        <p:nvSpPr>
          <p:cNvPr name="AutoShape 4" id="4"/>
          <p:cNvSpPr/>
          <p:nvPr/>
        </p:nvSpPr>
        <p:spPr>
          <a:xfrm rot="2700000">
            <a:off x="15641497" y="-1243700"/>
            <a:ext cx="5293007" cy="2487400"/>
          </a:xfrm>
          <a:prstGeom prst="rect">
            <a:avLst/>
          </a:prstGeom>
          <a:solidFill>
            <a:srgbClr val="213559"/>
          </a:solidFill>
        </p:spPr>
      </p:sp>
      <p:grpSp>
        <p:nvGrpSpPr>
          <p:cNvPr name="Group 5" id="5"/>
          <p:cNvGrpSpPr/>
          <p:nvPr/>
        </p:nvGrpSpPr>
        <p:grpSpPr>
          <a:xfrm rot="0">
            <a:off x="754329" y="4042553"/>
            <a:ext cx="4626722" cy="1810294"/>
            <a:chOff x="0" y="0"/>
            <a:chExt cx="1687841" cy="660400"/>
          </a:xfrm>
        </p:grpSpPr>
        <p:sp>
          <p:nvSpPr>
            <p:cNvPr name="Freeform 6" id="6"/>
            <p:cNvSpPr/>
            <p:nvPr/>
          </p:nvSpPr>
          <p:spPr>
            <a:xfrm flipH="false" flipV="false" rot="0">
              <a:off x="0" y="0"/>
              <a:ext cx="1687841" cy="660400"/>
            </a:xfrm>
            <a:custGeom>
              <a:avLst/>
              <a:gdLst/>
              <a:ahLst/>
              <a:cxnLst/>
              <a:rect r="r" b="b" t="t" l="l"/>
              <a:pathLst>
                <a:path h="660400" w="1687841">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03045E"/>
            </a:solidFill>
          </p:spPr>
        </p:sp>
      </p:grpSp>
      <p:grpSp>
        <p:nvGrpSpPr>
          <p:cNvPr name="Group 7" id="7"/>
          <p:cNvGrpSpPr/>
          <p:nvPr/>
        </p:nvGrpSpPr>
        <p:grpSpPr>
          <a:xfrm rot="0">
            <a:off x="-4857862" y="1681677"/>
            <a:ext cx="8253464" cy="1309890"/>
            <a:chOff x="0" y="0"/>
            <a:chExt cx="4161103" cy="660400"/>
          </a:xfrm>
        </p:grpSpPr>
        <p:sp>
          <p:nvSpPr>
            <p:cNvPr name="Freeform 8" id="8"/>
            <p:cNvSpPr/>
            <p:nvPr/>
          </p:nvSpPr>
          <p:spPr>
            <a:xfrm flipH="false" flipV="false" rot="0">
              <a:off x="0" y="0"/>
              <a:ext cx="4161103" cy="660400"/>
            </a:xfrm>
            <a:custGeom>
              <a:avLst/>
              <a:gdLst/>
              <a:ahLst/>
              <a:cxnLst/>
              <a:rect r="r" b="b" t="t" l="l"/>
              <a:pathLst>
                <a:path h="660400" w="4161103">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03045E"/>
            </a:solidFill>
          </p:spPr>
        </p:sp>
      </p:grpSp>
      <p:grpSp>
        <p:nvGrpSpPr>
          <p:cNvPr name="Group 9" id="9"/>
          <p:cNvGrpSpPr/>
          <p:nvPr/>
        </p:nvGrpSpPr>
        <p:grpSpPr>
          <a:xfrm rot="0">
            <a:off x="14485298" y="1681677"/>
            <a:ext cx="8253464" cy="1309890"/>
            <a:chOff x="0" y="0"/>
            <a:chExt cx="4161103" cy="660400"/>
          </a:xfrm>
        </p:grpSpPr>
        <p:sp>
          <p:nvSpPr>
            <p:cNvPr name="Freeform 10" id="10"/>
            <p:cNvSpPr/>
            <p:nvPr/>
          </p:nvSpPr>
          <p:spPr>
            <a:xfrm flipH="false" flipV="false" rot="0">
              <a:off x="0" y="0"/>
              <a:ext cx="4161103" cy="660400"/>
            </a:xfrm>
            <a:custGeom>
              <a:avLst/>
              <a:gdLst/>
              <a:ahLst/>
              <a:cxnLst/>
              <a:rect r="r" b="b" t="t" l="l"/>
              <a:pathLst>
                <a:path h="660400" w="4161103">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03045E"/>
            </a:solidFill>
          </p:spPr>
        </p:sp>
      </p:grpSp>
      <p:grpSp>
        <p:nvGrpSpPr>
          <p:cNvPr name="Group 11" id="11"/>
          <p:cNvGrpSpPr/>
          <p:nvPr/>
        </p:nvGrpSpPr>
        <p:grpSpPr>
          <a:xfrm rot="0">
            <a:off x="6266876" y="3962766"/>
            <a:ext cx="4626722" cy="1890080"/>
            <a:chOff x="0" y="0"/>
            <a:chExt cx="1687841" cy="689506"/>
          </a:xfrm>
        </p:grpSpPr>
        <p:sp>
          <p:nvSpPr>
            <p:cNvPr name="Freeform 12" id="12"/>
            <p:cNvSpPr/>
            <p:nvPr/>
          </p:nvSpPr>
          <p:spPr>
            <a:xfrm flipH="false" flipV="false" rot="0">
              <a:off x="0" y="0"/>
              <a:ext cx="1687841" cy="689507"/>
            </a:xfrm>
            <a:custGeom>
              <a:avLst/>
              <a:gdLst/>
              <a:ahLst/>
              <a:cxnLst/>
              <a:rect r="r" b="b" t="t" l="l"/>
              <a:pathLst>
                <a:path h="689507" w="1687841">
                  <a:moveTo>
                    <a:pt x="1563381" y="689506"/>
                  </a:moveTo>
                  <a:lnTo>
                    <a:pt x="124460" y="689506"/>
                  </a:lnTo>
                  <a:cubicBezTo>
                    <a:pt x="55880" y="689506"/>
                    <a:pt x="0" y="633626"/>
                    <a:pt x="0" y="565046"/>
                  </a:cubicBezTo>
                  <a:lnTo>
                    <a:pt x="0" y="124460"/>
                  </a:lnTo>
                  <a:cubicBezTo>
                    <a:pt x="0" y="55880"/>
                    <a:pt x="55880" y="0"/>
                    <a:pt x="124460" y="0"/>
                  </a:cubicBezTo>
                  <a:lnTo>
                    <a:pt x="1563381" y="0"/>
                  </a:lnTo>
                  <a:cubicBezTo>
                    <a:pt x="1631961" y="0"/>
                    <a:pt x="1687841" y="55880"/>
                    <a:pt x="1687841" y="124460"/>
                  </a:cubicBezTo>
                  <a:lnTo>
                    <a:pt x="1687841" y="565047"/>
                  </a:lnTo>
                  <a:cubicBezTo>
                    <a:pt x="1687841" y="633626"/>
                    <a:pt x="1631961" y="689507"/>
                    <a:pt x="1563381" y="689507"/>
                  </a:cubicBezTo>
                  <a:close/>
                </a:path>
              </a:pathLst>
            </a:custGeom>
            <a:solidFill>
              <a:srgbClr val="03045E"/>
            </a:solidFill>
          </p:spPr>
        </p:sp>
      </p:grpSp>
      <p:grpSp>
        <p:nvGrpSpPr>
          <p:cNvPr name="Group 13" id="13"/>
          <p:cNvGrpSpPr/>
          <p:nvPr/>
        </p:nvGrpSpPr>
        <p:grpSpPr>
          <a:xfrm rot="0">
            <a:off x="11778442" y="3962766"/>
            <a:ext cx="4626722" cy="1810294"/>
            <a:chOff x="0" y="0"/>
            <a:chExt cx="1687841" cy="660400"/>
          </a:xfrm>
        </p:grpSpPr>
        <p:sp>
          <p:nvSpPr>
            <p:cNvPr name="Freeform 14" id="14"/>
            <p:cNvSpPr/>
            <p:nvPr/>
          </p:nvSpPr>
          <p:spPr>
            <a:xfrm flipH="false" flipV="false" rot="0">
              <a:off x="0" y="0"/>
              <a:ext cx="1687841" cy="660400"/>
            </a:xfrm>
            <a:custGeom>
              <a:avLst/>
              <a:gdLst/>
              <a:ahLst/>
              <a:cxnLst/>
              <a:rect r="r" b="b" t="t" l="l"/>
              <a:pathLst>
                <a:path h="660400" w="1687841">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03045E"/>
            </a:solidFill>
          </p:spPr>
        </p:sp>
      </p:grpSp>
      <p:sp>
        <p:nvSpPr>
          <p:cNvPr name="TextBox 15" id="15"/>
          <p:cNvSpPr txBox="true"/>
          <p:nvPr/>
        </p:nvSpPr>
        <p:spPr>
          <a:xfrm rot="0">
            <a:off x="2121010" y="653766"/>
            <a:ext cx="14045980" cy="2097024"/>
          </a:xfrm>
          <a:prstGeom prst="rect">
            <a:avLst/>
          </a:prstGeom>
        </p:spPr>
        <p:txBody>
          <a:bodyPr anchor="t" rtlCol="false" tIns="0" lIns="0" bIns="0" rIns="0">
            <a:spAutoFit/>
          </a:bodyPr>
          <a:lstStyle/>
          <a:p>
            <a:pPr algn="ctr">
              <a:lnSpc>
                <a:spcPts val="8071"/>
              </a:lnSpc>
            </a:pPr>
            <a:r>
              <a:rPr lang="en-US" sz="8236" spc="-485">
                <a:solidFill>
                  <a:srgbClr val="263F6B"/>
                </a:solidFill>
                <a:latin typeface="Montserrat Extra-Bold Italics"/>
              </a:rPr>
              <a:t>UTILIZING STATE OFFICERS</a:t>
            </a:r>
          </a:p>
          <a:p>
            <a:pPr algn="ctr">
              <a:lnSpc>
                <a:spcPts val="8071"/>
              </a:lnSpc>
            </a:pPr>
          </a:p>
        </p:txBody>
      </p:sp>
      <p:sp>
        <p:nvSpPr>
          <p:cNvPr name="TextBox 16" id="16"/>
          <p:cNvSpPr txBox="true"/>
          <p:nvPr/>
        </p:nvSpPr>
        <p:spPr>
          <a:xfrm rot="0">
            <a:off x="1382402" y="4423412"/>
            <a:ext cx="3143613" cy="850900"/>
          </a:xfrm>
          <a:prstGeom prst="rect">
            <a:avLst/>
          </a:prstGeom>
        </p:spPr>
        <p:txBody>
          <a:bodyPr anchor="t" rtlCol="false" tIns="0" lIns="0" bIns="0" rIns="0">
            <a:spAutoFit/>
          </a:bodyPr>
          <a:lstStyle/>
          <a:p>
            <a:pPr algn="ctr">
              <a:lnSpc>
                <a:spcPts val="3499"/>
              </a:lnSpc>
            </a:pPr>
            <a:r>
              <a:rPr lang="en-US" sz="2499" spc="49">
                <a:solidFill>
                  <a:srgbClr val="FFFFFF"/>
                </a:solidFill>
                <a:latin typeface="Montserrat"/>
              </a:rPr>
              <a:t>May be in person or virtual</a:t>
            </a:r>
          </a:p>
        </p:txBody>
      </p:sp>
      <p:sp>
        <p:nvSpPr>
          <p:cNvPr name="TextBox 17" id="17"/>
          <p:cNvSpPr txBox="true"/>
          <p:nvPr/>
        </p:nvSpPr>
        <p:spPr>
          <a:xfrm rot="0">
            <a:off x="6669294" y="4423412"/>
            <a:ext cx="3821886" cy="850900"/>
          </a:xfrm>
          <a:prstGeom prst="rect">
            <a:avLst/>
          </a:prstGeom>
        </p:spPr>
        <p:txBody>
          <a:bodyPr anchor="t" rtlCol="false" tIns="0" lIns="0" bIns="0" rIns="0">
            <a:spAutoFit/>
          </a:bodyPr>
          <a:lstStyle/>
          <a:p>
            <a:pPr algn="ctr">
              <a:lnSpc>
                <a:spcPts val="3499"/>
              </a:lnSpc>
            </a:pPr>
            <a:r>
              <a:rPr lang="en-US" sz="2499" spc="49">
                <a:solidFill>
                  <a:srgbClr val="FFFFFF"/>
                </a:solidFill>
                <a:latin typeface="Montserrat"/>
              </a:rPr>
              <a:t>Can work with to improve chapter</a:t>
            </a:r>
          </a:p>
        </p:txBody>
      </p:sp>
      <p:sp>
        <p:nvSpPr>
          <p:cNvPr name="TextBox 18" id="18"/>
          <p:cNvSpPr txBox="true"/>
          <p:nvPr/>
        </p:nvSpPr>
        <p:spPr>
          <a:xfrm rot="0">
            <a:off x="11891911" y="4423412"/>
            <a:ext cx="4275079" cy="850900"/>
          </a:xfrm>
          <a:prstGeom prst="rect">
            <a:avLst/>
          </a:prstGeom>
        </p:spPr>
        <p:txBody>
          <a:bodyPr anchor="t" rtlCol="false" tIns="0" lIns="0" bIns="0" rIns="0">
            <a:spAutoFit/>
          </a:bodyPr>
          <a:lstStyle/>
          <a:p>
            <a:pPr algn="ctr">
              <a:lnSpc>
                <a:spcPts val="3499"/>
              </a:lnSpc>
            </a:pPr>
            <a:r>
              <a:rPr lang="en-US" sz="2499" spc="49">
                <a:solidFill>
                  <a:srgbClr val="FFFFFF"/>
                </a:solidFill>
                <a:latin typeface="Montserrat"/>
              </a:rPr>
              <a:t>Program of Work, Blueprint, Calendar, etc.</a:t>
            </a:r>
          </a:p>
        </p:txBody>
      </p:sp>
      <p:sp>
        <p:nvSpPr>
          <p:cNvPr name="TextBox 19" id="19"/>
          <p:cNvSpPr txBox="true"/>
          <p:nvPr/>
        </p:nvSpPr>
        <p:spPr>
          <a:xfrm rot="0">
            <a:off x="1204610" y="3201117"/>
            <a:ext cx="3499197" cy="633846"/>
          </a:xfrm>
          <a:prstGeom prst="rect">
            <a:avLst/>
          </a:prstGeom>
        </p:spPr>
        <p:txBody>
          <a:bodyPr anchor="t" rtlCol="false" tIns="0" lIns="0" bIns="0" rIns="0">
            <a:spAutoFit/>
          </a:bodyPr>
          <a:lstStyle/>
          <a:p>
            <a:pPr algn="ctr">
              <a:lnSpc>
                <a:spcPts val="5588"/>
              </a:lnSpc>
            </a:pPr>
            <a:r>
              <a:rPr lang="en-US" sz="2941" spc="58">
                <a:solidFill>
                  <a:srgbClr val="263F6B"/>
                </a:solidFill>
                <a:latin typeface="Montserrat Extra-Bold"/>
              </a:rPr>
              <a:t>Visits</a:t>
            </a:r>
          </a:p>
        </p:txBody>
      </p:sp>
      <p:sp>
        <p:nvSpPr>
          <p:cNvPr name="TextBox 20" id="20"/>
          <p:cNvSpPr txBox="true"/>
          <p:nvPr/>
        </p:nvSpPr>
        <p:spPr>
          <a:xfrm rot="0">
            <a:off x="6726591" y="3193978"/>
            <a:ext cx="3499197" cy="633846"/>
          </a:xfrm>
          <a:prstGeom prst="rect">
            <a:avLst/>
          </a:prstGeom>
        </p:spPr>
        <p:txBody>
          <a:bodyPr anchor="t" rtlCol="false" tIns="0" lIns="0" bIns="0" rIns="0">
            <a:spAutoFit/>
          </a:bodyPr>
          <a:lstStyle/>
          <a:p>
            <a:pPr algn="ctr">
              <a:lnSpc>
                <a:spcPts val="5588"/>
              </a:lnSpc>
            </a:pPr>
            <a:r>
              <a:rPr lang="en-US" sz="2941" spc="58">
                <a:solidFill>
                  <a:srgbClr val="263F6B"/>
                </a:solidFill>
                <a:latin typeface="Montserrat Extra-Bold"/>
              </a:rPr>
              <a:t>Chapter</a:t>
            </a:r>
          </a:p>
        </p:txBody>
      </p:sp>
      <p:sp>
        <p:nvSpPr>
          <p:cNvPr name="TextBox 21" id="21"/>
          <p:cNvSpPr txBox="true"/>
          <p:nvPr/>
        </p:nvSpPr>
        <p:spPr>
          <a:xfrm rot="0">
            <a:off x="12342205" y="3147140"/>
            <a:ext cx="3499197" cy="633846"/>
          </a:xfrm>
          <a:prstGeom prst="rect">
            <a:avLst/>
          </a:prstGeom>
        </p:spPr>
        <p:txBody>
          <a:bodyPr anchor="t" rtlCol="false" tIns="0" lIns="0" bIns="0" rIns="0">
            <a:spAutoFit/>
          </a:bodyPr>
          <a:lstStyle/>
          <a:p>
            <a:pPr algn="ctr">
              <a:lnSpc>
                <a:spcPts val="5588"/>
              </a:lnSpc>
            </a:pPr>
            <a:r>
              <a:rPr lang="en-US" sz="2941" spc="58">
                <a:solidFill>
                  <a:srgbClr val="263F6B"/>
                </a:solidFill>
                <a:latin typeface="Montserrat Extra-Bold"/>
              </a:rPr>
              <a:t>Yearly Planning</a:t>
            </a:r>
          </a:p>
        </p:txBody>
      </p:sp>
      <p:sp>
        <p:nvSpPr>
          <p:cNvPr name="TextBox 22" id="22"/>
          <p:cNvSpPr txBox="true"/>
          <p:nvPr/>
        </p:nvSpPr>
        <p:spPr>
          <a:xfrm rot="0">
            <a:off x="2121010" y="1994040"/>
            <a:ext cx="14045980" cy="778511"/>
          </a:xfrm>
          <a:prstGeom prst="rect">
            <a:avLst/>
          </a:prstGeom>
        </p:spPr>
        <p:txBody>
          <a:bodyPr anchor="t" rtlCol="false" tIns="0" lIns="0" bIns="0" rIns="0">
            <a:spAutoFit/>
          </a:bodyPr>
          <a:lstStyle/>
          <a:p>
            <a:pPr algn="ctr">
              <a:lnSpc>
                <a:spcPts val="6439"/>
              </a:lnSpc>
            </a:pPr>
            <a:r>
              <a:rPr lang="en-US" sz="4599">
                <a:solidFill>
                  <a:srgbClr val="213559"/>
                </a:solidFill>
                <a:latin typeface="Roca One Bold"/>
              </a:rPr>
              <a:t>WHAT TO DO</a:t>
            </a:r>
          </a:p>
        </p:txBody>
      </p:sp>
      <p:sp>
        <p:nvSpPr>
          <p:cNvPr name="TextBox 23" id="23"/>
          <p:cNvSpPr txBox="true"/>
          <p:nvPr/>
        </p:nvSpPr>
        <p:spPr>
          <a:xfrm rot="0">
            <a:off x="704670" y="9229586"/>
            <a:ext cx="17583330" cy="948671"/>
          </a:xfrm>
          <a:prstGeom prst="rect">
            <a:avLst/>
          </a:prstGeom>
        </p:spPr>
        <p:txBody>
          <a:bodyPr anchor="t" rtlCol="false" tIns="0" lIns="0" bIns="0" rIns="0">
            <a:spAutoFit/>
          </a:bodyPr>
          <a:lstStyle/>
          <a:p>
            <a:pPr algn="ctr">
              <a:lnSpc>
                <a:spcPts val="3881"/>
              </a:lnSpc>
            </a:pPr>
            <a:r>
              <a:rPr lang="en-US" sz="2772">
                <a:solidFill>
                  <a:srgbClr val="000000"/>
                </a:solidFill>
                <a:latin typeface="Alegreya Bold"/>
              </a:rPr>
              <a:t>COMPLETE OFFICER VISIT REQUEST FORM FROM THE  ALABAMA FBLA WEBSITE.</a:t>
            </a:r>
          </a:p>
          <a:p>
            <a:pPr algn="ctr">
              <a:lnSpc>
                <a:spcPts val="3881"/>
              </a:lnSpc>
            </a:pPr>
          </a:p>
        </p:txBody>
      </p:sp>
      <p:sp>
        <p:nvSpPr>
          <p:cNvPr name="Freeform 24" id="24"/>
          <p:cNvSpPr/>
          <p:nvPr/>
        </p:nvSpPr>
        <p:spPr>
          <a:xfrm flipH="false" flipV="false" rot="0">
            <a:off x="-2154107" y="-2433123"/>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5" id="25"/>
          <p:cNvSpPr/>
          <p:nvPr/>
        </p:nvSpPr>
        <p:spPr>
          <a:xfrm flipH="false" flipV="false" rot="0">
            <a:off x="16641997" y="3533880"/>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6" id="26"/>
          <p:cNvSpPr/>
          <p:nvPr/>
        </p:nvSpPr>
        <p:spPr>
          <a:xfrm flipH="false" flipV="false" rot="0">
            <a:off x="-3471527" y="4680282"/>
            <a:ext cx="4275117" cy="4114800"/>
          </a:xfrm>
          <a:custGeom>
            <a:avLst/>
            <a:gdLst/>
            <a:ahLst/>
            <a:cxnLst/>
            <a:rect r="r" b="b" t="t" l="l"/>
            <a:pathLst>
              <a:path h="4114800" w="4275117">
                <a:moveTo>
                  <a:pt x="0" y="0"/>
                </a:moveTo>
                <a:lnTo>
                  <a:pt x="4275117" y="0"/>
                </a:lnTo>
                <a:lnTo>
                  <a:pt x="4275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7" id="27"/>
          <p:cNvSpPr txBox="true"/>
          <p:nvPr/>
        </p:nvSpPr>
        <p:spPr>
          <a:xfrm rot="0">
            <a:off x="1204610" y="6547182"/>
            <a:ext cx="3499197" cy="633846"/>
          </a:xfrm>
          <a:prstGeom prst="rect">
            <a:avLst/>
          </a:prstGeom>
        </p:spPr>
        <p:txBody>
          <a:bodyPr anchor="t" rtlCol="false" tIns="0" lIns="0" bIns="0" rIns="0">
            <a:spAutoFit/>
          </a:bodyPr>
          <a:lstStyle/>
          <a:p>
            <a:pPr algn="ctr">
              <a:lnSpc>
                <a:spcPts val="5588"/>
              </a:lnSpc>
            </a:pPr>
            <a:r>
              <a:rPr lang="en-US" sz="2941" spc="58">
                <a:solidFill>
                  <a:srgbClr val="263F6B"/>
                </a:solidFill>
                <a:latin typeface="Montserrat Extra-Bold"/>
              </a:rPr>
              <a:t>Training</a:t>
            </a:r>
          </a:p>
        </p:txBody>
      </p:sp>
      <p:sp>
        <p:nvSpPr>
          <p:cNvPr name="TextBox 28" id="28"/>
          <p:cNvSpPr txBox="true"/>
          <p:nvPr/>
        </p:nvSpPr>
        <p:spPr>
          <a:xfrm rot="0">
            <a:off x="6726591" y="6547182"/>
            <a:ext cx="4224304" cy="633846"/>
          </a:xfrm>
          <a:prstGeom prst="rect">
            <a:avLst/>
          </a:prstGeom>
        </p:spPr>
        <p:txBody>
          <a:bodyPr anchor="t" rtlCol="false" tIns="0" lIns="0" bIns="0" rIns="0">
            <a:spAutoFit/>
          </a:bodyPr>
          <a:lstStyle/>
          <a:p>
            <a:pPr algn="ctr">
              <a:lnSpc>
                <a:spcPts val="5588"/>
              </a:lnSpc>
            </a:pPr>
            <a:r>
              <a:rPr lang="en-US" sz="2941" spc="58">
                <a:solidFill>
                  <a:srgbClr val="263F6B"/>
                </a:solidFill>
                <a:latin typeface="Montserrat Extra-Bold"/>
              </a:rPr>
              <a:t>Induction Ceremony</a:t>
            </a:r>
          </a:p>
        </p:txBody>
      </p:sp>
      <p:sp>
        <p:nvSpPr>
          <p:cNvPr name="TextBox 29" id="29"/>
          <p:cNvSpPr txBox="true"/>
          <p:nvPr/>
        </p:nvSpPr>
        <p:spPr>
          <a:xfrm rot="0">
            <a:off x="12667793" y="6525534"/>
            <a:ext cx="3499197" cy="633846"/>
          </a:xfrm>
          <a:prstGeom prst="rect">
            <a:avLst/>
          </a:prstGeom>
        </p:spPr>
        <p:txBody>
          <a:bodyPr anchor="t" rtlCol="false" tIns="0" lIns="0" bIns="0" rIns="0">
            <a:spAutoFit/>
          </a:bodyPr>
          <a:lstStyle/>
          <a:p>
            <a:pPr algn="ctr">
              <a:lnSpc>
                <a:spcPts val="5588"/>
              </a:lnSpc>
            </a:pPr>
            <a:r>
              <a:rPr lang="en-US" sz="2941" spc="58">
                <a:solidFill>
                  <a:srgbClr val="263F6B"/>
                </a:solidFill>
                <a:latin typeface="Montserrat Extra-Bold"/>
              </a:rPr>
              <a:t>Events</a:t>
            </a:r>
          </a:p>
        </p:txBody>
      </p:sp>
      <p:grpSp>
        <p:nvGrpSpPr>
          <p:cNvPr name="Group 30" id="30"/>
          <p:cNvGrpSpPr/>
          <p:nvPr/>
        </p:nvGrpSpPr>
        <p:grpSpPr>
          <a:xfrm rot="0">
            <a:off x="803590" y="7314517"/>
            <a:ext cx="4626722" cy="1810294"/>
            <a:chOff x="0" y="0"/>
            <a:chExt cx="1687841" cy="660400"/>
          </a:xfrm>
        </p:grpSpPr>
        <p:sp>
          <p:nvSpPr>
            <p:cNvPr name="Freeform 31" id="31"/>
            <p:cNvSpPr/>
            <p:nvPr/>
          </p:nvSpPr>
          <p:spPr>
            <a:xfrm flipH="false" flipV="false" rot="0">
              <a:off x="0" y="0"/>
              <a:ext cx="1687841" cy="660400"/>
            </a:xfrm>
            <a:custGeom>
              <a:avLst/>
              <a:gdLst/>
              <a:ahLst/>
              <a:cxnLst/>
              <a:rect r="r" b="b" t="t" l="l"/>
              <a:pathLst>
                <a:path h="660400" w="1687841">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03045E"/>
            </a:solidFill>
          </p:spPr>
        </p:sp>
      </p:grpSp>
      <p:grpSp>
        <p:nvGrpSpPr>
          <p:cNvPr name="Group 32" id="32"/>
          <p:cNvGrpSpPr/>
          <p:nvPr/>
        </p:nvGrpSpPr>
        <p:grpSpPr>
          <a:xfrm rot="0">
            <a:off x="6572797" y="7302255"/>
            <a:ext cx="4626722" cy="1810294"/>
            <a:chOff x="0" y="0"/>
            <a:chExt cx="1687841" cy="660400"/>
          </a:xfrm>
        </p:grpSpPr>
        <p:sp>
          <p:nvSpPr>
            <p:cNvPr name="Freeform 33" id="33"/>
            <p:cNvSpPr/>
            <p:nvPr/>
          </p:nvSpPr>
          <p:spPr>
            <a:xfrm flipH="false" flipV="false" rot="0">
              <a:off x="0" y="0"/>
              <a:ext cx="1687841" cy="660400"/>
            </a:xfrm>
            <a:custGeom>
              <a:avLst/>
              <a:gdLst/>
              <a:ahLst/>
              <a:cxnLst/>
              <a:rect r="r" b="b" t="t" l="l"/>
              <a:pathLst>
                <a:path h="660400" w="1687841">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03045E"/>
            </a:solidFill>
          </p:spPr>
        </p:sp>
      </p:grpSp>
      <p:grpSp>
        <p:nvGrpSpPr>
          <p:cNvPr name="Group 34" id="34"/>
          <p:cNvGrpSpPr/>
          <p:nvPr/>
        </p:nvGrpSpPr>
        <p:grpSpPr>
          <a:xfrm rot="0">
            <a:off x="11891911" y="7181028"/>
            <a:ext cx="4626722" cy="1810294"/>
            <a:chOff x="0" y="0"/>
            <a:chExt cx="1687841" cy="660400"/>
          </a:xfrm>
        </p:grpSpPr>
        <p:sp>
          <p:nvSpPr>
            <p:cNvPr name="Freeform 35" id="35"/>
            <p:cNvSpPr/>
            <p:nvPr/>
          </p:nvSpPr>
          <p:spPr>
            <a:xfrm flipH="false" flipV="false" rot="0">
              <a:off x="0" y="0"/>
              <a:ext cx="1687841" cy="660400"/>
            </a:xfrm>
            <a:custGeom>
              <a:avLst/>
              <a:gdLst/>
              <a:ahLst/>
              <a:cxnLst/>
              <a:rect r="r" b="b" t="t" l="l"/>
              <a:pathLst>
                <a:path h="660400" w="1687841">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03045E"/>
            </a:solidFill>
          </p:spPr>
        </p:sp>
      </p:grpSp>
      <p:sp>
        <p:nvSpPr>
          <p:cNvPr name="TextBox 36" id="36"/>
          <p:cNvSpPr txBox="true"/>
          <p:nvPr/>
        </p:nvSpPr>
        <p:spPr>
          <a:xfrm rot="0">
            <a:off x="1155197" y="7691205"/>
            <a:ext cx="3824986" cy="860424"/>
          </a:xfrm>
          <a:prstGeom prst="rect">
            <a:avLst/>
          </a:prstGeom>
        </p:spPr>
        <p:txBody>
          <a:bodyPr anchor="t" rtlCol="false" tIns="0" lIns="0" bIns="0" rIns="0">
            <a:spAutoFit/>
          </a:bodyPr>
          <a:lstStyle/>
          <a:p>
            <a:pPr algn="ctr">
              <a:lnSpc>
                <a:spcPts val="3500"/>
              </a:lnSpc>
            </a:pPr>
            <a:r>
              <a:rPr lang="en-US" sz="2500">
                <a:solidFill>
                  <a:srgbClr val="F4F4F4"/>
                </a:solidFill>
                <a:latin typeface="Montserrat"/>
              </a:rPr>
              <a:t>The ability to train officers</a:t>
            </a:r>
          </a:p>
        </p:txBody>
      </p:sp>
      <p:sp>
        <p:nvSpPr>
          <p:cNvPr name="TextBox 37" id="37"/>
          <p:cNvSpPr txBox="true"/>
          <p:nvPr/>
        </p:nvSpPr>
        <p:spPr>
          <a:xfrm rot="0">
            <a:off x="6926250" y="7794652"/>
            <a:ext cx="3824986" cy="412750"/>
          </a:xfrm>
          <a:prstGeom prst="rect">
            <a:avLst/>
          </a:prstGeom>
        </p:spPr>
        <p:txBody>
          <a:bodyPr anchor="t" rtlCol="false" tIns="0" lIns="0" bIns="0" rIns="0">
            <a:spAutoFit/>
          </a:bodyPr>
          <a:lstStyle/>
          <a:p>
            <a:pPr algn="ctr">
              <a:lnSpc>
                <a:spcPts val="3499"/>
              </a:lnSpc>
            </a:pPr>
            <a:r>
              <a:rPr lang="en-US" sz="2499" spc="49">
                <a:solidFill>
                  <a:srgbClr val="FFFFFF"/>
                </a:solidFill>
                <a:latin typeface="Montserrat"/>
              </a:rPr>
              <a:t>Able to induct fficers</a:t>
            </a:r>
          </a:p>
        </p:txBody>
      </p:sp>
      <p:sp>
        <p:nvSpPr>
          <p:cNvPr name="TextBox 38" id="38"/>
          <p:cNvSpPr txBox="true"/>
          <p:nvPr/>
        </p:nvSpPr>
        <p:spPr>
          <a:xfrm rot="0">
            <a:off x="12578163" y="7641675"/>
            <a:ext cx="3027281" cy="850900"/>
          </a:xfrm>
          <a:prstGeom prst="rect">
            <a:avLst/>
          </a:prstGeom>
        </p:spPr>
        <p:txBody>
          <a:bodyPr anchor="t" rtlCol="false" tIns="0" lIns="0" bIns="0" rIns="0">
            <a:spAutoFit/>
          </a:bodyPr>
          <a:lstStyle/>
          <a:p>
            <a:pPr algn="ctr">
              <a:lnSpc>
                <a:spcPts val="3499"/>
              </a:lnSpc>
            </a:pPr>
            <a:r>
              <a:rPr lang="en-US" sz="2499" spc="49">
                <a:solidFill>
                  <a:srgbClr val="FFFFFF"/>
                </a:solidFill>
                <a:latin typeface="Montserrat"/>
              </a:rPr>
              <a:t>May visit for special events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DAFluCLf5iw</dc:identifier>
  <dcterms:modified xsi:type="dcterms:W3CDTF">2011-08-01T06:04:30Z</dcterms:modified>
  <cp:revision>1</cp:revision>
  <dc:title>Alabama FBLA</dc:title>
</cp:coreProperties>
</file>