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90"/>
  </p:notesMasterIdLst>
  <p:sldIdLst>
    <p:sldId id="256" r:id="rId30"/>
    <p:sldId id="257" r:id="rId31"/>
    <p:sldId id="258" r:id="rId32"/>
    <p:sldId id="259" r:id="rId33"/>
    <p:sldId id="260" r:id="rId34"/>
    <p:sldId id="261" r:id="rId35"/>
    <p:sldId id="262" r:id="rId36"/>
    <p:sldId id="263" r:id="rId37"/>
    <p:sldId id="264" r:id="rId38"/>
    <p:sldId id="265" r:id="rId39"/>
    <p:sldId id="266" r:id="rId40"/>
    <p:sldId id="267" r:id="rId41"/>
    <p:sldId id="268" r:id="rId42"/>
    <p:sldId id="269" r:id="rId43"/>
    <p:sldId id="270" r:id="rId44"/>
    <p:sldId id="271" r:id="rId45"/>
    <p:sldId id="272" r:id="rId46"/>
    <p:sldId id="273" r:id="rId47"/>
    <p:sldId id="274" r:id="rId48"/>
    <p:sldId id="275" r:id="rId49"/>
    <p:sldId id="276" r:id="rId50"/>
    <p:sldId id="277" r:id="rId51"/>
    <p:sldId id="278" r:id="rId52"/>
    <p:sldId id="279" r:id="rId53"/>
    <p:sldId id="280" r:id="rId54"/>
    <p:sldId id="281" r:id="rId55"/>
    <p:sldId id="282" r:id="rId56"/>
    <p:sldId id="283" r:id="rId57"/>
    <p:sldId id="284" r:id="rId58"/>
    <p:sldId id="285" r:id="rId59"/>
    <p:sldId id="286" r:id="rId60"/>
    <p:sldId id="287" r:id="rId61"/>
    <p:sldId id="288" r:id="rId62"/>
    <p:sldId id="289" r:id="rId63"/>
    <p:sldId id="290" r:id="rId64"/>
    <p:sldId id="291" r:id="rId65"/>
    <p:sldId id="292" r:id="rId66"/>
    <p:sldId id="293" r:id="rId67"/>
    <p:sldId id="294" r:id="rId68"/>
    <p:sldId id="295" r:id="rId69"/>
    <p:sldId id="296" r:id="rId70"/>
    <p:sldId id="297" r:id="rId71"/>
    <p:sldId id="298" r:id="rId72"/>
    <p:sldId id="299" r:id="rId73"/>
    <p:sldId id="300" r:id="rId74"/>
    <p:sldId id="301" r:id="rId75"/>
    <p:sldId id="302" r:id="rId76"/>
    <p:sldId id="303" r:id="rId77"/>
    <p:sldId id="304" r:id="rId78"/>
    <p:sldId id="305" r:id="rId79"/>
    <p:sldId id="306" r:id="rId80"/>
    <p:sldId id="307" r:id="rId81"/>
    <p:sldId id="308" r:id="rId82"/>
    <p:sldId id="309" r:id="rId83"/>
    <p:sldId id="310" r:id="rId84"/>
    <p:sldId id="311" r:id="rId85"/>
    <p:sldId id="312" r:id="rId86"/>
    <p:sldId id="313" r:id="rId87"/>
    <p:sldId id="314" r:id="rId88"/>
    <p:sldId id="315" r:id="rId89"/>
  </p:sldIdLst>
  <p:sldSz cx="18288000" cy="10287000"/>
  <p:notesSz cx="6858000" cy="9144000"/>
  <p:embeddedFontLst>
    <p:embeddedFont>
      <p:font typeface="Playlist Script" charset="1" panose="00000000000000000000"/>
      <p:regular r:id="rId6"/>
    </p:embeddedFont>
    <p:embeddedFont>
      <p:font typeface="Arimo" charset="1" panose="020B0604020202020204"/>
      <p:regular r:id="rId7"/>
    </p:embeddedFont>
    <p:embeddedFont>
      <p:font typeface="Arimo Bold" charset="1" panose="020B0704020202020204"/>
      <p:regular r:id="rId8"/>
    </p:embeddedFont>
    <p:embeddedFont>
      <p:font typeface="Arimo Italics" charset="1" panose="020B0604020202090204"/>
      <p:regular r:id="rId9"/>
    </p:embeddedFont>
    <p:embeddedFont>
      <p:font typeface="Arimo Bold Italics" charset="1" panose="020B0704020202090204"/>
      <p:regular r:id="rId10"/>
    </p:embeddedFont>
    <p:embeddedFont>
      <p:font typeface="Signika" charset="1" panose="02010003020600000004"/>
      <p:regular r:id="rId11"/>
    </p:embeddedFont>
    <p:embeddedFont>
      <p:font typeface="Signika Bold" charset="1" panose="02010003020600000004"/>
      <p:regular r:id="rId12"/>
    </p:embeddedFont>
    <p:embeddedFont>
      <p:font typeface="Garet" charset="1" panose="00000000000000000000"/>
      <p:regular r:id="rId13"/>
    </p:embeddedFont>
    <p:embeddedFont>
      <p:font typeface="Garet Bold" charset="1" panose="00000000000000000000"/>
      <p:regular r:id="rId14"/>
    </p:embeddedFont>
    <p:embeddedFont>
      <p:font typeface="Arial" charset="1" panose="020B0502020202020204"/>
      <p:regular r:id="rId15"/>
    </p:embeddedFont>
    <p:embeddedFont>
      <p:font typeface="Arial Bold" charset="1" panose="020B0802020202020204"/>
      <p:regular r:id="rId16"/>
    </p:embeddedFont>
    <p:embeddedFont>
      <p:font typeface="Arial Italics" charset="1" panose="020B0502020202090204"/>
      <p:regular r:id="rId17"/>
    </p:embeddedFont>
    <p:embeddedFont>
      <p:font typeface="Arial Bold Italics" charset="1" panose="020B0802020202090204"/>
      <p:regular r:id="rId18"/>
    </p:embeddedFont>
    <p:embeddedFont>
      <p:font typeface="ITC Bauhaus Bold" charset="1" panose="04020805020B02020C02"/>
      <p:regular r:id="rId19"/>
    </p:embeddedFont>
    <p:embeddedFont>
      <p:font typeface="ITC Bauhaus Light" charset="1" panose="04020405020B02020C02"/>
      <p:regular r:id="rId20"/>
    </p:embeddedFont>
    <p:embeddedFont>
      <p:font typeface="ITC Bauhaus Medium" charset="1" panose="04020605020B02020C02"/>
      <p:regular r:id="rId21"/>
    </p:embeddedFont>
    <p:embeddedFont>
      <p:font typeface="ITC Bauhaus Semi-Bold" charset="1" panose="04020705020B02020C02"/>
      <p:regular r:id="rId22"/>
    </p:embeddedFont>
    <p:embeddedFont>
      <p:font typeface="ITC Bauhaus Heavy" charset="1" panose="04020905020B02020C02"/>
      <p:regular r:id="rId23"/>
    </p:embeddedFont>
    <p:embeddedFont>
      <p:font typeface="Canva Sans" charset="1" panose="020B0503030501040103"/>
      <p:regular r:id="rId24"/>
    </p:embeddedFont>
    <p:embeddedFont>
      <p:font typeface="Canva Sans Bold" charset="1" panose="020B0803030501040103"/>
      <p:regular r:id="rId25"/>
    </p:embeddedFont>
    <p:embeddedFont>
      <p:font typeface="Canva Sans Italics" charset="1" panose="020B0503030501040103"/>
      <p:regular r:id="rId26"/>
    </p:embeddedFont>
    <p:embeddedFont>
      <p:font typeface="Canva Sans Bold Italics" charset="1" panose="020B0803030501040103"/>
      <p:regular r:id="rId27"/>
    </p:embeddedFont>
    <p:embeddedFont>
      <p:font typeface="Canva Sans Medium" charset="1" panose="020B0603030501040103"/>
      <p:regular r:id="rId28"/>
    </p:embeddedFont>
    <p:embeddedFont>
      <p:font typeface="Canva Sans Medium Italics" charset="1" panose="020B0603030501040103"/>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00" Target="notesSlides/notesSlide9.xml" Type="http://schemas.openxmlformats.org/officeDocument/2006/relationships/notesSlide"/><Relationship Id="rId101" Target="notesSlides/notesSlide10.xml" Type="http://schemas.openxmlformats.org/officeDocument/2006/relationships/notesSlide"/><Relationship Id="rId102" Target="notesSlides/notesSlide11.xml" Type="http://schemas.openxmlformats.org/officeDocument/2006/relationships/notesSlide"/><Relationship Id="rId103" Target="notesSlides/notesSlide12.xml" Type="http://schemas.openxmlformats.org/officeDocument/2006/relationships/notesSlide"/><Relationship Id="rId104" Target="notesSlides/notesSlide13.xml" Type="http://schemas.openxmlformats.org/officeDocument/2006/relationships/notesSlide"/><Relationship Id="rId105" Target="notesSlides/notesSlide14.xml" Type="http://schemas.openxmlformats.org/officeDocument/2006/relationships/notesSlide"/><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slides/slide1.xml" Type="http://schemas.openxmlformats.org/officeDocument/2006/relationships/slide"/><Relationship Id="rId31" Target="slides/slide2.xml" Type="http://schemas.openxmlformats.org/officeDocument/2006/relationships/slide"/><Relationship Id="rId32" Target="slides/slide3.xml" Type="http://schemas.openxmlformats.org/officeDocument/2006/relationships/slide"/><Relationship Id="rId33" Target="slides/slide4.xml" Type="http://schemas.openxmlformats.org/officeDocument/2006/relationships/slide"/><Relationship Id="rId34" Target="slides/slide5.xml" Type="http://schemas.openxmlformats.org/officeDocument/2006/relationships/slide"/><Relationship Id="rId35" Target="slides/slide6.xml" Type="http://schemas.openxmlformats.org/officeDocument/2006/relationships/slide"/><Relationship Id="rId36" Target="slides/slide7.xml" Type="http://schemas.openxmlformats.org/officeDocument/2006/relationships/slide"/><Relationship Id="rId37" Target="slides/slide8.xml" Type="http://schemas.openxmlformats.org/officeDocument/2006/relationships/slide"/><Relationship Id="rId38" Target="slides/slide9.xml" Type="http://schemas.openxmlformats.org/officeDocument/2006/relationships/slide"/><Relationship Id="rId39" Target="slides/slide10.xml" Type="http://schemas.openxmlformats.org/officeDocument/2006/relationships/slide"/><Relationship Id="rId4" Target="theme/theme1.xml" Type="http://schemas.openxmlformats.org/officeDocument/2006/relationships/theme"/><Relationship Id="rId40" Target="slides/slide11.xml" Type="http://schemas.openxmlformats.org/officeDocument/2006/relationships/slide"/><Relationship Id="rId41" Target="slides/slide12.xml" Type="http://schemas.openxmlformats.org/officeDocument/2006/relationships/slide"/><Relationship Id="rId42" Target="slides/slide13.xml" Type="http://schemas.openxmlformats.org/officeDocument/2006/relationships/slide"/><Relationship Id="rId43" Target="slides/slide14.xml" Type="http://schemas.openxmlformats.org/officeDocument/2006/relationships/slide"/><Relationship Id="rId44" Target="slides/slide15.xml" Type="http://schemas.openxmlformats.org/officeDocument/2006/relationships/slide"/><Relationship Id="rId45" Target="slides/slide16.xml" Type="http://schemas.openxmlformats.org/officeDocument/2006/relationships/slide"/><Relationship Id="rId46" Target="slides/slide17.xml" Type="http://schemas.openxmlformats.org/officeDocument/2006/relationships/slide"/><Relationship Id="rId47" Target="slides/slide18.xml" Type="http://schemas.openxmlformats.org/officeDocument/2006/relationships/slide"/><Relationship Id="rId48" Target="slides/slide19.xml" Type="http://schemas.openxmlformats.org/officeDocument/2006/relationships/slide"/><Relationship Id="rId49" Target="slides/slide20.xml" Type="http://schemas.openxmlformats.org/officeDocument/2006/relationships/slide"/><Relationship Id="rId5" Target="tableStyles.xml" Type="http://schemas.openxmlformats.org/officeDocument/2006/relationships/tableStyles"/><Relationship Id="rId50" Target="slides/slide21.xml" Type="http://schemas.openxmlformats.org/officeDocument/2006/relationships/slide"/><Relationship Id="rId51" Target="slides/slide22.xml" Type="http://schemas.openxmlformats.org/officeDocument/2006/relationships/slide"/><Relationship Id="rId52" Target="slides/slide23.xml" Type="http://schemas.openxmlformats.org/officeDocument/2006/relationships/slide"/><Relationship Id="rId53" Target="slides/slide24.xml" Type="http://schemas.openxmlformats.org/officeDocument/2006/relationships/slide"/><Relationship Id="rId54" Target="slides/slide25.xml" Type="http://schemas.openxmlformats.org/officeDocument/2006/relationships/slide"/><Relationship Id="rId55" Target="slides/slide26.xml" Type="http://schemas.openxmlformats.org/officeDocument/2006/relationships/slide"/><Relationship Id="rId56" Target="slides/slide27.xml" Type="http://schemas.openxmlformats.org/officeDocument/2006/relationships/slide"/><Relationship Id="rId57" Target="slides/slide28.xml" Type="http://schemas.openxmlformats.org/officeDocument/2006/relationships/slide"/><Relationship Id="rId58" Target="slides/slide29.xml" Type="http://schemas.openxmlformats.org/officeDocument/2006/relationships/slide"/><Relationship Id="rId59" Target="slides/slide30.xml" Type="http://schemas.openxmlformats.org/officeDocument/2006/relationships/slide"/><Relationship Id="rId6" Target="fonts/font6.fntdata" Type="http://schemas.openxmlformats.org/officeDocument/2006/relationships/font"/><Relationship Id="rId60" Target="slides/slide31.xml" Type="http://schemas.openxmlformats.org/officeDocument/2006/relationships/slide"/><Relationship Id="rId61" Target="slides/slide32.xml" Type="http://schemas.openxmlformats.org/officeDocument/2006/relationships/slide"/><Relationship Id="rId62" Target="slides/slide33.xml" Type="http://schemas.openxmlformats.org/officeDocument/2006/relationships/slide"/><Relationship Id="rId63" Target="slides/slide34.xml" Type="http://schemas.openxmlformats.org/officeDocument/2006/relationships/slide"/><Relationship Id="rId64" Target="slides/slide35.xml" Type="http://schemas.openxmlformats.org/officeDocument/2006/relationships/slide"/><Relationship Id="rId65" Target="slides/slide36.xml" Type="http://schemas.openxmlformats.org/officeDocument/2006/relationships/slide"/><Relationship Id="rId66" Target="slides/slide37.xml" Type="http://schemas.openxmlformats.org/officeDocument/2006/relationships/slide"/><Relationship Id="rId67" Target="slides/slide38.xml" Type="http://schemas.openxmlformats.org/officeDocument/2006/relationships/slide"/><Relationship Id="rId68" Target="slides/slide39.xml" Type="http://schemas.openxmlformats.org/officeDocument/2006/relationships/slide"/><Relationship Id="rId69" Target="slides/slide40.xml" Type="http://schemas.openxmlformats.org/officeDocument/2006/relationships/slide"/><Relationship Id="rId7" Target="fonts/font7.fntdata" Type="http://schemas.openxmlformats.org/officeDocument/2006/relationships/font"/><Relationship Id="rId70" Target="slides/slide41.xml" Type="http://schemas.openxmlformats.org/officeDocument/2006/relationships/slide"/><Relationship Id="rId71" Target="slides/slide42.xml" Type="http://schemas.openxmlformats.org/officeDocument/2006/relationships/slide"/><Relationship Id="rId72" Target="slides/slide43.xml" Type="http://schemas.openxmlformats.org/officeDocument/2006/relationships/slide"/><Relationship Id="rId73" Target="slides/slide44.xml" Type="http://schemas.openxmlformats.org/officeDocument/2006/relationships/slide"/><Relationship Id="rId74" Target="slides/slide45.xml" Type="http://schemas.openxmlformats.org/officeDocument/2006/relationships/slide"/><Relationship Id="rId75" Target="slides/slide46.xml" Type="http://schemas.openxmlformats.org/officeDocument/2006/relationships/slide"/><Relationship Id="rId76" Target="slides/slide47.xml" Type="http://schemas.openxmlformats.org/officeDocument/2006/relationships/slide"/><Relationship Id="rId77" Target="slides/slide48.xml" Type="http://schemas.openxmlformats.org/officeDocument/2006/relationships/slide"/><Relationship Id="rId78" Target="slides/slide49.xml" Type="http://schemas.openxmlformats.org/officeDocument/2006/relationships/slide"/><Relationship Id="rId79" Target="slides/slide50.xml" Type="http://schemas.openxmlformats.org/officeDocument/2006/relationships/slide"/><Relationship Id="rId8" Target="fonts/font8.fntdata" Type="http://schemas.openxmlformats.org/officeDocument/2006/relationships/font"/><Relationship Id="rId80" Target="slides/slide51.xml" Type="http://schemas.openxmlformats.org/officeDocument/2006/relationships/slide"/><Relationship Id="rId81" Target="slides/slide52.xml" Type="http://schemas.openxmlformats.org/officeDocument/2006/relationships/slide"/><Relationship Id="rId82" Target="slides/slide53.xml" Type="http://schemas.openxmlformats.org/officeDocument/2006/relationships/slide"/><Relationship Id="rId83" Target="slides/slide54.xml" Type="http://schemas.openxmlformats.org/officeDocument/2006/relationships/slide"/><Relationship Id="rId84" Target="slides/slide55.xml" Type="http://schemas.openxmlformats.org/officeDocument/2006/relationships/slide"/><Relationship Id="rId85" Target="slides/slide56.xml" Type="http://schemas.openxmlformats.org/officeDocument/2006/relationships/slide"/><Relationship Id="rId86" Target="slides/slide57.xml" Type="http://schemas.openxmlformats.org/officeDocument/2006/relationships/slide"/><Relationship Id="rId87" Target="slides/slide58.xml" Type="http://schemas.openxmlformats.org/officeDocument/2006/relationships/slide"/><Relationship Id="rId88" Target="slides/slide59.xml" Type="http://schemas.openxmlformats.org/officeDocument/2006/relationships/slide"/><Relationship Id="rId89" Target="slides/slide60.xml" Type="http://schemas.openxmlformats.org/officeDocument/2006/relationships/slide"/><Relationship Id="rId9" Target="fonts/font9.fntdata" Type="http://schemas.openxmlformats.org/officeDocument/2006/relationships/font"/><Relationship Id="rId90" Target="notesMasters/notesMaster1.xml" Type="http://schemas.openxmlformats.org/officeDocument/2006/relationships/notesMaster"/><Relationship Id="rId91" Target="theme/theme2.xml" Type="http://schemas.openxmlformats.org/officeDocument/2006/relationships/theme"/><Relationship Id="rId92" Target="notesSlides/notesSlide1.xml" Type="http://schemas.openxmlformats.org/officeDocument/2006/relationships/notesSlide"/><Relationship Id="rId93" Target="notesSlides/notesSlide2.xml" Type="http://schemas.openxmlformats.org/officeDocument/2006/relationships/notesSlide"/><Relationship Id="rId94" Target="notesSlides/notesSlide3.xml" Type="http://schemas.openxmlformats.org/officeDocument/2006/relationships/notesSlide"/><Relationship Id="rId95" Target="notesSlides/notesSlide4.xml" Type="http://schemas.openxmlformats.org/officeDocument/2006/relationships/notesSlide"/><Relationship Id="rId96" Target="notesSlides/notesSlide5.xml" Type="http://schemas.openxmlformats.org/officeDocument/2006/relationships/notesSlide"/><Relationship Id="rId97" Target="notesSlides/notesSlide6.xml" Type="http://schemas.openxmlformats.org/officeDocument/2006/relationships/notesSlide"/><Relationship Id="rId98" Target="notesSlides/notesSlide7.xml" Type="http://schemas.openxmlformats.org/officeDocument/2006/relationships/notesSlide"/><Relationship Id="rId99" Target="notesSlides/notesSlide8.xml" Type="http://schemas.openxmlformats.org/officeDocument/2006/relationships/notesSlide"/></Relationships>
</file>

<file path=ppt/notesMasters/_rels/notesMaster1.xml.rels><?xml version="1.0" encoding="UTF-8" standalone="no"?><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1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4.xml" Type="http://schemas.openxmlformats.org/officeDocument/2006/relationships/slide"/></Relationships>
</file>

<file path=ppt/notesSlides/_rels/notesSlide1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5.xml" Type="http://schemas.openxmlformats.org/officeDocument/2006/relationships/slide"/></Relationships>
</file>

<file path=ppt/notesSlides/_rels/notesSlide1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6.xml" Type="http://schemas.openxmlformats.org/officeDocument/2006/relationships/slide"/></Relationships>
</file>

<file path=ppt/notesSlides/_rels/notesSlide1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7.xml" Type="http://schemas.openxmlformats.org/officeDocument/2006/relationships/slide"/></Relationships>
</file>

<file path=ppt/notesSlides/_rels/notesSlide1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9.xml" Type="http://schemas.openxmlformats.org/officeDocument/2006/relationships/slide"/></Relationships>
</file>

<file path=ppt/notesSlides/_rels/notesSlide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9.xml" Type="http://schemas.openxmlformats.org/officeDocument/2006/relationships/slide"/></Relationships>
</file>

<file path=ppt/notesSlides/_rels/notesSlide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0.xml" Type="http://schemas.openxmlformats.org/officeDocument/2006/relationships/slide"/></Relationships>
</file>

<file path=ppt/notesSlides/_rels/notesSlide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2.xml" Type="http://schemas.openxmlformats.org/officeDocument/2006/relationships/slide"/></Relationships>
</file>

<file path=ppt/notesSlides/_rels/notesSlide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3.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Another great way to raise money is to take donations and show a video like the one you are about to see.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Another great way to raise money is to take donations and show a video like the one you are about to see.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Another great way to raise money is to take donations and show a video like the one you are about to see.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Another great way to raise money is to take donations and show a video like the one you are about to see.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Another great way to raise money is to take donations and show a video like the one you are about to see.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Another great way to raise money is to take donations and show a video like the one you are about to see.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Another great way to raise money is to take donations and show a video like the one you are about to see.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EXPLORE AWARD - Level One - Members are introduced to the foundations of FBLA and learn how to best take advantage of the opportunities available to members through three courses: 1. Welcome to FBLA-ML, 2. Making the Most of Your Experience, 3. Introduction to Leadership</a:t>
            </a:r>
          </a:p>
          <a:p>
            <a:r>
              <a:rPr lang="en-US"/>
              <a:t>ASPIRE AWARD - Level Two - These 4-hours courses take a deep dive into specialized content areas. Courses may be repeated. New courses continue to be added throughout the year. NOW AVAILABLE: Time Management; COMING SOON: Money Management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14.jpe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https://alabamafbla-pbl.org/executive-council/" TargetMode="External" Type="http://schemas.openxmlformats.org/officeDocument/2006/relationships/hyperlink"/></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http://www.alabamafbla-pbl.org" TargetMode="External" Type="http://schemas.openxmlformats.org/officeDocument/2006/relationships/hyperlink"/><Relationship Id="rId4" Target="http://www.fbla.org" TargetMode="External" Type="http://schemas.openxmlformats.org/officeDocument/2006/relationships/hyperlink"/></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 Id="rId3" Target="../media/image18.svg" Type="http://schemas.openxmlformats.org/officeDocument/2006/relationships/image"/><Relationship Id="rId4" Target="../media/image3.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sv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https://alabamactso.org/events/ace/" TargetMode="External" Type="http://schemas.openxmlformats.org/officeDocument/2006/relationships/hyperlink"/><Relationship Id="rId3" Target="https://alabamactso.org/events/ace/" TargetMode="External" Type="http://schemas.openxmlformats.org/officeDocument/2006/relationships/hyperlink"/><Relationship Id="rId4" Target="https://alabamactso.org/jldc/" TargetMode="External" Type="http://schemas.openxmlformats.org/officeDocument/2006/relationships/hyperlink"/><Relationship Id="rId5" Target="https://www.fbla-pbl.org/nflc/" TargetMode="External" Type="http://schemas.openxmlformats.org/officeDocument/2006/relationships/hyperlink"/><Relationship Id="rId6" Target="https://www.fbla-pbl.org/nflc/" TargetMode="External" Type="http://schemas.openxmlformats.org/officeDocument/2006/relationships/hyperlink"/></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22.svg" Type="http://schemas.openxmlformats.org/officeDocument/2006/relationships/image"/><Relationship Id="rId4" Target="https://app.gobluepanda.com/Login" TargetMode="External" Type="http://schemas.openxmlformats.org/officeDocument/2006/relationships/hyperlink"/></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 Id="rId3" Target="https://youtu.be/aOp4HaDUy8M" TargetMode="External" Type="http://schemas.openxmlformats.org/officeDocument/2006/relationships/video"/><Relationship Id="rId4" Target="../media/image24.png" Type="http://schemas.openxmlformats.org/officeDocument/2006/relationships/image"/><Relationship Id="rId5" Target="../media/image25.svg" Type="http://schemas.openxmlformats.org/officeDocument/2006/relationships/image"/><Relationship Id="rId6" Target="https://alabamactso.org/ace/#form" TargetMode="External" Type="http://schemas.openxmlformats.org/officeDocument/2006/relationships/hyperlink"/></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svg" Type="http://schemas.openxmlformats.org/officeDocument/2006/relationships/image"/><Relationship Id="rId4" Target="https://alabamactso.org/ace/#form" TargetMode="External" Type="http://schemas.openxmlformats.org/officeDocument/2006/relationships/hyperlink"/><Relationship Id="rId5" Target="../media/image28.png" Type="http://schemas.openxmlformats.org/officeDocument/2006/relationships/image"/><Relationship Id="rId6" Target="../media/image29.png" Type="http://schemas.openxmlformats.org/officeDocument/2006/relationships/image"/><Relationship Id="rId7" Target="../media/image30.sv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 Id="rId3" Target="https://youtu.be/AYFGXt7opIo" TargetMode="External" Type="http://schemas.openxmlformats.org/officeDocument/2006/relationships/video"/><Relationship Id="rId4" Target="../media/image31.png" Type="http://schemas.openxmlformats.org/officeDocument/2006/relationships/image"/><Relationship Id="rId5" Target="../media/image32.svg" Type="http://schemas.openxmlformats.org/officeDocument/2006/relationships/image"/><Relationship Id="rId6" Target="https://alabamactso.org/jldc/" TargetMode="External" Type="http://schemas.openxmlformats.org/officeDocument/2006/relationships/hyperlink"/><Relationship Id="rId7" Target="https://alabamactso.org/jldc/" TargetMode="External" Type="http://schemas.openxmlformats.org/officeDocument/2006/relationships/hyperlink"/></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34.pn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5.jpeg" Type="http://schemas.openxmlformats.org/officeDocument/2006/relationships/image"/><Relationship Id="rId3" Target="../media/image36.png" Type="http://schemas.openxmlformats.org/officeDocument/2006/relationships/image"/><Relationship Id="rId4" Target="../media/image37.png" Type="http://schemas.openxmlformats.org/officeDocument/2006/relationships/image"/><Relationship Id="rId5" Target="https://www.fbla-pbl.org/nflc/" TargetMode="External" Type="http://schemas.openxmlformats.org/officeDocument/2006/relationships/hyperlink"/></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8.jpe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9.pn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0.jpeg" Type="http://schemas.openxmlformats.org/officeDocument/2006/relationships/image"/><Relationship Id="rId3" Target="../media/image41.jpeg" Type="http://schemas.openxmlformats.org/officeDocument/2006/relationships/image"/><Relationship Id="rId4" Target="../media/image42.jpeg" Type="http://schemas.openxmlformats.org/officeDocument/2006/relationships/image"/><Relationship Id="rId5" Target="../media/image43.jpeg" Type="http://schemas.openxmlformats.org/officeDocument/2006/relationships/image"/><Relationship Id="rId6" Target="../media/image44.jpe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5.jpe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6.pn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7.png" Type="http://schemas.openxmlformats.org/officeDocument/2006/relationships/image"/><Relationship Id="rId3" Target="https://www.instagram.com/explore/tags/1/" TargetMode="External" Type="http://schemas.openxmlformats.org/officeDocument/2006/relationships/hyperlink"/></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jpeg" Type="http://schemas.openxmlformats.org/officeDocument/2006/relationships/image"/></Relationships>
</file>

<file path=ppt/slides/_rels/slide30.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3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8.jpeg" Type="http://schemas.openxmlformats.org/officeDocument/2006/relationships/image"/></Relationships>
</file>

<file path=ppt/slides/_rels/slide32.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3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9.jpeg" Type="http://schemas.openxmlformats.org/officeDocument/2006/relationships/image"/><Relationship Id="rId3" Target="../media/image50.png" Type="http://schemas.openxmlformats.org/officeDocument/2006/relationships/image"/><Relationship Id="rId4" Target="../media/image51.png" Type="http://schemas.openxmlformats.org/officeDocument/2006/relationships/image"/><Relationship Id="rId5" Target="../media/image52.png" Type="http://schemas.openxmlformats.org/officeDocument/2006/relationships/image"/></Relationships>
</file>

<file path=ppt/slides/_rels/slide3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3.png" Type="http://schemas.openxmlformats.org/officeDocument/2006/relationships/image"/></Relationships>
</file>

<file path=ppt/slides/_rels/slide3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4.png" Type="http://schemas.openxmlformats.org/officeDocument/2006/relationships/image"/><Relationship Id="rId3" Target="http://fbla.org" TargetMode="External" Type="http://schemas.openxmlformats.org/officeDocument/2006/relationships/hyperlink"/></Relationships>
</file>

<file path=ppt/slides/_rels/slide3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http://alabamafbla.org" TargetMode="External" Type="http://schemas.openxmlformats.org/officeDocument/2006/relationships/hyperlink"/></Relationships>
</file>

<file path=ppt/slides/_rels/slide37.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3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5.png" Type="http://schemas.openxmlformats.org/officeDocument/2006/relationships/image"/><Relationship Id="rId3" Target="https://learn.fbla-pbl.org/baa" TargetMode="External" Type="http://schemas.openxmlformats.org/officeDocument/2006/relationships/hyperlink"/><Relationship Id="rId4" Target="https://www.fbla-pbl.org/divisions/fbla/fbla-education/" TargetMode="External" Type="http://schemas.openxmlformats.org/officeDocument/2006/relationships/hyperlink"/></Relationships>
</file>

<file path=ppt/slides/_rels/slide3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56.png" Type="http://schemas.openxmlformats.org/officeDocument/2006/relationships/image"/><Relationship Id="rId4" Target="https://learn.fbla-pbl.org/lead-awards" TargetMode="External" Type="http://schemas.openxmlformats.org/officeDocument/2006/relationships/hyperlink"/><Relationship Id="rId5" Target="https://www.fbla-pbl.org/divisions/fbla/fbla-education/" TargetMode="External" Type="http://schemas.openxmlformats.org/officeDocument/2006/relationships/hyperlink"/></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7.jpeg" Type="http://schemas.openxmlformats.org/officeDocument/2006/relationships/image"/><Relationship Id="rId4" Target="../media/image8.jpeg" Type="http://schemas.openxmlformats.org/officeDocument/2006/relationships/image"/></Relationships>
</file>

<file path=ppt/slides/_rels/slide40.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https://docs.google.com/document/d/1iiUbqIqpkyDhl1XHFXnUXQJu-H44KziY/edit?usp=sharing&amp;ouid=102465393559134349116&amp;rtpof=true&amp;sd=true" TargetMode="External" Type="http://schemas.openxmlformats.org/officeDocument/2006/relationships/hyperlink"/><Relationship Id="rId4" Target="https://docs.google.com/document/d/1yPV0PneoN8dhBeCJVn_p1eB4Cj4dg4W0/edit?usp=sharing&amp;ouid=102465393559134349116&amp;rtpof=true&amp;sd=true" TargetMode="External" Type="http://schemas.openxmlformats.org/officeDocument/2006/relationships/hyperlink"/></Relationships>
</file>

<file path=ppt/slides/_rels/slide4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7.jpeg" Type="http://schemas.openxmlformats.org/officeDocument/2006/relationships/image"/><Relationship Id="rId3" Target="https://alabamafblapbl.wufoo.com/forms/m1lkh8i90gsnzuy/" TargetMode="External" Type="http://schemas.openxmlformats.org/officeDocument/2006/relationships/hyperlink"/><Relationship Id="rId4" Target="../media/image58.png" Type="http://schemas.openxmlformats.org/officeDocument/2006/relationships/image"/></Relationships>
</file>

<file path=ppt/slides/_rels/slide4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59.png" Type="http://schemas.openxmlformats.org/officeDocument/2006/relationships/image"/><Relationship Id="rId4" Target="https://www.fbla-pbl.org/divisions/fbla/fbla-membership/" TargetMode="External" Type="http://schemas.openxmlformats.org/officeDocument/2006/relationships/hyperlink"/></Relationships>
</file>

<file path=ppt/slides/_rels/slide4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60.png" Type="http://schemas.openxmlformats.org/officeDocument/2006/relationships/image"/></Relationships>
</file>

<file path=ppt/slides/_rels/slide4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61.png" Type="http://schemas.openxmlformats.org/officeDocument/2006/relationships/image"/><Relationship Id="rId4" Target="https://www.fbla-pbl.org/dresscode/" TargetMode="External" Type="http://schemas.openxmlformats.org/officeDocument/2006/relationships/hyperlink"/></Relationships>
</file>

<file path=ppt/slides/_rels/slide4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62.png" Type="http://schemas.openxmlformats.org/officeDocument/2006/relationships/image"/></Relationships>
</file>

<file path=ppt/slides/_rels/slide4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http://marchofdimes.org/" TargetMode="External" Type="http://schemas.openxmlformats.org/officeDocument/2006/relationships/hyperlink"/></Relationships>
</file>

<file path=ppt/slides/_rels/slide4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63.png" Type="http://schemas.openxmlformats.org/officeDocument/2006/relationships/image"/></Relationships>
</file>

<file path=ppt/slides/_rels/slide4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 Id="rId3" Target="https://www.youtube.com/watch?v=bdWMobA2dSM&amp;pp=ygUqMjAxOCBDaGljYWdvIEFtYmFzc2Fkb3I6IEhvb2QgRmFtaWx5IFN0b3J5" TargetMode="External" Type="http://schemas.openxmlformats.org/officeDocument/2006/relationships/video"/></Relationships>
</file>

<file path=ppt/slides/_rels/slide4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64.jpe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10.jpeg" Type="http://schemas.openxmlformats.org/officeDocument/2006/relationships/image"/><Relationship Id="rId4" Target="../media/image11.jpeg" Type="http://schemas.openxmlformats.org/officeDocument/2006/relationships/image"/></Relationships>
</file>

<file path=ppt/slides/_rels/slide5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5.png" Type="http://schemas.openxmlformats.org/officeDocument/2006/relationships/image"/></Relationships>
</file>

<file path=ppt/slides/_rels/slide5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6.png" Type="http://schemas.openxmlformats.org/officeDocument/2006/relationships/image"/></Relationships>
</file>

<file path=ppt/slides/_rels/slide5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7.png" Type="http://schemas.openxmlformats.org/officeDocument/2006/relationships/image"/><Relationship Id="rId3" Target="../media/image68.png" Type="http://schemas.openxmlformats.org/officeDocument/2006/relationships/image"/></Relationships>
</file>

<file path=ppt/slides/_rels/slide5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9.png" Type="http://schemas.openxmlformats.org/officeDocument/2006/relationships/image"/></Relationships>
</file>

<file path=ppt/slides/_rels/slide5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0.png" Type="http://schemas.openxmlformats.org/officeDocument/2006/relationships/image"/></Relationships>
</file>

<file path=ppt/slides/_rels/slide5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1.png" Type="http://schemas.openxmlformats.org/officeDocument/2006/relationships/image"/></Relationships>
</file>

<file path=ppt/slides/_rels/slide5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2.png" Type="http://schemas.openxmlformats.org/officeDocument/2006/relationships/image"/><Relationship Id="rId3" Target="../media/image73.png" Type="http://schemas.openxmlformats.org/officeDocument/2006/relationships/image"/></Relationships>
</file>

<file path=ppt/slides/_rels/slide5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4.png" Type="http://schemas.openxmlformats.org/officeDocument/2006/relationships/image"/><Relationship Id="rId3" Target="../media/image75.png" Type="http://schemas.openxmlformats.org/officeDocument/2006/relationships/image"/></Relationships>
</file>

<file path=ppt/slides/_rels/slide5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6.png" Type="http://schemas.openxmlformats.org/officeDocument/2006/relationships/image"/><Relationship Id="rId3" Target="../media/image77.png" Type="http://schemas.openxmlformats.org/officeDocument/2006/relationships/image"/><Relationship Id="rId4" Target="../media/image78.png" Type="http://schemas.openxmlformats.org/officeDocument/2006/relationships/image"/></Relationships>
</file>

<file path=ppt/slides/_rels/slide5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9.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2.png" Type="http://schemas.openxmlformats.org/officeDocument/2006/relationships/image"/><Relationship Id="rId4" Target="http://www.alfbladistrictmap.org" TargetMode="External" Type="http://schemas.openxmlformats.org/officeDocument/2006/relationships/hyperlink"/></Relationships>
</file>

<file path=ppt/slides/_rels/slide6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0.png" Type="http://schemas.openxmlformats.org/officeDocument/2006/relationships/image"/><Relationship Id="rId3" Target="../media/image81.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3.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A2E7F"/>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4273013"/>
          </a:xfrm>
          <a:custGeom>
            <a:avLst/>
            <a:gdLst/>
            <a:ahLst/>
            <a:cxnLst/>
            <a:rect r="r" b="b" t="t" l="l"/>
            <a:pathLst>
              <a:path h="4273013" w="18288000">
                <a:moveTo>
                  <a:pt x="0" y="0"/>
                </a:moveTo>
                <a:lnTo>
                  <a:pt x="18288000" y="0"/>
                </a:lnTo>
                <a:lnTo>
                  <a:pt x="18288000" y="4273013"/>
                </a:lnTo>
                <a:lnTo>
                  <a:pt x="0" y="4273013"/>
                </a:lnTo>
                <a:lnTo>
                  <a:pt x="0" y="0"/>
                </a:lnTo>
                <a:close/>
              </a:path>
            </a:pathLst>
          </a:custGeom>
          <a:blipFill>
            <a:blip r:embed="rId2"/>
            <a:stretch>
              <a:fillRect l="0" t="-255586" r="0" b="0"/>
            </a:stretch>
          </a:blipFill>
        </p:spPr>
      </p:sp>
      <p:sp>
        <p:nvSpPr>
          <p:cNvPr name="AutoShape 3" id="3"/>
          <p:cNvSpPr/>
          <p:nvPr/>
        </p:nvSpPr>
        <p:spPr>
          <a:xfrm rot="0">
            <a:off x="3811045" y="9391459"/>
            <a:ext cx="8837429" cy="0"/>
          </a:xfrm>
          <a:prstGeom prst="line">
            <a:avLst/>
          </a:prstGeom>
          <a:ln cap="flat" w="19050">
            <a:solidFill>
              <a:srgbClr val="0A2E7F"/>
            </a:solidFill>
            <a:prstDash val="solid"/>
            <a:headEnd type="none" len="sm" w="sm"/>
            <a:tailEnd type="none" len="sm" w="sm"/>
          </a:ln>
        </p:spPr>
      </p:sp>
      <p:sp>
        <p:nvSpPr>
          <p:cNvPr name="Freeform 4" id="4"/>
          <p:cNvSpPr/>
          <p:nvPr/>
        </p:nvSpPr>
        <p:spPr>
          <a:xfrm flipH="false" flipV="false" rot="0">
            <a:off x="5419984" y="318933"/>
            <a:ext cx="7448033" cy="7448033"/>
          </a:xfrm>
          <a:custGeom>
            <a:avLst/>
            <a:gdLst/>
            <a:ahLst/>
            <a:cxnLst/>
            <a:rect r="r" b="b" t="t" l="l"/>
            <a:pathLst>
              <a:path h="7448033" w="7448033">
                <a:moveTo>
                  <a:pt x="0" y="0"/>
                </a:moveTo>
                <a:lnTo>
                  <a:pt x="7448032" y="0"/>
                </a:lnTo>
                <a:lnTo>
                  <a:pt x="7448032" y="7448033"/>
                </a:lnTo>
                <a:lnTo>
                  <a:pt x="0" y="7448033"/>
                </a:lnTo>
                <a:lnTo>
                  <a:pt x="0" y="0"/>
                </a:lnTo>
                <a:close/>
              </a:path>
            </a:pathLst>
          </a:custGeom>
          <a:blipFill>
            <a:blip r:embed="rId3"/>
            <a:stretch>
              <a:fillRect l="0" t="0" r="0" b="0"/>
            </a:stretch>
          </a:blipFill>
        </p:spPr>
      </p:sp>
      <p:grpSp>
        <p:nvGrpSpPr>
          <p:cNvPr name="Group 5" id="5"/>
          <p:cNvGrpSpPr/>
          <p:nvPr/>
        </p:nvGrpSpPr>
        <p:grpSpPr>
          <a:xfrm rot="0">
            <a:off x="2510202" y="7766966"/>
            <a:ext cx="13267596" cy="2100262"/>
            <a:chOff x="0" y="0"/>
            <a:chExt cx="17690128" cy="2800350"/>
          </a:xfrm>
        </p:grpSpPr>
        <p:sp>
          <p:nvSpPr>
            <p:cNvPr name="TextBox 6" id="6"/>
            <p:cNvSpPr txBox="true"/>
            <p:nvPr/>
          </p:nvSpPr>
          <p:spPr>
            <a:xfrm rot="0">
              <a:off x="1823357" y="2066925"/>
              <a:ext cx="14043414" cy="733425"/>
            </a:xfrm>
            <a:prstGeom prst="rect">
              <a:avLst/>
            </a:prstGeom>
          </p:spPr>
          <p:txBody>
            <a:bodyPr anchor="t" rtlCol="false" tIns="0" lIns="0" bIns="0" rIns="0">
              <a:spAutoFit/>
            </a:bodyPr>
            <a:lstStyle/>
            <a:p>
              <a:pPr algn="ctr">
                <a:lnSpc>
                  <a:spcPts val="4320"/>
                </a:lnSpc>
              </a:pPr>
              <a:r>
                <a:rPr lang="en-US" sz="3600" spc="1152">
                  <a:solidFill>
                    <a:srgbClr val="F4AB19"/>
                  </a:solidFill>
                  <a:latin typeface="Garet"/>
                </a:rPr>
                <a:t>JULY 27, 2023</a:t>
              </a:r>
            </a:p>
          </p:txBody>
        </p:sp>
        <p:sp>
          <p:nvSpPr>
            <p:cNvPr name="TextBox 7" id="7"/>
            <p:cNvSpPr txBox="true"/>
            <p:nvPr/>
          </p:nvSpPr>
          <p:spPr>
            <a:xfrm rot="0">
              <a:off x="0" y="-238125"/>
              <a:ext cx="17690128" cy="2676525"/>
            </a:xfrm>
            <a:prstGeom prst="rect">
              <a:avLst/>
            </a:prstGeom>
          </p:spPr>
          <p:txBody>
            <a:bodyPr anchor="t" rtlCol="false" tIns="0" lIns="0" bIns="0" rIns="0">
              <a:spAutoFit/>
            </a:bodyPr>
            <a:lstStyle/>
            <a:p>
              <a:pPr algn="ctr">
                <a:lnSpc>
                  <a:spcPts val="14400"/>
                </a:lnSpc>
              </a:pPr>
              <a:r>
                <a:rPr lang="en-US" sz="12000">
                  <a:solidFill>
                    <a:srgbClr val="FFFFFF"/>
                  </a:solidFill>
                  <a:latin typeface="Arial Bold"/>
                </a:rPr>
                <a:t>Alabama FBLA</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622053" y="29947"/>
            <a:ext cx="19221080" cy="1997507"/>
            <a:chOff x="0" y="0"/>
            <a:chExt cx="5062342" cy="526092"/>
          </a:xfrm>
        </p:grpSpPr>
        <p:sp>
          <p:nvSpPr>
            <p:cNvPr name="Freeform 3" id="3"/>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a:grpSpLocks noChangeAspect="true"/>
          </p:cNvGrpSpPr>
          <p:nvPr/>
        </p:nvGrpSpPr>
        <p:grpSpPr>
          <a:xfrm rot="0">
            <a:off x="1483548" y="2894896"/>
            <a:ext cx="6190011" cy="6189987"/>
            <a:chOff x="0" y="0"/>
            <a:chExt cx="6350025" cy="6350000"/>
          </a:xfrm>
        </p:grpSpPr>
        <p:sp>
          <p:nvSpPr>
            <p:cNvPr name="Freeform 6" id="6"/>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3"/>
              <a:stretch>
                <a:fillRect l="-24999" t="0" r="-24999" b="0"/>
              </a:stretch>
            </a:blipFill>
          </p:spPr>
        </p:sp>
      </p:grpSp>
      <p:sp>
        <p:nvSpPr>
          <p:cNvPr name="TextBox 7" id="7"/>
          <p:cNvSpPr txBox="true"/>
          <p:nvPr/>
        </p:nvSpPr>
        <p:spPr>
          <a:xfrm rot="0">
            <a:off x="564883" y="442913"/>
            <a:ext cx="16847208" cy="1047750"/>
          </a:xfrm>
          <a:prstGeom prst="rect">
            <a:avLst/>
          </a:prstGeom>
        </p:spPr>
        <p:txBody>
          <a:bodyPr anchor="t" rtlCol="false" tIns="0" lIns="0" bIns="0" rIns="0">
            <a:spAutoFit/>
          </a:bodyPr>
          <a:lstStyle/>
          <a:p>
            <a:pPr algn="ctr" marL="0" indent="0" lvl="0">
              <a:lnSpc>
                <a:spcPts val="7320"/>
              </a:lnSpc>
            </a:pPr>
            <a:r>
              <a:rPr lang="en-US" sz="6100">
                <a:solidFill>
                  <a:srgbClr val="FFFFFF"/>
                </a:solidFill>
                <a:latin typeface="Arial"/>
              </a:rPr>
              <a:t>State Chapter Adviser</a:t>
            </a:r>
          </a:p>
        </p:txBody>
      </p:sp>
      <p:sp>
        <p:nvSpPr>
          <p:cNvPr name="TextBox 8" id="8"/>
          <p:cNvSpPr txBox="true"/>
          <p:nvPr/>
        </p:nvSpPr>
        <p:spPr>
          <a:xfrm rot="0">
            <a:off x="7361039" y="2771071"/>
            <a:ext cx="10926961" cy="2895600"/>
          </a:xfrm>
          <a:prstGeom prst="rect">
            <a:avLst/>
          </a:prstGeom>
        </p:spPr>
        <p:txBody>
          <a:bodyPr anchor="t" rtlCol="false" tIns="0" lIns="0" bIns="0" rIns="0">
            <a:spAutoFit/>
          </a:bodyPr>
          <a:lstStyle/>
          <a:p>
            <a:pPr algn="ctr">
              <a:lnSpc>
                <a:spcPts val="7320"/>
              </a:lnSpc>
            </a:pPr>
            <a:r>
              <a:rPr lang="en-US" sz="6100">
                <a:solidFill>
                  <a:srgbClr val="000000"/>
                </a:solidFill>
                <a:latin typeface="Arial Bold"/>
              </a:rPr>
              <a:t>Lisa Weeks </a:t>
            </a:r>
          </a:p>
          <a:p>
            <a:pPr algn="ctr">
              <a:lnSpc>
                <a:spcPts val="7320"/>
              </a:lnSpc>
              <a:spcBef>
                <a:spcPct val="0"/>
              </a:spcBef>
            </a:pPr>
            <a:r>
              <a:rPr lang="en-US" sz="6100">
                <a:solidFill>
                  <a:srgbClr val="000000"/>
                </a:solidFill>
                <a:latin typeface="Arial Bold"/>
              </a:rPr>
              <a:t>FBLA State Adviser lweeks@alsde.edu</a:t>
            </a:r>
          </a:p>
        </p:txBody>
      </p:sp>
      <p:sp>
        <p:nvSpPr>
          <p:cNvPr name="TextBox 9" id="9"/>
          <p:cNvSpPr txBox="true"/>
          <p:nvPr/>
        </p:nvSpPr>
        <p:spPr>
          <a:xfrm rot="0">
            <a:off x="9436908" y="5820190"/>
            <a:ext cx="7470874" cy="3914775"/>
          </a:xfrm>
          <a:prstGeom prst="rect">
            <a:avLst/>
          </a:prstGeom>
        </p:spPr>
        <p:txBody>
          <a:bodyPr anchor="t" rtlCol="false" tIns="0" lIns="0" bIns="0" rIns="0">
            <a:spAutoFit/>
          </a:bodyPr>
          <a:lstStyle/>
          <a:p>
            <a:pPr algn="ctr">
              <a:lnSpc>
                <a:spcPts val="5040"/>
              </a:lnSpc>
            </a:pPr>
            <a:r>
              <a:rPr lang="en-US" sz="4200">
                <a:solidFill>
                  <a:srgbClr val="000000"/>
                </a:solidFill>
                <a:latin typeface="Arial Bold"/>
              </a:rPr>
              <a:t>Alabama FBLA </a:t>
            </a:r>
          </a:p>
          <a:p>
            <a:pPr algn="ctr">
              <a:lnSpc>
                <a:spcPts val="5040"/>
              </a:lnSpc>
            </a:pPr>
            <a:r>
              <a:rPr lang="en-US" sz="4200">
                <a:solidFill>
                  <a:srgbClr val="000000"/>
                </a:solidFill>
                <a:latin typeface="Arial Bold"/>
              </a:rPr>
              <a:t>P.O. Box 302101 </a:t>
            </a:r>
          </a:p>
          <a:p>
            <a:pPr algn="ctr">
              <a:lnSpc>
                <a:spcPts val="5040"/>
              </a:lnSpc>
            </a:pPr>
            <a:r>
              <a:rPr lang="en-US" sz="4200">
                <a:solidFill>
                  <a:srgbClr val="000000"/>
                </a:solidFill>
                <a:latin typeface="Arial Bold"/>
              </a:rPr>
              <a:t>50 N Ripley Street, Suite 3152</a:t>
            </a:r>
          </a:p>
          <a:p>
            <a:pPr algn="ctr">
              <a:lnSpc>
                <a:spcPts val="5040"/>
              </a:lnSpc>
            </a:pPr>
            <a:r>
              <a:rPr lang="en-US" sz="4200">
                <a:solidFill>
                  <a:srgbClr val="000000"/>
                </a:solidFill>
                <a:latin typeface="Arial Bold"/>
              </a:rPr>
              <a:t>Montgomery, AL 36130 </a:t>
            </a:r>
          </a:p>
          <a:p>
            <a:pPr algn="ctr">
              <a:lnSpc>
                <a:spcPts val="5040"/>
              </a:lnSpc>
            </a:pPr>
            <a:r>
              <a:rPr lang="en-US" sz="4200">
                <a:solidFill>
                  <a:srgbClr val="000000"/>
                </a:solidFill>
                <a:latin typeface="Arial Bold"/>
              </a:rPr>
              <a:t>(334) 694-4757</a:t>
            </a:r>
          </a:p>
          <a:p>
            <a:pPr algn="ctr">
              <a:lnSpc>
                <a:spcPts val="5040"/>
              </a:lnSpc>
              <a:spcBef>
                <a:spcPct val="0"/>
              </a:spcBef>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622053" y="29947"/>
            <a:ext cx="19221080" cy="1997507"/>
            <a:chOff x="0" y="0"/>
            <a:chExt cx="5062342" cy="526092"/>
          </a:xfrm>
        </p:grpSpPr>
        <p:sp>
          <p:nvSpPr>
            <p:cNvPr name="Freeform 3" id="3"/>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13633424" y="5324120"/>
            <a:ext cx="3934180" cy="3934180"/>
          </a:xfrm>
          <a:custGeom>
            <a:avLst/>
            <a:gdLst/>
            <a:ahLst/>
            <a:cxnLst/>
            <a:rect r="r" b="b" t="t" l="l"/>
            <a:pathLst>
              <a:path h="3934180" w="3934180">
                <a:moveTo>
                  <a:pt x="0" y="0"/>
                </a:moveTo>
                <a:lnTo>
                  <a:pt x="3934180" y="0"/>
                </a:lnTo>
                <a:lnTo>
                  <a:pt x="3934180" y="3934180"/>
                </a:lnTo>
                <a:lnTo>
                  <a:pt x="0" y="3934180"/>
                </a:lnTo>
                <a:lnTo>
                  <a:pt x="0" y="0"/>
                </a:lnTo>
                <a:close/>
              </a:path>
            </a:pathLst>
          </a:custGeom>
          <a:blipFill>
            <a:blip r:embed="rId2"/>
            <a:stretch>
              <a:fillRect l="0" t="0" r="0" b="0"/>
            </a:stretch>
          </a:blipFill>
        </p:spPr>
      </p:sp>
      <p:sp>
        <p:nvSpPr>
          <p:cNvPr name="TextBox 6" id="6"/>
          <p:cNvSpPr txBox="true"/>
          <p:nvPr/>
        </p:nvSpPr>
        <p:spPr>
          <a:xfrm rot="0">
            <a:off x="1130213" y="4156682"/>
            <a:ext cx="15716548" cy="5438775"/>
          </a:xfrm>
          <a:prstGeom prst="rect">
            <a:avLst/>
          </a:prstGeom>
        </p:spPr>
        <p:txBody>
          <a:bodyPr anchor="t" rtlCol="false" tIns="0" lIns="0" bIns="0" rIns="0">
            <a:spAutoFit/>
          </a:bodyPr>
          <a:lstStyle/>
          <a:p>
            <a:pPr marL="1079501" indent="-539750" lvl="1">
              <a:lnSpc>
                <a:spcPts val="6000"/>
              </a:lnSpc>
              <a:buFont typeface="Arial"/>
              <a:buChar char="•"/>
            </a:pPr>
            <a:r>
              <a:rPr lang="en-US" sz="5000">
                <a:solidFill>
                  <a:srgbClr val="0A2E7F"/>
                </a:solidFill>
                <a:latin typeface="Arial Bold"/>
              </a:rPr>
              <a:t>Yearly planning, program of work, blueprint, calendar, etc.</a:t>
            </a:r>
          </a:p>
          <a:p>
            <a:pPr marL="1079501" indent="-539750" lvl="1">
              <a:lnSpc>
                <a:spcPts val="6000"/>
              </a:lnSpc>
              <a:buFont typeface="Arial"/>
              <a:buChar char="•"/>
            </a:pPr>
            <a:r>
              <a:rPr lang="en-US" sz="5000">
                <a:solidFill>
                  <a:srgbClr val="0A2E7F"/>
                </a:solidFill>
                <a:latin typeface="Arial Bold"/>
              </a:rPr>
              <a:t>Officer inductions</a:t>
            </a:r>
          </a:p>
          <a:p>
            <a:pPr marL="1079501" indent="-539750" lvl="1">
              <a:lnSpc>
                <a:spcPts val="6000"/>
              </a:lnSpc>
              <a:buFont typeface="Arial"/>
              <a:buChar char="•"/>
            </a:pPr>
            <a:r>
              <a:rPr lang="en-US" sz="5000">
                <a:solidFill>
                  <a:srgbClr val="0A2E7F"/>
                </a:solidFill>
                <a:latin typeface="Arial Bold"/>
              </a:rPr>
              <a:t>Special chapter events</a:t>
            </a:r>
          </a:p>
          <a:p>
            <a:pPr marL="1079501" indent="-539750" lvl="1">
              <a:lnSpc>
                <a:spcPts val="6000"/>
              </a:lnSpc>
              <a:buFont typeface="Arial"/>
              <a:buChar char="•"/>
            </a:pPr>
            <a:r>
              <a:rPr lang="en-US" sz="5000">
                <a:solidFill>
                  <a:srgbClr val="0A2E7F"/>
                </a:solidFill>
                <a:latin typeface="Arial Bold"/>
              </a:rPr>
              <a:t>Improving your chapter</a:t>
            </a:r>
          </a:p>
          <a:p>
            <a:pPr marL="1079501" indent="-539750" lvl="1">
              <a:lnSpc>
                <a:spcPts val="6000"/>
              </a:lnSpc>
              <a:buFont typeface="Arial"/>
              <a:buChar char="•"/>
            </a:pPr>
            <a:r>
              <a:rPr lang="en-US" sz="5000">
                <a:solidFill>
                  <a:srgbClr val="0A2E7F"/>
                </a:solidFill>
                <a:latin typeface="Arial Bold"/>
              </a:rPr>
              <a:t>Officer Training</a:t>
            </a:r>
          </a:p>
          <a:p>
            <a:pPr marL="1079501" indent="-539750" lvl="1">
              <a:lnSpc>
                <a:spcPts val="6000"/>
              </a:lnSpc>
              <a:buFont typeface="Arial"/>
              <a:buChar char="•"/>
            </a:pPr>
            <a:r>
              <a:rPr lang="en-US" sz="5000">
                <a:solidFill>
                  <a:srgbClr val="0A2E7F"/>
                </a:solidFill>
                <a:latin typeface="Arial Bold"/>
              </a:rPr>
              <a:t>March of Dimes activities</a:t>
            </a:r>
          </a:p>
        </p:txBody>
      </p:sp>
      <p:sp>
        <p:nvSpPr>
          <p:cNvPr name="TextBox 7" id="7"/>
          <p:cNvSpPr txBox="true"/>
          <p:nvPr/>
        </p:nvSpPr>
        <p:spPr>
          <a:xfrm rot="0">
            <a:off x="720396" y="228600"/>
            <a:ext cx="16847208" cy="1438275"/>
          </a:xfrm>
          <a:prstGeom prst="rect">
            <a:avLst/>
          </a:prstGeom>
        </p:spPr>
        <p:txBody>
          <a:bodyPr anchor="t" rtlCol="false" tIns="0" lIns="0" bIns="0" rIns="0">
            <a:spAutoFit/>
          </a:bodyPr>
          <a:lstStyle/>
          <a:p>
            <a:pPr algn="ctr" marL="0" indent="0" lvl="0">
              <a:lnSpc>
                <a:spcPts val="10079"/>
              </a:lnSpc>
            </a:pPr>
            <a:r>
              <a:rPr lang="en-US" sz="8399">
                <a:solidFill>
                  <a:srgbClr val="FFFFFF"/>
                </a:solidFill>
                <a:latin typeface="Arial Bold"/>
              </a:rPr>
              <a:t>Utilizing The State Officer Team</a:t>
            </a:r>
          </a:p>
        </p:txBody>
      </p:sp>
      <p:sp>
        <p:nvSpPr>
          <p:cNvPr name="TextBox 8" id="8"/>
          <p:cNvSpPr txBox="true"/>
          <p:nvPr/>
        </p:nvSpPr>
        <p:spPr>
          <a:xfrm rot="0">
            <a:off x="1878360" y="2149093"/>
            <a:ext cx="14531280" cy="1905000"/>
          </a:xfrm>
          <a:prstGeom prst="rect">
            <a:avLst/>
          </a:prstGeom>
        </p:spPr>
        <p:txBody>
          <a:bodyPr anchor="t" rtlCol="false" tIns="0" lIns="0" bIns="0" rIns="0">
            <a:spAutoFit/>
          </a:bodyPr>
          <a:lstStyle/>
          <a:p>
            <a:pPr algn="ctr">
              <a:lnSpc>
                <a:spcPts val="5399"/>
              </a:lnSpc>
            </a:pPr>
            <a:r>
              <a:rPr lang="en-US" sz="4499">
                <a:solidFill>
                  <a:srgbClr val="0A2E7F"/>
                </a:solidFill>
                <a:latin typeface="Arial Bold"/>
              </a:rPr>
              <a:t>Visits may be in person or virtual</a:t>
            </a:r>
          </a:p>
          <a:p>
            <a:pPr algn="ctr">
              <a:lnSpc>
                <a:spcPts val="4559"/>
              </a:lnSpc>
            </a:pPr>
            <a:r>
              <a:rPr lang="en-US" sz="3799">
                <a:solidFill>
                  <a:srgbClr val="0A2E7F"/>
                </a:solidFill>
                <a:latin typeface="Arial Bold"/>
              </a:rPr>
              <a:t>Complete the</a:t>
            </a:r>
            <a:r>
              <a:rPr lang="en-US" sz="3799" u="sng">
                <a:solidFill>
                  <a:srgbClr val="0A2E7F"/>
                </a:solidFill>
                <a:latin typeface="Arial Bold"/>
                <a:hlinkClick r:id="rId3" tooltip="https://alabamafbla-pbl.org/executive-council/"/>
              </a:rPr>
              <a:t> Officer Visit Request Form</a:t>
            </a:r>
            <a:r>
              <a:rPr lang="en-US" sz="3799">
                <a:solidFill>
                  <a:srgbClr val="0A2E7F"/>
                </a:solidFill>
                <a:latin typeface="Arial Bold"/>
              </a:rPr>
              <a:t> found on the AL FBLA</a:t>
            </a:r>
          </a:p>
          <a:p>
            <a:pPr algn="ctr">
              <a:lnSpc>
                <a:spcPts val="4559"/>
              </a:lnSpc>
              <a:spcBef>
                <a:spcPct val="0"/>
              </a:spcBef>
            </a:pPr>
            <a:r>
              <a:rPr lang="en-US" sz="3799">
                <a:solidFill>
                  <a:srgbClr val="0A2E7F"/>
                </a:solidFill>
                <a:latin typeface="Arial Bold"/>
              </a:rPr>
              <a:t> website under the Resource section</a:t>
            </a:r>
          </a:p>
        </p:txBody>
      </p:sp>
      <p:sp>
        <p:nvSpPr>
          <p:cNvPr name="TextBox 9" id="9"/>
          <p:cNvSpPr txBox="true"/>
          <p:nvPr/>
        </p:nvSpPr>
        <p:spPr>
          <a:xfrm rot="0">
            <a:off x="13006375" y="9271925"/>
            <a:ext cx="4874493" cy="580390"/>
          </a:xfrm>
          <a:prstGeom prst="rect">
            <a:avLst/>
          </a:prstGeom>
        </p:spPr>
        <p:txBody>
          <a:bodyPr anchor="t" rtlCol="false" tIns="0" lIns="0" bIns="0" rIns="0">
            <a:spAutoFit/>
          </a:bodyPr>
          <a:lstStyle/>
          <a:p>
            <a:pPr algn="ctr">
              <a:lnSpc>
                <a:spcPts val="4759"/>
              </a:lnSpc>
            </a:pPr>
            <a:r>
              <a:rPr lang="en-US" sz="3399">
                <a:solidFill>
                  <a:srgbClr val="000000"/>
                </a:solidFill>
                <a:latin typeface="Canva Sans"/>
              </a:rPr>
              <a:t>State Officer Visit Form</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622053" y="29947"/>
            <a:ext cx="19221080" cy="1997507"/>
            <a:chOff x="0" y="0"/>
            <a:chExt cx="5062342" cy="526092"/>
          </a:xfrm>
        </p:grpSpPr>
        <p:sp>
          <p:nvSpPr>
            <p:cNvPr name="Freeform 3" id="3"/>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5956633" y="2271895"/>
            <a:ext cx="6374734" cy="2627163"/>
          </a:xfrm>
          <a:custGeom>
            <a:avLst/>
            <a:gdLst/>
            <a:ahLst/>
            <a:cxnLst/>
            <a:rect r="r" b="b" t="t" l="l"/>
            <a:pathLst>
              <a:path h="2627163" w="6374734">
                <a:moveTo>
                  <a:pt x="0" y="0"/>
                </a:moveTo>
                <a:lnTo>
                  <a:pt x="6374734" y="0"/>
                </a:lnTo>
                <a:lnTo>
                  <a:pt x="6374734" y="2627163"/>
                </a:lnTo>
                <a:lnTo>
                  <a:pt x="0" y="2627163"/>
                </a:lnTo>
                <a:lnTo>
                  <a:pt x="0" y="0"/>
                </a:lnTo>
                <a:close/>
              </a:path>
            </a:pathLst>
          </a:custGeom>
          <a:blipFill>
            <a:blip r:embed="rId2"/>
            <a:stretch>
              <a:fillRect l="0" t="0" r="0" b="0"/>
            </a:stretch>
          </a:blipFill>
        </p:spPr>
      </p:sp>
      <p:sp>
        <p:nvSpPr>
          <p:cNvPr name="TextBox 6" id="6"/>
          <p:cNvSpPr txBox="true"/>
          <p:nvPr/>
        </p:nvSpPr>
        <p:spPr>
          <a:xfrm rot="0">
            <a:off x="720396" y="228600"/>
            <a:ext cx="16847208" cy="1438275"/>
          </a:xfrm>
          <a:prstGeom prst="rect">
            <a:avLst/>
          </a:prstGeom>
        </p:spPr>
        <p:txBody>
          <a:bodyPr anchor="t" rtlCol="false" tIns="0" lIns="0" bIns="0" rIns="0">
            <a:spAutoFit/>
          </a:bodyPr>
          <a:lstStyle/>
          <a:p>
            <a:pPr algn="ctr" marL="0" indent="0" lvl="0">
              <a:lnSpc>
                <a:spcPts val="10079"/>
              </a:lnSpc>
            </a:pPr>
            <a:r>
              <a:rPr lang="en-US" sz="8399">
                <a:solidFill>
                  <a:srgbClr val="FFFFFF"/>
                </a:solidFill>
                <a:latin typeface="Arial Bold"/>
              </a:rPr>
              <a:t>Websites</a:t>
            </a:r>
          </a:p>
        </p:txBody>
      </p:sp>
      <p:sp>
        <p:nvSpPr>
          <p:cNvPr name="TextBox 7" id="7"/>
          <p:cNvSpPr txBox="true"/>
          <p:nvPr/>
        </p:nvSpPr>
        <p:spPr>
          <a:xfrm rot="0">
            <a:off x="5227365" y="5029200"/>
            <a:ext cx="7833271" cy="5543550"/>
          </a:xfrm>
          <a:prstGeom prst="rect">
            <a:avLst/>
          </a:prstGeom>
        </p:spPr>
        <p:txBody>
          <a:bodyPr anchor="t" rtlCol="false" tIns="0" lIns="0" bIns="0" rIns="0">
            <a:spAutoFit/>
          </a:bodyPr>
          <a:lstStyle/>
          <a:p>
            <a:pPr algn="ctr">
              <a:lnSpc>
                <a:spcPts val="7199"/>
              </a:lnSpc>
            </a:pPr>
            <a:r>
              <a:rPr lang="en-US" sz="5999">
                <a:solidFill>
                  <a:srgbClr val="0A2E7F"/>
                </a:solidFill>
                <a:latin typeface="Arial Bold"/>
              </a:rPr>
              <a:t>State Website:</a:t>
            </a:r>
          </a:p>
          <a:p>
            <a:pPr algn="ctr">
              <a:lnSpc>
                <a:spcPts val="7199"/>
              </a:lnSpc>
            </a:pPr>
            <a:r>
              <a:rPr lang="en-US" sz="5999" u="sng">
                <a:solidFill>
                  <a:srgbClr val="0A2E7F"/>
                </a:solidFill>
                <a:latin typeface="Arial Bold"/>
                <a:hlinkClick r:id="rId3" tooltip="http://www.alabamafbla-pbl.org"/>
              </a:rPr>
              <a:t>www.alabamafbla.org</a:t>
            </a:r>
          </a:p>
          <a:p>
            <a:pPr algn="ctr">
              <a:lnSpc>
                <a:spcPts val="7199"/>
              </a:lnSpc>
            </a:pPr>
          </a:p>
          <a:p>
            <a:pPr algn="ctr">
              <a:lnSpc>
                <a:spcPts val="7199"/>
              </a:lnSpc>
            </a:pPr>
            <a:r>
              <a:rPr lang="en-US" sz="5999">
                <a:solidFill>
                  <a:srgbClr val="0A2E7F"/>
                </a:solidFill>
                <a:latin typeface="Arial Bold"/>
              </a:rPr>
              <a:t>National Website:</a:t>
            </a:r>
          </a:p>
          <a:p>
            <a:pPr algn="ctr">
              <a:lnSpc>
                <a:spcPts val="7199"/>
              </a:lnSpc>
            </a:pPr>
            <a:r>
              <a:rPr lang="en-US" sz="5999" u="sng">
                <a:solidFill>
                  <a:srgbClr val="0A2E7F"/>
                </a:solidFill>
                <a:latin typeface="Arial Bold"/>
                <a:hlinkClick r:id="rId4" tooltip="http://www.fbla.org"/>
              </a:rPr>
              <a:t>www.fbla.org</a:t>
            </a:r>
          </a:p>
          <a:p>
            <a:pPr algn="ctr">
              <a:lnSpc>
                <a:spcPts val="7199"/>
              </a:lnSpc>
              <a:spcBef>
                <a:spcPct val="0"/>
              </a:spcBef>
            </a:pP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622053" y="29947"/>
            <a:ext cx="19221080" cy="1997507"/>
            <a:chOff x="0" y="0"/>
            <a:chExt cx="5062342" cy="526092"/>
          </a:xfrm>
        </p:grpSpPr>
        <p:sp>
          <p:nvSpPr>
            <p:cNvPr name="Freeform 3" id="3"/>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TextBox 5" id="5"/>
          <p:cNvSpPr txBox="true"/>
          <p:nvPr/>
        </p:nvSpPr>
        <p:spPr>
          <a:xfrm rot="0">
            <a:off x="4873167" y="3284350"/>
            <a:ext cx="12919404" cy="3895725"/>
          </a:xfrm>
          <a:prstGeom prst="rect">
            <a:avLst/>
          </a:prstGeom>
        </p:spPr>
        <p:txBody>
          <a:bodyPr anchor="t" rtlCol="false" tIns="0" lIns="0" bIns="0" rIns="0">
            <a:spAutoFit/>
          </a:bodyPr>
          <a:lstStyle/>
          <a:p>
            <a:pPr algn="ctr">
              <a:lnSpc>
                <a:spcPts val="7442"/>
              </a:lnSpc>
            </a:pPr>
            <a:r>
              <a:rPr lang="en-US" sz="6201">
                <a:solidFill>
                  <a:srgbClr val="0A2E7F"/>
                </a:solidFill>
                <a:latin typeface="Arial Bold"/>
              </a:rPr>
              <a:t>2023-2024 Membership Dues - Paid by March 1 </a:t>
            </a:r>
          </a:p>
          <a:p>
            <a:pPr algn="ctr">
              <a:lnSpc>
                <a:spcPts val="7442"/>
              </a:lnSpc>
            </a:pPr>
            <a:r>
              <a:rPr lang="en-US" sz="6201">
                <a:solidFill>
                  <a:srgbClr val="0A2E7F"/>
                </a:solidFill>
                <a:latin typeface="Arial Bold"/>
              </a:rPr>
              <a:t>(To be eligible to compete at NLC) </a:t>
            </a:r>
          </a:p>
          <a:p>
            <a:pPr algn="ctr">
              <a:lnSpc>
                <a:spcPts val="7442"/>
              </a:lnSpc>
              <a:spcBef>
                <a:spcPct val="0"/>
              </a:spcBef>
            </a:pPr>
          </a:p>
        </p:txBody>
      </p:sp>
      <p:sp>
        <p:nvSpPr>
          <p:cNvPr name="Freeform 6" id="6"/>
          <p:cNvSpPr/>
          <p:nvPr/>
        </p:nvSpPr>
        <p:spPr>
          <a:xfrm flipH="false" flipV="false" rot="0">
            <a:off x="605409" y="2514600"/>
            <a:ext cx="4042791" cy="4114800"/>
          </a:xfrm>
          <a:custGeom>
            <a:avLst/>
            <a:gdLst/>
            <a:ahLst/>
            <a:cxnLst/>
            <a:rect r="r" b="b" t="t" l="l"/>
            <a:pathLst>
              <a:path h="4114800" w="4042791">
                <a:moveTo>
                  <a:pt x="0" y="0"/>
                </a:moveTo>
                <a:lnTo>
                  <a:pt x="4042791" y="0"/>
                </a:lnTo>
                <a:lnTo>
                  <a:pt x="404279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7" id="7"/>
          <p:cNvSpPr txBox="true"/>
          <p:nvPr/>
        </p:nvSpPr>
        <p:spPr>
          <a:xfrm rot="0">
            <a:off x="720396" y="228600"/>
            <a:ext cx="16847208" cy="1438275"/>
          </a:xfrm>
          <a:prstGeom prst="rect">
            <a:avLst/>
          </a:prstGeom>
        </p:spPr>
        <p:txBody>
          <a:bodyPr anchor="t" rtlCol="false" tIns="0" lIns="0" bIns="0" rIns="0">
            <a:spAutoFit/>
          </a:bodyPr>
          <a:lstStyle/>
          <a:p>
            <a:pPr algn="ctr" marL="0" indent="0" lvl="0">
              <a:lnSpc>
                <a:spcPts val="10079"/>
              </a:lnSpc>
            </a:pPr>
            <a:r>
              <a:rPr lang="en-US" sz="8399">
                <a:solidFill>
                  <a:srgbClr val="FFFFFF"/>
                </a:solidFill>
                <a:latin typeface="Arial Bold"/>
              </a:rPr>
              <a:t>Membership Deadlines</a:t>
            </a:r>
          </a:p>
        </p:txBody>
      </p:sp>
      <p:sp>
        <p:nvSpPr>
          <p:cNvPr name="Freeform 8" id="8"/>
          <p:cNvSpPr/>
          <p:nvPr/>
        </p:nvSpPr>
        <p:spPr>
          <a:xfrm flipH="false" flipV="false" rot="0">
            <a:off x="11596908" y="7180075"/>
            <a:ext cx="5662392" cy="2333592"/>
          </a:xfrm>
          <a:custGeom>
            <a:avLst/>
            <a:gdLst/>
            <a:ahLst/>
            <a:cxnLst/>
            <a:rect r="r" b="b" t="t" l="l"/>
            <a:pathLst>
              <a:path h="2333592" w="5662392">
                <a:moveTo>
                  <a:pt x="0" y="0"/>
                </a:moveTo>
                <a:lnTo>
                  <a:pt x="5662392" y="0"/>
                </a:lnTo>
                <a:lnTo>
                  <a:pt x="5662392" y="2333592"/>
                </a:lnTo>
                <a:lnTo>
                  <a:pt x="0" y="2333592"/>
                </a:lnTo>
                <a:lnTo>
                  <a:pt x="0" y="0"/>
                </a:lnTo>
                <a:close/>
              </a:path>
            </a:pathLst>
          </a:custGeom>
          <a:blipFill>
            <a:blip r:embed="rId4"/>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622053" y="29947"/>
            <a:ext cx="19221080" cy="1997507"/>
            <a:chOff x="0" y="0"/>
            <a:chExt cx="5062342" cy="526092"/>
          </a:xfrm>
        </p:grpSpPr>
        <p:sp>
          <p:nvSpPr>
            <p:cNvPr name="Freeform 3" id="3"/>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13577484" y="7502592"/>
            <a:ext cx="4428481" cy="2784408"/>
          </a:xfrm>
          <a:custGeom>
            <a:avLst/>
            <a:gdLst/>
            <a:ahLst/>
            <a:cxnLst/>
            <a:rect r="r" b="b" t="t" l="l"/>
            <a:pathLst>
              <a:path h="2784408" w="4428481">
                <a:moveTo>
                  <a:pt x="0" y="0"/>
                </a:moveTo>
                <a:lnTo>
                  <a:pt x="4428481" y="0"/>
                </a:lnTo>
                <a:lnTo>
                  <a:pt x="4428481" y="2784408"/>
                </a:lnTo>
                <a:lnTo>
                  <a:pt x="0" y="278440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1028700" y="2686050"/>
            <a:ext cx="16230600" cy="7381875"/>
          </a:xfrm>
          <a:prstGeom prst="rect">
            <a:avLst/>
          </a:prstGeom>
        </p:spPr>
        <p:txBody>
          <a:bodyPr anchor="t" rtlCol="false" tIns="0" lIns="0" bIns="0" rIns="0">
            <a:spAutoFit/>
          </a:bodyPr>
          <a:lstStyle/>
          <a:p>
            <a:pPr algn="ctr">
              <a:lnSpc>
                <a:spcPts val="4442"/>
              </a:lnSpc>
            </a:pPr>
            <a:r>
              <a:rPr lang="en-US" sz="3701">
                <a:solidFill>
                  <a:srgbClr val="000000"/>
                </a:solidFill>
                <a:latin typeface="Arial Bold"/>
              </a:rPr>
              <a:t>FBLA High School Division</a:t>
            </a:r>
          </a:p>
          <a:p>
            <a:pPr algn="ctr">
              <a:lnSpc>
                <a:spcPts val="4442"/>
              </a:lnSpc>
            </a:pPr>
            <a:r>
              <a:rPr lang="en-US" sz="3701">
                <a:solidFill>
                  <a:srgbClr val="000000"/>
                </a:solidFill>
                <a:latin typeface="Arial Bold"/>
              </a:rPr>
              <a:t>2021-2022 Membership 8,276</a:t>
            </a:r>
          </a:p>
          <a:p>
            <a:pPr algn="ctr">
              <a:lnSpc>
                <a:spcPts val="4442"/>
              </a:lnSpc>
            </a:pPr>
            <a:r>
              <a:rPr lang="en-US" sz="3701">
                <a:solidFill>
                  <a:srgbClr val="000000"/>
                </a:solidFill>
                <a:latin typeface="Arial Bold"/>
              </a:rPr>
              <a:t>2022-2023 Membership 8,647</a:t>
            </a:r>
          </a:p>
          <a:p>
            <a:pPr algn="ctr">
              <a:lnSpc>
                <a:spcPts val="4442"/>
              </a:lnSpc>
            </a:pPr>
            <a:r>
              <a:rPr lang="en-US" sz="3701">
                <a:solidFill>
                  <a:srgbClr val="F4AB19"/>
                </a:solidFill>
                <a:latin typeface="Arial Bold"/>
              </a:rPr>
              <a:t>78.71% increase</a:t>
            </a:r>
          </a:p>
          <a:p>
            <a:pPr algn="ctr">
              <a:lnSpc>
                <a:spcPts val="4442"/>
              </a:lnSpc>
            </a:pPr>
          </a:p>
          <a:p>
            <a:pPr algn="ctr">
              <a:lnSpc>
                <a:spcPts val="4442"/>
              </a:lnSpc>
            </a:pPr>
            <a:r>
              <a:rPr lang="en-US" sz="3701">
                <a:solidFill>
                  <a:srgbClr val="000000"/>
                </a:solidFill>
                <a:latin typeface="Arial Bold"/>
              </a:rPr>
              <a:t>FBLA Middle School Division</a:t>
            </a:r>
          </a:p>
          <a:p>
            <a:pPr algn="ctr">
              <a:lnSpc>
                <a:spcPts val="4442"/>
              </a:lnSpc>
            </a:pPr>
            <a:r>
              <a:rPr lang="en-US" sz="3701">
                <a:solidFill>
                  <a:srgbClr val="000000"/>
                </a:solidFill>
                <a:latin typeface="Arial Bold"/>
              </a:rPr>
              <a:t>2021-2022 Membership 947</a:t>
            </a:r>
          </a:p>
          <a:p>
            <a:pPr algn="ctr">
              <a:lnSpc>
                <a:spcPts val="4442"/>
              </a:lnSpc>
            </a:pPr>
            <a:r>
              <a:rPr lang="en-US" sz="3701">
                <a:solidFill>
                  <a:srgbClr val="000000"/>
                </a:solidFill>
                <a:latin typeface="Arial Bold"/>
              </a:rPr>
              <a:t>2022-2023 Membership 1,289</a:t>
            </a:r>
          </a:p>
          <a:p>
            <a:pPr algn="ctr">
              <a:lnSpc>
                <a:spcPts val="4442"/>
              </a:lnSpc>
            </a:pPr>
            <a:r>
              <a:rPr lang="en-US" sz="3701">
                <a:solidFill>
                  <a:srgbClr val="F4AB19"/>
                </a:solidFill>
                <a:latin typeface="Arial Bold"/>
              </a:rPr>
              <a:t>46.14% increase (4th largest Southern Region)</a:t>
            </a:r>
          </a:p>
          <a:p>
            <a:pPr algn="ctr">
              <a:lnSpc>
                <a:spcPts val="4442"/>
              </a:lnSpc>
            </a:pPr>
          </a:p>
          <a:p>
            <a:pPr algn="ctr">
              <a:lnSpc>
                <a:spcPts val="4442"/>
              </a:lnSpc>
            </a:pPr>
            <a:r>
              <a:rPr lang="en-US" sz="3701">
                <a:solidFill>
                  <a:srgbClr val="000000"/>
                </a:solidFill>
                <a:latin typeface="Arial Bold"/>
              </a:rPr>
              <a:t>2023-2024</a:t>
            </a:r>
          </a:p>
          <a:p>
            <a:pPr algn="ctr">
              <a:lnSpc>
                <a:spcPts val="4442"/>
              </a:lnSpc>
            </a:pPr>
            <a:r>
              <a:rPr lang="en-US" sz="3701">
                <a:solidFill>
                  <a:srgbClr val="000000"/>
                </a:solidFill>
                <a:latin typeface="Arial Bold"/>
              </a:rPr>
              <a:t>Goal - 11,200 members</a:t>
            </a:r>
          </a:p>
          <a:p>
            <a:pPr algn="ctr">
              <a:lnSpc>
                <a:spcPts val="4442"/>
              </a:lnSpc>
              <a:spcBef>
                <a:spcPct val="0"/>
              </a:spcBef>
            </a:pPr>
          </a:p>
        </p:txBody>
      </p:sp>
      <p:sp>
        <p:nvSpPr>
          <p:cNvPr name="TextBox 7" id="7"/>
          <p:cNvSpPr txBox="true"/>
          <p:nvPr/>
        </p:nvSpPr>
        <p:spPr>
          <a:xfrm rot="0">
            <a:off x="720396" y="228600"/>
            <a:ext cx="16847208" cy="1438275"/>
          </a:xfrm>
          <a:prstGeom prst="rect">
            <a:avLst/>
          </a:prstGeom>
        </p:spPr>
        <p:txBody>
          <a:bodyPr anchor="t" rtlCol="false" tIns="0" lIns="0" bIns="0" rIns="0">
            <a:spAutoFit/>
          </a:bodyPr>
          <a:lstStyle/>
          <a:p>
            <a:pPr algn="ctr" marL="0" indent="0" lvl="0">
              <a:lnSpc>
                <a:spcPts val="10079"/>
              </a:lnSpc>
            </a:pPr>
            <a:r>
              <a:rPr lang="en-US" sz="8399">
                <a:solidFill>
                  <a:srgbClr val="FFFFFF"/>
                </a:solidFill>
                <a:latin typeface="Arial Bold"/>
              </a:rPr>
              <a:t>Membership Updates</a:t>
            </a:r>
          </a:p>
        </p:txBody>
      </p:sp>
      <p:sp>
        <p:nvSpPr>
          <p:cNvPr name="Freeform 8" id="8"/>
          <p:cNvSpPr/>
          <p:nvPr/>
        </p:nvSpPr>
        <p:spPr>
          <a:xfrm flipH="false" flipV="false" rot="0">
            <a:off x="280584" y="7502592"/>
            <a:ext cx="4428481" cy="2784408"/>
          </a:xfrm>
          <a:custGeom>
            <a:avLst/>
            <a:gdLst/>
            <a:ahLst/>
            <a:cxnLst/>
            <a:rect r="r" b="b" t="t" l="l"/>
            <a:pathLst>
              <a:path h="2784408" w="4428481">
                <a:moveTo>
                  <a:pt x="0" y="0"/>
                </a:moveTo>
                <a:lnTo>
                  <a:pt x="4428481" y="0"/>
                </a:lnTo>
                <a:lnTo>
                  <a:pt x="4428481" y="2784408"/>
                </a:lnTo>
                <a:lnTo>
                  <a:pt x="0" y="278440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622053" y="29947"/>
            <a:ext cx="19221080" cy="1997507"/>
            <a:chOff x="0" y="0"/>
            <a:chExt cx="5062342" cy="526092"/>
          </a:xfrm>
        </p:grpSpPr>
        <p:sp>
          <p:nvSpPr>
            <p:cNvPr name="Freeform 3" id="3"/>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TextBox 5" id="5"/>
          <p:cNvSpPr txBox="true"/>
          <p:nvPr/>
        </p:nvSpPr>
        <p:spPr>
          <a:xfrm rot="0">
            <a:off x="1028700" y="3219450"/>
            <a:ext cx="16230600" cy="6600825"/>
          </a:xfrm>
          <a:prstGeom prst="rect">
            <a:avLst/>
          </a:prstGeom>
        </p:spPr>
        <p:txBody>
          <a:bodyPr anchor="t" rtlCol="false" tIns="0" lIns="0" bIns="0" rIns="0">
            <a:spAutoFit/>
          </a:bodyPr>
          <a:lstStyle/>
          <a:p>
            <a:pPr marL="669719" indent="-334859" lvl="1">
              <a:lnSpc>
                <a:spcPts val="3722"/>
              </a:lnSpc>
              <a:buFont typeface="Arial"/>
              <a:buChar char="•"/>
            </a:pPr>
            <a:r>
              <a:rPr lang="en-US" sz="3101">
                <a:solidFill>
                  <a:srgbClr val="0A2E7F"/>
                </a:solidFill>
                <a:latin typeface="Arial Bold"/>
              </a:rPr>
              <a:t>District Workshops </a:t>
            </a:r>
            <a:r>
              <a:rPr lang="en-US" sz="3101">
                <a:solidFill>
                  <a:srgbClr val="0A2E7F"/>
                </a:solidFill>
                <a:latin typeface="Arial Bold"/>
              </a:rPr>
              <a:t>- Learn leadership skills and network with others within your district</a:t>
            </a:r>
          </a:p>
          <a:p>
            <a:pPr>
              <a:lnSpc>
                <a:spcPts val="3722"/>
              </a:lnSpc>
            </a:pPr>
          </a:p>
          <a:p>
            <a:pPr marL="669719" indent="-334859" lvl="1">
              <a:lnSpc>
                <a:spcPts val="3722"/>
              </a:lnSpc>
              <a:buFont typeface="Arial"/>
              <a:buChar char="•"/>
            </a:pPr>
            <a:r>
              <a:rPr lang="en-US" sz="3101">
                <a:solidFill>
                  <a:srgbClr val="0A2E7F"/>
                </a:solidFill>
                <a:latin typeface="Arial Bold"/>
              </a:rPr>
              <a:t>ACE - Academy for Chapter Excellence (Presented by TriLeadership) </a:t>
            </a:r>
            <a:r>
              <a:rPr lang="en-US" sz="3101" u="sng">
                <a:solidFill>
                  <a:srgbClr val="0A2E7F"/>
                </a:solidFill>
                <a:latin typeface="Arial Bold"/>
                <a:hlinkClick r:id="rId2" tooltip="https://alabamactso.org/events/ace/"/>
              </a:rPr>
              <a:t>https://alabamactso</a:t>
            </a:r>
            <a:r>
              <a:rPr lang="en-US" sz="3101" u="sng">
                <a:solidFill>
                  <a:srgbClr val="0A2E7F"/>
                </a:solidFill>
                <a:latin typeface="Arial Bold"/>
                <a:hlinkClick r:id="rId3" tooltip="https://alabamactso.org/events/ace/"/>
              </a:rPr>
              <a:t>.org/events/ace/</a:t>
            </a:r>
            <a:r>
              <a:rPr lang="en-US" sz="3101">
                <a:solidFill>
                  <a:srgbClr val="0A2E7F"/>
                </a:solidFill>
                <a:latin typeface="Arial Bold"/>
              </a:rPr>
              <a:t> - for Local Chapter Officers</a:t>
            </a:r>
          </a:p>
          <a:p>
            <a:pPr>
              <a:lnSpc>
                <a:spcPts val="3722"/>
              </a:lnSpc>
            </a:pPr>
          </a:p>
          <a:p>
            <a:pPr marL="669719" indent="-334859" lvl="1">
              <a:lnSpc>
                <a:spcPts val="3722"/>
              </a:lnSpc>
              <a:buFont typeface="Arial"/>
              <a:buChar char="•"/>
            </a:pPr>
            <a:r>
              <a:rPr lang="en-US" sz="3101">
                <a:solidFill>
                  <a:srgbClr val="0A2E7F"/>
                </a:solidFill>
                <a:latin typeface="Arial Bold"/>
              </a:rPr>
              <a:t>J</a:t>
            </a:r>
            <a:r>
              <a:rPr lang="en-US" sz="3101">
                <a:solidFill>
                  <a:srgbClr val="0A2E7F"/>
                </a:solidFill>
                <a:latin typeface="Arial Bold"/>
              </a:rPr>
              <a:t>LDC - Joint Leadership Development Conference (Presented by TriLeadership) </a:t>
            </a:r>
            <a:r>
              <a:rPr lang="en-US" sz="3101" u="sng">
                <a:solidFill>
                  <a:srgbClr val="0A2E7F"/>
                </a:solidFill>
                <a:latin typeface="Arial Bold"/>
                <a:hlinkClick r:id="rId4" tooltip="https://alabamactso.org/jldc/"/>
              </a:rPr>
              <a:t>https://alabamajldc.org/</a:t>
            </a:r>
            <a:r>
              <a:rPr lang="en-US" sz="3101">
                <a:solidFill>
                  <a:srgbClr val="0A2E7F"/>
                </a:solidFill>
                <a:latin typeface="Arial Bold"/>
              </a:rPr>
              <a:t> </a:t>
            </a:r>
            <a:r>
              <a:rPr lang="en-US" sz="3101">
                <a:solidFill>
                  <a:srgbClr val="0A2E7F"/>
                </a:solidFill>
                <a:latin typeface="Arial Bold"/>
              </a:rPr>
              <a:t>- for all members</a:t>
            </a:r>
          </a:p>
          <a:p>
            <a:pPr>
              <a:lnSpc>
                <a:spcPts val="3722"/>
              </a:lnSpc>
            </a:pPr>
          </a:p>
          <a:p>
            <a:pPr marL="669719" indent="-334859" lvl="1">
              <a:lnSpc>
                <a:spcPts val="3722"/>
              </a:lnSpc>
              <a:buFont typeface="Arial"/>
              <a:buChar char="•"/>
            </a:pPr>
            <a:r>
              <a:rPr lang="en-US" sz="3101">
                <a:solidFill>
                  <a:srgbClr val="0A2E7F"/>
                </a:solidFill>
                <a:latin typeface="Arial Bold"/>
              </a:rPr>
              <a:t>NFLC - National Fall Leadership Co</a:t>
            </a:r>
            <a:r>
              <a:rPr lang="en-US" sz="3101">
                <a:solidFill>
                  <a:srgbClr val="0A2E7F"/>
                </a:solidFill>
                <a:latin typeface="Arial Bold"/>
              </a:rPr>
              <a:t>nference</a:t>
            </a:r>
            <a:r>
              <a:rPr lang="en-US" sz="3101">
                <a:solidFill>
                  <a:srgbClr val="0A2E7F"/>
                </a:solidFill>
                <a:latin typeface="Arial Bold"/>
                <a:hlinkClick r:id="rId5" tooltip="https://www.fbla-pbl.org/nflc/"/>
              </a:rPr>
              <a:t> </a:t>
            </a:r>
            <a:r>
              <a:rPr lang="en-US" sz="3101" u="sng">
                <a:solidFill>
                  <a:srgbClr val="0A2E7F"/>
                </a:solidFill>
                <a:latin typeface="Arial Bold"/>
                <a:hlinkClick r:id="rId6" tooltip="https://www.fbla-pbl.org/nflc/"/>
              </a:rPr>
              <a:t>https://www.fbla-pbl.org/nflc/</a:t>
            </a:r>
          </a:p>
          <a:p>
            <a:pPr>
              <a:lnSpc>
                <a:spcPts val="3722"/>
              </a:lnSpc>
            </a:pPr>
          </a:p>
          <a:p>
            <a:pPr marL="669719" indent="-334859" lvl="1">
              <a:lnSpc>
                <a:spcPts val="3722"/>
              </a:lnSpc>
              <a:buFont typeface="Arial"/>
              <a:buChar char="•"/>
            </a:pPr>
            <a:r>
              <a:rPr lang="en-US" sz="3101">
                <a:solidFill>
                  <a:srgbClr val="0A2E7F"/>
                </a:solidFill>
                <a:latin typeface="Arial Bold"/>
              </a:rPr>
              <a:t>SLC</a:t>
            </a:r>
            <a:r>
              <a:rPr lang="en-US" sz="3101">
                <a:solidFill>
                  <a:srgbClr val="0A2E7F"/>
                </a:solidFill>
                <a:latin typeface="Arial Bold"/>
              </a:rPr>
              <a:t> - State Leadership Conference </a:t>
            </a:r>
          </a:p>
          <a:p>
            <a:pPr>
              <a:lnSpc>
                <a:spcPts val="3722"/>
              </a:lnSpc>
            </a:pPr>
          </a:p>
          <a:p>
            <a:pPr marL="669719" indent="-334859" lvl="1">
              <a:lnSpc>
                <a:spcPts val="3722"/>
              </a:lnSpc>
              <a:spcBef>
                <a:spcPct val="0"/>
              </a:spcBef>
              <a:buFont typeface="Arial"/>
              <a:buChar char="•"/>
            </a:pPr>
            <a:r>
              <a:rPr lang="en-US" sz="3101">
                <a:solidFill>
                  <a:srgbClr val="0A2E7F"/>
                </a:solidFill>
                <a:latin typeface="Arial Bold"/>
              </a:rPr>
              <a:t>NLC </a:t>
            </a:r>
            <a:r>
              <a:rPr lang="en-US" sz="3101">
                <a:solidFill>
                  <a:srgbClr val="0A2E7F"/>
                </a:solidFill>
                <a:latin typeface="Arial Bold"/>
              </a:rPr>
              <a:t>- National Leadership Conference </a:t>
            </a:r>
          </a:p>
        </p:txBody>
      </p:sp>
      <p:sp>
        <p:nvSpPr>
          <p:cNvPr name="TextBox 6" id="6"/>
          <p:cNvSpPr txBox="true"/>
          <p:nvPr/>
        </p:nvSpPr>
        <p:spPr>
          <a:xfrm rot="0">
            <a:off x="720396" y="228600"/>
            <a:ext cx="16847208" cy="1438275"/>
          </a:xfrm>
          <a:prstGeom prst="rect">
            <a:avLst/>
          </a:prstGeom>
        </p:spPr>
        <p:txBody>
          <a:bodyPr anchor="t" rtlCol="false" tIns="0" lIns="0" bIns="0" rIns="0">
            <a:spAutoFit/>
          </a:bodyPr>
          <a:lstStyle/>
          <a:p>
            <a:pPr algn="ctr" marL="0" indent="0" lvl="0">
              <a:lnSpc>
                <a:spcPts val="10079"/>
              </a:lnSpc>
            </a:pPr>
            <a:r>
              <a:rPr lang="en-US" sz="8399">
                <a:solidFill>
                  <a:srgbClr val="FFFFFF"/>
                </a:solidFill>
                <a:latin typeface="Arial Bold"/>
              </a:rPr>
              <a:t>Upcoming Conferences</a:t>
            </a:r>
          </a:p>
        </p:txBody>
      </p:sp>
      <p:sp>
        <p:nvSpPr>
          <p:cNvPr name="TextBox 7" id="7"/>
          <p:cNvSpPr txBox="true"/>
          <p:nvPr/>
        </p:nvSpPr>
        <p:spPr>
          <a:xfrm rot="0">
            <a:off x="1028700" y="2366962"/>
            <a:ext cx="16230600" cy="1200150"/>
          </a:xfrm>
          <a:prstGeom prst="rect">
            <a:avLst/>
          </a:prstGeom>
        </p:spPr>
        <p:txBody>
          <a:bodyPr anchor="t" rtlCol="false" tIns="0" lIns="0" bIns="0" rIns="0">
            <a:spAutoFit/>
          </a:bodyPr>
          <a:lstStyle/>
          <a:p>
            <a:pPr algn="ctr">
              <a:lnSpc>
                <a:spcPts val="4439"/>
              </a:lnSpc>
            </a:pPr>
            <a:r>
              <a:rPr lang="en-US" sz="3699">
                <a:solidFill>
                  <a:srgbClr val="0A2E7F"/>
                </a:solidFill>
                <a:latin typeface="Arial Bold"/>
              </a:rPr>
              <a:t>Make sure your chapter is registered for </a:t>
            </a:r>
            <a:r>
              <a:rPr lang="en-US" sz="3699">
                <a:solidFill>
                  <a:srgbClr val="0A2E7F"/>
                </a:solidFill>
                <a:latin typeface="Arial Bold"/>
              </a:rPr>
              <a:t>the upcoming conferences.</a:t>
            </a:r>
          </a:p>
          <a:p>
            <a:pPr algn="ctr">
              <a:lnSpc>
                <a:spcPts val="4439"/>
              </a:lnSpc>
              <a:spcBef>
                <a:spcPct val="0"/>
              </a:spcBef>
            </a:pP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622053" y="29947"/>
            <a:ext cx="19221080" cy="1997507"/>
            <a:chOff x="0" y="0"/>
            <a:chExt cx="5062342" cy="526092"/>
          </a:xfrm>
        </p:grpSpPr>
        <p:sp>
          <p:nvSpPr>
            <p:cNvPr name="Freeform 3" id="3"/>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graphicFrame>
        <p:nvGraphicFramePr>
          <p:cNvPr name="Table 5" id="5"/>
          <p:cNvGraphicFramePr>
            <a:graphicFrameLocks noGrp="true"/>
          </p:cNvGraphicFramePr>
          <p:nvPr/>
        </p:nvGraphicFramePr>
        <p:xfrm>
          <a:off x="1912341" y="2247900"/>
          <a:ext cx="14897100" cy="7010400"/>
        </p:xfrm>
        <a:graphic>
          <a:graphicData uri="http://schemas.openxmlformats.org/drawingml/2006/table">
            <a:tbl>
              <a:tblPr/>
              <a:tblGrid>
                <a:gridCol w="7448550"/>
                <a:gridCol w="7448550"/>
              </a:tblGrid>
              <a:tr h="1677029">
                <a:tc rowSpan="3">
                  <a:txBody>
                    <a:bodyPr anchor="t" rtlCol="false"/>
                    <a:lstStyle/>
                    <a:p>
                      <a:pPr algn="ctr">
                        <a:lnSpc>
                          <a:spcPts val="4759"/>
                        </a:lnSpc>
                        <a:defRPr/>
                      </a:pPr>
                      <a:r>
                        <a:rPr lang="en-US" sz="3399">
                          <a:solidFill>
                            <a:srgbClr val="0A2E7F"/>
                          </a:solidFill>
                          <a:latin typeface="Arial Bold"/>
                        </a:rPr>
                        <a:t>District I--October 24</a:t>
                      </a:r>
                      <a:endParaRPr lang="en-US" sz="1100"/>
                    </a:p>
                    <a:p>
                      <a:pPr algn="ctr">
                        <a:lnSpc>
                          <a:spcPts val="4759"/>
                        </a:lnSpc>
                      </a:pPr>
                      <a:r>
                        <a:rPr lang="en-US" sz="3399">
                          <a:solidFill>
                            <a:srgbClr val="0A2E7F"/>
                          </a:solidFill>
                          <a:latin typeface="Arial Bold"/>
                        </a:rPr>
                        <a:t>Calhoun Community College</a:t>
                      </a:r>
                    </a:p>
                    <a:p>
                      <a:pPr algn="ctr">
                        <a:lnSpc>
                          <a:spcPts val="4759"/>
                        </a:lnSpc>
                      </a:pPr>
                    </a:p>
                    <a:p>
                      <a:pPr algn="ctr">
                        <a:lnSpc>
                          <a:spcPts val="4759"/>
                        </a:lnSpc>
                      </a:pPr>
                      <a:r>
                        <a:rPr lang="en-US" sz="3399">
                          <a:solidFill>
                            <a:srgbClr val="0A2E7F"/>
                          </a:solidFill>
                          <a:latin typeface="Arial Bold"/>
                        </a:rPr>
                        <a:t>District II--October 19</a:t>
                      </a:r>
                    </a:p>
                    <a:p>
                      <a:pPr algn="ctr">
                        <a:lnSpc>
                          <a:spcPts val="4759"/>
                        </a:lnSpc>
                      </a:pPr>
                      <a:r>
                        <a:rPr lang="en-US" sz="3399">
                          <a:solidFill>
                            <a:srgbClr val="0A2E7F"/>
                          </a:solidFill>
                          <a:latin typeface="Arial Bold"/>
                        </a:rPr>
                        <a:t>Northport National Guard Armory</a:t>
                      </a:r>
                    </a:p>
                    <a:p>
                      <a:pPr algn="ctr">
                        <a:lnSpc>
                          <a:spcPts val="4759"/>
                        </a:lnSpc>
                      </a:pPr>
                    </a:p>
                    <a:p>
                      <a:pPr algn="ctr">
                        <a:lnSpc>
                          <a:spcPts val="4759"/>
                        </a:lnSpc>
                      </a:pPr>
                      <a:r>
                        <a:rPr lang="en-US" sz="3399">
                          <a:solidFill>
                            <a:srgbClr val="0A2E7F"/>
                          </a:solidFill>
                          <a:latin typeface="Arial Bold"/>
                        </a:rPr>
                        <a:t>District III--November 1</a:t>
                      </a:r>
                    </a:p>
                    <a:p>
                      <a:pPr algn="ctr">
                        <a:lnSpc>
                          <a:spcPts val="4759"/>
                        </a:lnSpc>
                      </a:pPr>
                      <a:r>
                        <a:rPr lang="en-US" sz="3399">
                          <a:solidFill>
                            <a:srgbClr val="0A2E7F"/>
                          </a:solidFill>
                          <a:latin typeface="Arial Bold"/>
                        </a:rPr>
                        <a:t>The Bright Spot-Mobile</a:t>
                      </a:r>
                    </a:p>
                    <a:p>
                      <a:pPr algn="ctr">
                        <a:lnSpc>
                          <a:spcPts val="4759"/>
                        </a:lnSpc>
                      </a:pPr>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c rowSpan="3">
                  <a:txBody>
                    <a:bodyPr anchor="t" rtlCol="false"/>
                    <a:lstStyle/>
                    <a:p>
                      <a:pPr algn="ctr">
                        <a:lnSpc>
                          <a:spcPts val="4759"/>
                        </a:lnSpc>
                        <a:defRPr/>
                      </a:pPr>
                      <a:endParaRPr lang="en-US" sz="1100"/>
                    </a:p>
                    <a:p>
                      <a:pPr algn="ctr">
                        <a:lnSpc>
                          <a:spcPts val="4759"/>
                        </a:lnSpc>
                      </a:pPr>
                      <a:r>
                        <a:rPr lang="en-US" sz="3399">
                          <a:solidFill>
                            <a:srgbClr val="0A2E7F"/>
                          </a:solidFill>
                          <a:latin typeface="Arial Bold"/>
                        </a:rPr>
                        <a:t>District IV-- October 31</a:t>
                      </a:r>
                    </a:p>
                    <a:p>
                      <a:pPr algn="ctr">
                        <a:lnSpc>
                          <a:spcPts val="4759"/>
                        </a:lnSpc>
                      </a:pPr>
                      <a:r>
                        <a:rPr lang="en-US" sz="3399">
                          <a:solidFill>
                            <a:srgbClr val="0A2E7F"/>
                          </a:solidFill>
                          <a:latin typeface="Arial Bold"/>
                        </a:rPr>
                        <a:t>(Tentative)</a:t>
                      </a:r>
                    </a:p>
                    <a:p>
                      <a:pPr algn="ctr">
                        <a:lnSpc>
                          <a:spcPts val="4759"/>
                        </a:lnSpc>
                      </a:pPr>
                    </a:p>
                    <a:p>
                      <a:pPr algn="ctr">
                        <a:lnSpc>
                          <a:spcPts val="4759"/>
                        </a:lnSpc>
                      </a:pPr>
                      <a:r>
                        <a:rPr lang="en-US" sz="3399">
                          <a:solidFill>
                            <a:srgbClr val="0A2E7F"/>
                          </a:solidFill>
                          <a:latin typeface="Arial Bold"/>
                        </a:rPr>
                        <a:t>District V-- TBD </a:t>
                      </a:r>
                    </a:p>
                    <a:p>
                      <a:pPr algn="ctr">
                        <a:lnSpc>
                          <a:spcPts val="4759"/>
                        </a:lnSpc>
                      </a:pPr>
                      <a:r>
                        <a:rPr lang="en-US" sz="3399">
                          <a:solidFill>
                            <a:srgbClr val="0A2E7F"/>
                          </a:solidFill>
                          <a:latin typeface="Arial Bold"/>
                        </a:rPr>
                        <a:t>(Tentative)</a:t>
                      </a:r>
                    </a:p>
                    <a:p>
                      <a:pPr algn="ctr">
                        <a:lnSpc>
                          <a:spcPts val="4759"/>
                        </a:lnSpc>
                      </a:pPr>
                    </a:p>
                    <a:p>
                      <a:pPr algn="ctr">
                        <a:lnSpc>
                          <a:spcPts val="4759"/>
                        </a:lnSpc>
                      </a:pPr>
                      <a:r>
                        <a:rPr lang="en-US" sz="3399">
                          <a:solidFill>
                            <a:srgbClr val="0A2E7F"/>
                          </a:solidFill>
                          <a:latin typeface="Arial Bold"/>
                        </a:rPr>
                        <a:t>District VI-- October 10</a:t>
                      </a:r>
                    </a:p>
                    <a:p>
                      <a:pPr algn="ctr">
                        <a:lnSpc>
                          <a:spcPts val="4759"/>
                        </a:lnSpc>
                      </a:pPr>
                      <a:r>
                        <a:rPr lang="en-US" sz="3399">
                          <a:solidFill>
                            <a:srgbClr val="0A2E7F"/>
                          </a:solidFill>
                          <a:latin typeface="Arial Bold"/>
                        </a:rPr>
                        <a:t>(Tentative)</a:t>
                      </a:r>
                    </a:p>
                    <a:p>
                      <a:pPr algn="ctr">
                        <a:lnSpc>
                          <a:spcPts val="4759"/>
                        </a:lnSpc>
                      </a:pPr>
                    </a:p>
                    <a:p>
                      <a:pPr algn="ctr">
                        <a:lnSpc>
                          <a:spcPts val="4759"/>
                        </a:lnSpc>
                      </a:pPr>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r>
              <a:tr h="1677029">
                <a:tc vMerge="true">
                  <a:txBody>
                    <a:bodyPr anchor="t" rtlCol="false"/>
                    <a:lstStyle/>
                    <a:p>
                      <a:pPr algn="ctr">
                        <a:lnSpc>
                          <a:spcPts val="4759"/>
                        </a:lnSpc>
                        <a:defRPr/>
                      </a:pPr>
                      <a:r>
                        <a:rPr lang="en-US" sz="3399">
                          <a:solidFill>
                            <a:srgbClr val="0A2E7F"/>
                          </a:solidFill>
                          <a:latin typeface="Arial Bold"/>
                        </a:rPr>
                        <a:t>District I--October 24</a:t>
                      </a:r>
                      <a:endParaRPr lang="en-US" sz="1100"/>
                    </a:p>
                    <a:p>
                      <a:pPr algn="ctr">
                        <a:lnSpc>
                          <a:spcPts val="4759"/>
                        </a:lnSpc>
                      </a:pPr>
                      <a:r>
                        <a:rPr lang="en-US" sz="3399">
                          <a:solidFill>
                            <a:srgbClr val="0A2E7F"/>
                          </a:solidFill>
                          <a:latin typeface="Arial Bold"/>
                        </a:rPr>
                        <a:t>Calhoun Community College</a:t>
                      </a:r>
                    </a:p>
                    <a:p>
                      <a:pPr algn="ctr">
                        <a:lnSpc>
                          <a:spcPts val="4759"/>
                        </a:lnSpc>
                      </a:pPr>
                    </a:p>
                    <a:p>
                      <a:pPr algn="ctr">
                        <a:lnSpc>
                          <a:spcPts val="4759"/>
                        </a:lnSpc>
                      </a:pPr>
                      <a:r>
                        <a:rPr lang="en-US" sz="3399">
                          <a:solidFill>
                            <a:srgbClr val="0A2E7F"/>
                          </a:solidFill>
                          <a:latin typeface="Arial Bold"/>
                        </a:rPr>
                        <a:t>District II--October 19</a:t>
                      </a:r>
                    </a:p>
                    <a:p>
                      <a:pPr algn="ctr">
                        <a:lnSpc>
                          <a:spcPts val="4759"/>
                        </a:lnSpc>
                      </a:pPr>
                      <a:r>
                        <a:rPr lang="en-US" sz="3399">
                          <a:solidFill>
                            <a:srgbClr val="0A2E7F"/>
                          </a:solidFill>
                          <a:latin typeface="Arial Bold"/>
                        </a:rPr>
                        <a:t>Northport National Guard Armory</a:t>
                      </a:r>
                    </a:p>
                    <a:p>
                      <a:pPr algn="ctr">
                        <a:lnSpc>
                          <a:spcPts val="4759"/>
                        </a:lnSpc>
                      </a:pPr>
                    </a:p>
                    <a:p>
                      <a:pPr algn="ctr">
                        <a:lnSpc>
                          <a:spcPts val="4759"/>
                        </a:lnSpc>
                      </a:pPr>
                      <a:r>
                        <a:rPr lang="en-US" sz="3399">
                          <a:solidFill>
                            <a:srgbClr val="0A2E7F"/>
                          </a:solidFill>
                          <a:latin typeface="Arial Bold"/>
                        </a:rPr>
                        <a:t>District III--November 1</a:t>
                      </a:r>
                    </a:p>
                    <a:p>
                      <a:pPr algn="ctr">
                        <a:lnSpc>
                          <a:spcPts val="4759"/>
                        </a:lnSpc>
                      </a:pPr>
                      <a:r>
                        <a:rPr lang="en-US" sz="3399">
                          <a:solidFill>
                            <a:srgbClr val="0A2E7F"/>
                          </a:solidFill>
                          <a:latin typeface="Arial Bold"/>
                        </a:rPr>
                        <a:t>The Bright Spot-Mobile</a:t>
                      </a:r>
                    </a:p>
                    <a:p>
                      <a:pPr algn="ctr">
                        <a:lnSpc>
                          <a:spcPts val="4759"/>
                        </a:lnSpc>
                      </a:pPr>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c vMerge="true">
                  <a:txBody>
                    <a:bodyPr anchor="t" rtlCol="false"/>
                    <a:lstStyle/>
                    <a:p>
                      <a:pPr algn="ctr">
                        <a:lnSpc>
                          <a:spcPts val="4759"/>
                        </a:lnSpc>
                        <a:defRPr/>
                      </a:pPr>
                      <a:endParaRPr lang="en-US" sz="1100"/>
                    </a:p>
                    <a:p>
                      <a:pPr algn="ctr">
                        <a:lnSpc>
                          <a:spcPts val="4759"/>
                        </a:lnSpc>
                      </a:pPr>
                      <a:r>
                        <a:rPr lang="en-US" sz="3399">
                          <a:solidFill>
                            <a:srgbClr val="0A2E7F"/>
                          </a:solidFill>
                          <a:latin typeface="Arial Bold"/>
                        </a:rPr>
                        <a:t>District IV-- October 31</a:t>
                      </a:r>
                    </a:p>
                    <a:p>
                      <a:pPr algn="ctr">
                        <a:lnSpc>
                          <a:spcPts val="4759"/>
                        </a:lnSpc>
                      </a:pPr>
                      <a:r>
                        <a:rPr lang="en-US" sz="3399">
                          <a:solidFill>
                            <a:srgbClr val="0A2E7F"/>
                          </a:solidFill>
                          <a:latin typeface="Arial Bold"/>
                        </a:rPr>
                        <a:t>(Tentative)</a:t>
                      </a:r>
                    </a:p>
                    <a:p>
                      <a:pPr algn="ctr">
                        <a:lnSpc>
                          <a:spcPts val="4759"/>
                        </a:lnSpc>
                      </a:pPr>
                    </a:p>
                    <a:p>
                      <a:pPr algn="ctr">
                        <a:lnSpc>
                          <a:spcPts val="4759"/>
                        </a:lnSpc>
                      </a:pPr>
                      <a:r>
                        <a:rPr lang="en-US" sz="3399">
                          <a:solidFill>
                            <a:srgbClr val="0A2E7F"/>
                          </a:solidFill>
                          <a:latin typeface="Arial Bold"/>
                        </a:rPr>
                        <a:t>District V-- TBD </a:t>
                      </a:r>
                    </a:p>
                    <a:p>
                      <a:pPr algn="ctr">
                        <a:lnSpc>
                          <a:spcPts val="4759"/>
                        </a:lnSpc>
                      </a:pPr>
                      <a:r>
                        <a:rPr lang="en-US" sz="3399">
                          <a:solidFill>
                            <a:srgbClr val="0A2E7F"/>
                          </a:solidFill>
                          <a:latin typeface="Arial Bold"/>
                        </a:rPr>
                        <a:t>(Tentative)</a:t>
                      </a:r>
                    </a:p>
                    <a:p>
                      <a:pPr algn="ctr">
                        <a:lnSpc>
                          <a:spcPts val="4759"/>
                        </a:lnSpc>
                      </a:pPr>
                    </a:p>
                    <a:p>
                      <a:pPr algn="ctr">
                        <a:lnSpc>
                          <a:spcPts val="4759"/>
                        </a:lnSpc>
                      </a:pPr>
                      <a:r>
                        <a:rPr lang="en-US" sz="3399">
                          <a:solidFill>
                            <a:srgbClr val="0A2E7F"/>
                          </a:solidFill>
                          <a:latin typeface="Arial Bold"/>
                        </a:rPr>
                        <a:t>District VI-- October 10</a:t>
                      </a:r>
                    </a:p>
                    <a:p>
                      <a:pPr algn="ctr">
                        <a:lnSpc>
                          <a:spcPts val="4759"/>
                        </a:lnSpc>
                      </a:pPr>
                      <a:r>
                        <a:rPr lang="en-US" sz="3399">
                          <a:solidFill>
                            <a:srgbClr val="0A2E7F"/>
                          </a:solidFill>
                          <a:latin typeface="Arial Bold"/>
                        </a:rPr>
                        <a:t>(Tentative)</a:t>
                      </a:r>
                    </a:p>
                    <a:p>
                      <a:pPr algn="ctr">
                        <a:lnSpc>
                          <a:spcPts val="4759"/>
                        </a:lnSpc>
                      </a:pPr>
                    </a:p>
                    <a:p>
                      <a:pPr algn="ctr">
                        <a:lnSpc>
                          <a:spcPts val="4759"/>
                        </a:lnSpc>
                      </a:pPr>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r>
              <a:tr h="3656342">
                <a:tc vMerge="true">
                  <a:txBody>
                    <a:bodyPr anchor="t" rtlCol="false"/>
                    <a:lstStyle/>
                    <a:p>
                      <a:pPr algn="ctr">
                        <a:lnSpc>
                          <a:spcPts val="4759"/>
                        </a:lnSpc>
                        <a:defRPr/>
                      </a:pPr>
                      <a:r>
                        <a:rPr lang="en-US" sz="3399">
                          <a:solidFill>
                            <a:srgbClr val="0A2E7F"/>
                          </a:solidFill>
                          <a:latin typeface="Arial Bold"/>
                        </a:rPr>
                        <a:t>District I--October 24</a:t>
                      </a:r>
                      <a:endParaRPr lang="en-US" sz="1100"/>
                    </a:p>
                    <a:p>
                      <a:pPr algn="ctr">
                        <a:lnSpc>
                          <a:spcPts val="4759"/>
                        </a:lnSpc>
                      </a:pPr>
                      <a:r>
                        <a:rPr lang="en-US" sz="3399">
                          <a:solidFill>
                            <a:srgbClr val="0A2E7F"/>
                          </a:solidFill>
                          <a:latin typeface="Arial Bold"/>
                        </a:rPr>
                        <a:t>Calhoun Community College</a:t>
                      </a:r>
                    </a:p>
                    <a:p>
                      <a:pPr algn="ctr">
                        <a:lnSpc>
                          <a:spcPts val="4759"/>
                        </a:lnSpc>
                      </a:pPr>
                    </a:p>
                    <a:p>
                      <a:pPr algn="ctr">
                        <a:lnSpc>
                          <a:spcPts val="4759"/>
                        </a:lnSpc>
                      </a:pPr>
                      <a:r>
                        <a:rPr lang="en-US" sz="3399">
                          <a:solidFill>
                            <a:srgbClr val="0A2E7F"/>
                          </a:solidFill>
                          <a:latin typeface="Arial Bold"/>
                        </a:rPr>
                        <a:t>District II--October 19</a:t>
                      </a:r>
                    </a:p>
                    <a:p>
                      <a:pPr algn="ctr">
                        <a:lnSpc>
                          <a:spcPts val="4759"/>
                        </a:lnSpc>
                      </a:pPr>
                      <a:r>
                        <a:rPr lang="en-US" sz="3399">
                          <a:solidFill>
                            <a:srgbClr val="0A2E7F"/>
                          </a:solidFill>
                          <a:latin typeface="Arial Bold"/>
                        </a:rPr>
                        <a:t>Northport National Guard Armory</a:t>
                      </a:r>
                    </a:p>
                    <a:p>
                      <a:pPr algn="ctr">
                        <a:lnSpc>
                          <a:spcPts val="4759"/>
                        </a:lnSpc>
                      </a:pPr>
                    </a:p>
                    <a:p>
                      <a:pPr algn="ctr">
                        <a:lnSpc>
                          <a:spcPts val="4759"/>
                        </a:lnSpc>
                      </a:pPr>
                      <a:r>
                        <a:rPr lang="en-US" sz="3399">
                          <a:solidFill>
                            <a:srgbClr val="0A2E7F"/>
                          </a:solidFill>
                          <a:latin typeface="Arial Bold"/>
                        </a:rPr>
                        <a:t>District III--November 1</a:t>
                      </a:r>
                    </a:p>
                    <a:p>
                      <a:pPr algn="ctr">
                        <a:lnSpc>
                          <a:spcPts val="4759"/>
                        </a:lnSpc>
                      </a:pPr>
                      <a:r>
                        <a:rPr lang="en-US" sz="3399">
                          <a:solidFill>
                            <a:srgbClr val="0A2E7F"/>
                          </a:solidFill>
                          <a:latin typeface="Arial Bold"/>
                        </a:rPr>
                        <a:t>The Bright Spot-Mobile</a:t>
                      </a:r>
                    </a:p>
                    <a:p>
                      <a:pPr algn="ctr">
                        <a:lnSpc>
                          <a:spcPts val="4759"/>
                        </a:lnSpc>
                      </a:pPr>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c vMerge="true">
                  <a:txBody>
                    <a:bodyPr anchor="t" rtlCol="false"/>
                    <a:lstStyle/>
                    <a:p>
                      <a:pPr algn="ctr">
                        <a:lnSpc>
                          <a:spcPts val="4759"/>
                        </a:lnSpc>
                        <a:defRPr/>
                      </a:pPr>
                      <a:endParaRPr lang="en-US" sz="1100"/>
                    </a:p>
                    <a:p>
                      <a:pPr algn="ctr">
                        <a:lnSpc>
                          <a:spcPts val="4759"/>
                        </a:lnSpc>
                      </a:pPr>
                      <a:r>
                        <a:rPr lang="en-US" sz="3399">
                          <a:solidFill>
                            <a:srgbClr val="0A2E7F"/>
                          </a:solidFill>
                          <a:latin typeface="Arial Bold"/>
                        </a:rPr>
                        <a:t>District IV-- October 31</a:t>
                      </a:r>
                    </a:p>
                    <a:p>
                      <a:pPr algn="ctr">
                        <a:lnSpc>
                          <a:spcPts val="4759"/>
                        </a:lnSpc>
                      </a:pPr>
                      <a:r>
                        <a:rPr lang="en-US" sz="3399">
                          <a:solidFill>
                            <a:srgbClr val="0A2E7F"/>
                          </a:solidFill>
                          <a:latin typeface="Arial Bold"/>
                        </a:rPr>
                        <a:t>(Tentative)</a:t>
                      </a:r>
                    </a:p>
                    <a:p>
                      <a:pPr algn="ctr">
                        <a:lnSpc>
                          <a:spcPts val="4759"/>
                        </a:lnSpc>
                      </a:pPr>
                    </a:p>
                    <a:p>
                      <a:pPr algn="ctr">
                        <a:lnSpc>
                          <a:spcPts val="4759"/>
                        </a:lnSpc>
                      </a:pPr>
                      <a:r>
                        <a:rPr lang="en-US" sz="3399">
                          <a:solidFill>
                            <a:srgbClr val="0A2E7F"/>
                          </a:solidFill>
                          <a:latin typeface="Arial Bold"/>
                        </a:rPr>
                        <a:t>District V-- TBD </a:t>
                      </a:r>
                    </a:p>
                    <a:p>
                      <a:pPr algn="ctr">
                        <a:lnSpc>
                          <a:spcPts val="4759"/>
                        </a:lnSpc>
                      </a:pPr>
                      <a:r>
                        <a:rPr lang="en-US" sz="3399">
                          <a:solidFill>
                            <a:srgbClr val="0A2E7F"/>
                          </a:solidFill>
                          <a:latin typeface="Arial Bold"/>
                        </a:rPr>
                        <a:t>(Tentative)</a:t>
                      </a:r>
                    </a:p>
                    <a:p>
                      <a:pPr algn="ctr">
                        <a:lnSpc>
                          <a:spcPts val="4759"/>
                        </a:lnSpc>
                      </a:pPr>
                    </a:p>
                    <a:p>
                      <a:pPr algn="ctr">
                        <a:lnSpc>
                          <a:spcPts val="4759"/>
                        </a:lnSpc>
                      </a:pPr>
                      <a:r>
                        <a:rPr lang="en-US" sz="3399">
                          <a:solidFill>
                            <a:srgbClr val="0A2E7F"/>
                          </a:solidFill>
                          <a:latin typeface="Arial Bold"/>
                        </a:rPr>
                        <a:t>District VI-- October 10</a:t>
                      </a:r>
                    </a:p>
                    <a:p>
                      <a:pPr algn="ctr">
                        <a:lnSpc>
                          <a:spcPts val="4759"/>
                        </a:lnSpc>
                      </a:pPr>
                      <a:r>
                        <a:rPr lang="en-US" sz="3399">
                          <a:solidFill>
                            <a:srgbClr val="0A2E7F"/>
                          </a:solidFill>
                          <a:latin typeface="Arial Bold"/>
                        </a:rPr>
                        <a:t>(Tentative)</a:t>
                      </a:r>
                    </a:p>
                    <a:p>
                      <a:pPr algn="ctr">
                        <a:lnSpc>
                          <a:spcPts val="4759"/>
                        </a:lnSpc>
                      </a:pPr>
                    </a:p>
                    <a:p>
                      <a:pPr algn="ctr">
                        <a:lnSpc>
                          <a:spcPts val="4759"/>
                        </a:lnSpc>
                      </a:pPr>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r>
            </a:tbl>
          </a:graphicData>
        </a:graphic>
      </p:graphicFrame>
      <p:sp>
        <p:nvSpPr>
          <p:cNvPr name="Freeform 6" id="6">
            <a:hlinkClick r:id="rId4" tooltip="https://app.gobluepanda.com/Login"/>
          </p:cNvPr>
          <p:cNvSpPr/>
          <p:nvPr/>
        </p:nvSpPr>
        <p:spPr>
          <a:xfrm flipH="false" flipV="false" rot="0">
            <a:off x="6438369" y="8499341"/>
            <a:ext cx="5373163" cy="1517918"/>
          </a:xfrm>
          <a:custGeom>
            <a:avLst/>
            <a:gdLst/>
            <a:ahLst/>
            <a:cxnLst/>
            <a:rect r="r" b="b" t="t" l="l"/>
            <a:pathLst>
              <a:path h="1517918" w="5373163">
                <a:moveTo>
                  <a:pt x="0" y="0"/>
                </a:moveTo>
                <a:lnTo>
                  <a:pt x="5373162" y="0"/>
                </a:lnTo>
                <a:lnTo>
                  <a:pt x="5373162" y="1517918"/>
                </a:lnTo>
                <a:lnTo>
                  <a:pt x="0" y="151791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7" id="7"/>
          <p:cNvSpPr txBox="true"/>
          <p:nvPr/>
        </p:nvSpPr>
        <p:spPr>
          <a:xfrm rot="0">
            <a:off x="720396" y="228600"/>
            <a:ext cx="16847208" cy="1438275"/>
          </a:xfrm>
          <a:prstGeom prst="rect">
            <a:avLst/>
          </a:prstGeom>
        </p:spPr>
        <p:txBody>
          <a:bodyPr anchor="t" rtlCol="false" tIns="0" lIns="0" bIns="0" rIns="0">
            <a:spAutoFit/>
          </a:bodyPr>
          <a:lstStyle/>
          <a:p>
            <a:pPr algn="ctr" marL="0" indent="0" lvl="0">
              <a:lnSpc>
                <a:spcPts val="10079"/>
              </a:lnSpc>
            </a:pPr>
            <a:r>
              <a:rPr lang="en-US" sz="8399">
                <a:solidFill>
                  <a:srgbClr val="FFFFFF"/>
                </a:solidFill>
                <a:latin typeface="Arial Bold"/>
              </a:rPr>
              <a:t>District Workshops</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622053" y="29947"/>
            <a:ext cx="19221080" cy="1997507"/>
            <a:chOff x="0" y="0"/>
            <a:chExt cx="5062342" cy="526092"/>
          </a:xfrm>
        </p:grpSpPr>
        <p:sp>
          <p:nvSpPr>
            <p:cNvPr name="Freeform 3" id="3"/>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pic>
        <p:nvPicPr>
          <p:cNvPr name="Picture 5" id="5"/>
          <p:cNvPicPr>
            <a:picLocks noChangeAspect="true"/>
          </p:cNvPicPr>
          <p:nvPr>
            <a:videoFile r:link="rId3"/>
          </p:nvPr>
        </p:nvPicPr>
        <p:blipFill>
          <a:blip r:embed="rId2"/>
          <a:stretch>
            <a:fillRect/>
          </a:stretch>
        </p:blipFill>
        <p:spPr>
          <a:xfrm rot="0">
            <a:off x="9449373" y="5181600"/>
            <a:ext cx="8426077" cy="4739668"/>
          </a:xfrm>
          <a:prstGeom prst="rect">
            <a:avLst/>
          </a:prstGeom>
        </p:spPr>
      </p:pic>
      <p:sp>
        <p:nvSpPr>
          <p:cNvPr name="Freeform 6" id="6">
            <a:hlinkClick r:id="rId6" tooltip="https://alabamactso.org/ace/#form"/>
          </p:cNvPr>
          <p:cNvSpPr/>
          <p:nvPr/>
        </p:nvSpPr>
        <p:spPr>
          <a:xfrm flipH="false" flipV="false" rot="0">
            <a:off x="2209800" y="5431985"/>
            <a:ext cx="5074143" cy="1668125"/>
          </a:xfrm>
          <a:custGeom>
            <a:avLst/>
            <a:gdLst/>
            <a:ahLst/>
            <a:cxnLst/>
            <a:rect r="r" b="b" t="t" l="l"/>
            <a:pathLst>
              <a:path h="1668125" w="5074143">
                <a:moveTo>
                  <a:pt x="0" y="0"/>
                </a:moveTo>
                <a:lnTo>
                  <a:pt x="5074143" y="0"/>
                </a:lnTo>
                <a:lnTo>
                  <a:pt x="5074143" y="1668124"/>
                </a:lnTo>
                <a:lnTo>
                  <a:pt x="0" y="16681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720396" y="55778"/>
            <a:ext cx="16847208" cy="1971675"/>
          </a:xfrm>
          <a:prstGeom prst="rect">
            <a:avLst/>
          </a:prstGeom>
        </p:spPr>
        <p:txBody>
          <a:bodyPr anchor="t" rtlCol="false" tIns="0" lIns="0" bIns="0" rIns="0">
            <a:spAutoFit/>
          </a:bodyPr>
          <a:lstStyle/>
          <a:p>
            <a:pPr algn="ctr">
              <a:lnSpc>
                <a:spcPts val="7320"/>
              </a:lnSpc>
            </a:pPr>
            <a:r>
              <a:rPr lang="en-US" sz="6100">
                <a:solidFill>
                  <a:srgbClr val="FFFFFF"/>
                </a:solidFill>
                <a:latin typeface="Arial Bold"/>
              </a:rPr>
              <a:t>ACE </a:t>
            </a:r>
          </a:p>
          <a:p>
            <a:pPr algn="ctr" marL="0" indent="0" lvl="0">
              <a:lnSpc>
                <a:spcPts val="7320"/>
              </a:lnSpc>
            </a:pPr>
            <a:r>
              <a:rPr lang="en-US" sz="6100">
                <a:solidFill>
                  <a:srgbClr val="FFFFFF"/>
                </a:solidFill>
                <a:latin typeface="Arial Bold"/>
              </a:rPr>
              <a:t>Academy for Chapter Excellence</a:t>
            </a:r>
          </a:p>
        </p:txBody>
      </p:sp>
      <p:sp>
        <p:nvSpPr>
          <p:cNvPr name="TextBox 8" id="8"/>
          <p:cNvSpPr txBox="true"/>
          <p:nvPr/>
        </p:nvSpPr>
        <p:spPr>
          <a:xfrm rot="0">
            <a:off x="874548" y="2136343"/>
            <a:ext cx="16538904" cy="2907792"/>
          </a:xfrm>
          <a:prstGeom prst="rect">
            <a:avLst/>
          </a:prstGeom>
        </p:spPr>
        <p:txBody>
          <a:bodyPr anchor="t" rtlCol="false" tIns="0" lIns="0" bIns="0" rIns="0">
            <a:spAutoFit/>
          </a:bodyPr>
          <a:lstStyle/>
          <a:p>
            <a:pPr algn="just">
              <a:lnSpc>
                <a:spcPts val="4494"/>
              </a:lnSpc>
            </a:pPr>
            <a:r>
              <a:rPr lang="en-US" sz="4200">
                <a:solidFill>
                  <a:srgbClr val="0A2E7F"/>
                </a:solidFill>
                <a:latin typeface="Arial Bold"/>
              </a:rPr>
              <a:t>A one-day program is designed for chapter leaders to gain the leadership and officer skills to effectively lead their CTSO programs at the local chapter level. Chapter leaders and advisors from all CTSO’s will gather to network, share best practices, discuss ideas, and grow their leadership.</a:t>
            </a:r>
          </a:p>
        </p:txBody>
      </p:sp>
      <p:sp>
        <p:nvSpPr>
          <p:cNvPr name="TextBox 9" id="9"/>
          <p:cNvSpPr txBox="true"/>
          <p:nvPr/>
        </p:nvSpPr>
        <p:spPr>
          <a:xfrm rot="0">
            <a:off x="874548" y="7144019"/>
            <a:ext cx="8269452" cy="2939416"/>
          </a:xfrm>
          <a:prstGeom prst="rect">
            <a:avLst/>
          </a:prstGeom>
        </p:spPr>
        <p:txBody>
          <a:bodyPr anchor="t" rtlCol="false" tIns="0" lIns="0" bIns="0" rIns="0">
            <a:spAutoFit/>
          </a:bodyPr>
          <a:lstStyle/>
          <a:p>
            <a:pPr>
              <a:lnSpc>
                <a:spcPts val="4649"/>
              </a:lnSpc>
            </a:pPr>
            <a:r>
              <a:rPr lang="en-US" sz="3099">
                <a:solidFill>
                  <a:srgbClr val="0A2E7F"/>
                </a:solidFill>
                <a:latin typeface="Arial Bold"/>
              </a:rPr>
              <a:t>Florence: Monday, September 11, 2023</a:t>
            </a:r>
          </a:p>
          <a:p>
            <a:pPr>
              <a:lnSpc>
                <a:spcPts val="4649"/>
              </a:lnSpc>
            </a:pPr>
            <a:r>
              <a:rPr lang="en-US" sz="3099">
                <a:solidFill>
                  <a:srgbClr val="0A2E7F"/>
                </a:solidFill>
                <a:latin typeface="Arial Bold"/>
              </a:rPr>
              <a:t>Birmingham: Tuesday, September 12, 2023</a:t>
            </a:r>
          </a:p>
          <a:p>
            <a:pPr>
              <a:lnSpc>
                <a:spcPts val="4649"/>
              </a:lnSpc>
            </a:pPr>
            <a:r>
              <a:rPr lang="en-US" sz="3099">
                <a:solidFill>
                  <a:srgbClr val="0A2E7F"/>
                </a:solidFill>
                <a:latin typeface="Arial Bold"/>
              </a:rPr>
              <a:t>Prattville: Wednesday, September 13, 2023</a:t>
            </a:r>
          </a:p>
          <a:p>
            <a:pPr>
              <a:lnSpc>
                <a:spcPts val="4649"/>
              </a:lnSpc>
            </a:pPr>
            <a:r>
              <a:rPr lang="en-US" sz="3099">
                <a:solidFill>
                  <a:srgbClr val="0A2E7F"/>
                </a:solidFill>
                <a:latin typeface="Arial Bold"/>
              </a:rPr>
              <a:t>Mobile: Thursday, September 14, 2023</a:t>
            </a:r>
          </a:p>
          <a:p>
            <a:pPr>
              <a:lnSpc>
                <a:spcPts val="4649"/>
              </a:lnSpc>
            </a:pPr>
            <a:r>
              <a:rPr lang="en-US" sz="3099">
                <a:solidFill>
                  <a:srgbClr val="0A2E7F"/>
                </a:solidFill>
                <a:latin typeface="Arial Bold"/>
              </a:rPr>
              <a:t>Virtual: Saturday, September 23, 2023</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622053" y="29947"/>
            <a:ext cx="19221080" cy="1997507"/>
            <a:chOff x="0" y="0"/>
            <a:chExt cx="5062342" cy="526092"/>
          </a:xfrm>
        </p:grpSpPr>
        <p:sp>
          <p:nvSpPr>
            <p:cNvPr name="Freeform 3" id="3"/>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5" id="5">
            <a:hlinkClick r:id="rId4" tooltip="https://alabamactso.org/ace/#form"/>
          </p:cNvPr>
          <p:cNvSpPr/>
          <p:nvPr/>
        </p:nvSpPr>
        <p:spPr>
          <a:xfrm flipH="false" flipV="false" rot="0">
            <a:off x="6368418" y="7535006"/>
            <a:ext cx="5551164" cy="4114800"/>
          </a:xfrm>
          <a:custGeom>
            <a:avLst/>
            <a:gdLst/>
            <a:ahLst/>
            <a:cxnLst/>
            <a:rect r="r" b="b" t="t" l="l"/>
            <a:pathLst>
              <a:path h="4114800" w="5551164">
                <a:moveTo>
                  <a:pt x="0" y="0"/>
                </a:moveTo>
                <a:lnTo>
                  <a:pt x="5551164" y="0"/>
                </a:lnTo>
                <a:lnTo>
                  <a:pt x="555116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4412119" y="2329736"/>
            <a:ext cx="12643094" cy="4833349"/>
          </a:xfrm>
          <a:custGeom>
            <a:avLst/>
            <a:gdLst/>
            <a:ahLst/>
            <a:cxnLst/>
            <a:rect r="r" b="b" t="t" l="l"/>
            <a:pathLst>
              <a:path h="4833349" w="12643094">
                <a:moveTo>
                  <a:pt x="0" y="0"/>
                </a:moveTo>
                <a:lnTo>
                  <a:pt x="12643093" y="0"/>
                </a:lnTo>
                <a:lnTo>
                  <a:pt x="12643093" y="4833349"/>
                </a:lnTo>
                <a:lnTo>
                  <a:pt x="0" y="4833349"/>
                </a:lnTo>
                <a:lnTo>
                  <a:pt x="0" y="0"/>
                </a:lnTo>
                <a:close/>
              </a:path>
            </a:pathLst>
          </a:custGeom>
          <a:blipFill>
            <a:blip r:embed="rId5"/>
            <a:stretch>
              <a:fillRect l="0" t="0" r="0" b="0"/>
            </a:stretch>
          </a:blipFill>
        </p:spPr>
      </p:sp>
      <p:sp>
        <p:nvSpPr>
          <p:cNvPr name="Freeform 7" id="7"/>
          <p:cNvSpPr/>
          <p:nvPr/>
        </p:nvSpPr>
        <p:spPr>
          <a:xfrm flipH="false" flipV="false" rot="0">
            <a:off x="312281" y="2027453"/>
            <a:ext cx="4099837" cy="4114800"/>
          </a:xfrm>
          <a:custGeom>
            <a:avLst/>
            <a:gdLst/>
            <a:ahLst/>
            <a:cxnLst/>
            <a:rect r="r" b="b" t="t" l="l"/>
            <a:pathLst>
              <a:path h="4114800" w="4099837">
                <a:moveTo>
                  <a:pt x="0" y="0"/>
                </a:moveTo>
                <a:lnTo>
                  <a:pt x="4099838" y="0"/>
                </a:lnTo>
                <a:lnTo>
                  <a:pt x="409983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720396" y="55778"/>
            <a:ext cx="16847208" cy="1971675"/>
          </a:xfrm>
          <a:prstGeom prst="rect">
            <a:avLst/>
          </a:prstGeom>
        </p:spPr>
        <p:txBody>
          <a:bodyPr anchor="t" rtlCol="false" tIns="0" lIns="0" bIns="0" rIns="0">
            <a:spAutoFit/>
          </a:bodyPr>
          <a:lstStyle/>
          <a:p>
            <a:pPr algn="ctr">
              <a:lnSpc>
                <a:spcPts val="7320"/>
              </a:lnSpc>
            </a:pPr>
            <a:r>
              <a:rPr lang="en-US" sz="6100">
                <a:solidFill>
                  <a:srgbClr val="FFFFFF"/>
                </a:solidFill>
                <a:latin typeface="Arial Bold"/>
              </a:rPr>
              <a:t>ACE </a:t>
            </a:r>
          </a:p>
          <a:p>
            <a:pPr algn="ctr" marL="0" indent="0" lvl="0">
              <a:lnSpc>
                <a:spcPts val="7320"/>
              </a:lnSpc>
            </a:pPr>
            <a:r>
              <a:rPr lang="en-US" sz="6100">
                <a:solidFill>
                  <a:srgbClr val="FFFFFF"/>
                </a:solidFill>
                <a:latin typeface="Arial Bold"/>
              </a:rPr>
              <a:t>Academy for Chapter Excellence</a:t>
            </a:r>
          </a:p>
        </p:txBody>
      </p:sp>
      <p:grpSp>
        <p:nvGrpSpPr>
          <p:cNvPr name="Group 9" id="9"/>
          <p:cNvGrpSpPr/>
          <p:nvPr/>
        </p:nvGrpSpPr>
        <p:grpSpPr>
          <a:xfrm rot="0">
            <a:off x="772344" y="3423297"/>
            <a:ext cx="3179713" cy="1323114"/>
            <a:chOff x="0" y="0"/>
            <a:chExt cx="4239617" cy="1764151"/>
          </a:xfrm>
        </p:grpSpPr>
        <p:sp>
          <p:nvSpPr>
            <p:cNvPr name="TextBox 10" id="10"/>
            <p:cNvSpPr txBox="true"/>
            <p:nvPr/>
          </p:nvSpPr>
          <p:spPr>
            <a:xfrm rot="0">
              <a:off x="0" y="85725"/>
              <a:ext cx="4239617" cy="815674"/>
            </a:xfrm>
            <a:prstGeom prst="rect">
              <a:avLst/>
            </a:prstGeom>
          </p:spPr>
          <p:txBody>
            <a:bodyPr anchor="t" rtlCol="false" tIns="0" lIns="0" bIns="0" rIns="0">
              <a:spAutoFit/>
            </a:bodyPr>
            <a:lstStyle/>
            <a:p>
              <a:pPr algn="ctr">
                <a:lnSpc>
                  <a:spcPts val="3596"/>
                </a:lnSpc>
              </a:pPr>
              <a:r>
                <a:rPr lang="en-US" sz="4495">
                  <a:solidFill>
                    <a:srgbClr val="F4AB19"/>
                  </a:solidFill>
                  <a:latin typeface="ITC Bauhaus Bold"/>
                </a:rPr>
                <a:t>OFFICERS</a:t>
              </a:r>
            </a:p>
          </p:txBody>
        </p:sp>
        <p:sp>
          <p:nvSpPr>
            <p:cNvPr name="TextBox 11" id="11"/>
            <p:cNvSpPr txBox="true"/>
            <p:nvPr/>
          </p:nvSpPr>
          <p:spPr>
            <a:xfrm rot="0">
              <a:off x="0" y="948178"/>
              <a:ext cx="4239617" cy="815973"/>
            </a:xfrm>
            <a:prstGeom prst="rect">
              <a:avLst/>
            </a:prstGeom>
          </p:spPr>
          <p:txBody>
            <a:bodyPr anchor="t" rtlCol="false" tIns="0" lIns="0" bIns="0" rIns="0">
              <a:spAutoFit/>
            </a:bodyPr>
            <a:lstStyle/>
            <a:p>
              <a:pPr algn="ctr">
                <a:lnSpc>
                  <a:spcPts val="3599"/>
                </a:lnSpc>
              </a:pPr>
              <a:r>
                <a:rPr lang="en-US" sz="4499">
                  <a:solidFill>
                    <a:srgbClr val="F4AB19"/>
                  </a:solidFill>
                  <a:latin typeface="ITC Bauhaus Bold"/>
                </a:rPr>
                <a:t>ONLY</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622053" y="29947"/>
            <a:ext cx="19221080" cy="1997507"/>
            <a:chOff x="0" y="0"/>
            <a:chExt cx="5062342" cy="526092"/>
          </a:xfrm>
        </p:grpSpPr>
        <p:sp>
          <p:nvSpPr>
            <p:cNvPr name="Freeform 3" id="3"/>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pic>
        <p:nvPicPr>
          <p:cNvPr name="Picture 5" id="5"/>
          <p:cNvPicPr>
            <a:picLocks noChangeAspect="true"/>
          </p:cNvPicPr>
          <p:nvPr>
            <a:videoFile r:link="rId3"/>
          </p:nvPr>
        </p:nvPicPr>
        <p:blipFill>
          <a:blip r:embed="rId2"/>
          <a:stretch>
            <a:fillRect/>
          </a:stretch>
        </p:blipFill>
        <p:spPr>
          <a:xfrm rot="0">
            <a:off x="8988487" y="4975408"/>
            <a:ext cx="8994713" cy="5059526"/>
          </a:xfrm>
          <a:prstGeom prst="rect">
            <a:avLst/>
          </a:prstGeom>
        </p:spPr>
      </p:pic>
      <p:sp>
        <p:nvSpPr>
          <p:cNvPr name="Freeform 6" id="6">
            <a:hlinkClick r:id="rId6" tooltip="https://alabamactso.org/jldc/"/>
          </p:cNvPr>
          <p:cNvSpPr/>
          <p:nvPr/>
        </p:nvSpPr>
        <p:spPr>
          <a:xfrm flipH="false" flipV="false" rot="0">
            <a:off x="3394634" y="4030754"/>
            <a:ext cx="2844079" cy="2225492"/>
          </a:xfrm>
          <a:custGeom>
            <a:avLst/>
            <a:gdLst/>
            <a:ahLst/>
            <a:cxnLst/>
            <a:rect r="r" b="b" t="t" l="l"/>
            <a:pathLst>
              <a:path h="2225492" w="2844079">
                <a:moveTo>
                  <a:pt x="0" y="0"/>
                </a:moveTo>
                <a:lnTo>
                  <a:pt x="2844079" y="0"/>
                </a:lnTo>
                <a:lnTo>
                  <a:pt x="2844079" y="2225492"/>
                </a:lnTo>
                <a:lnTo>
                  <a:pt x="0" y="222549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720396" y="55778"/>
            <a:ext cx="16847208" cy="1971675"/>
          </a:xfrm>
          <a:prstGeom prst="rect">
            <a:avLst/>
          </a:prstGeom>
        </p:spPr>
        <p:txBody>
          <a:bodyPr anchor="t" rtlCol="false" tIns="0" lIns="0" bIns="0" rIns="0">
            <a:spAutoFit/>
          </a:bodyPr>
          <a:lstStyle/>
          <a:p>
            <a:pPr algn="ctr">
              <a:lnSpc>
                <a:spcPts val="7320"/>
              </a:lnSpc>
            </a:pPr>
            <a:r>
              <a:rPr lang="en-US" sz="6100">
                <a:solidFill>
                  <a:srgbClr val="FFFFFF"/>
                </a:solidFill>
                <a:latin typeface="Arial Bold"/>
              </a:rPr>
              <a:t>JLDC</a:t>
            </a:r>
          </a:p>
          <a:p>
            <a:pPr algn="ctr" marL="0" indent="0" lvl="0">
              <a:lnSpc>
                <a:spcPts val="7320"/>
              </a:lnSpc>
            </a:pPr>
            <a:r>
              <a:rPr lang="en-US" sz="6100">
                <a:solidFill>
                  <a:srgbClr val="FFFFFF"/>
                </a:solidFill>
                <a:latin typeface="Arial Bold"/>
              </a:rPr>
              <a:t>Joint Leadership Development Conference</a:t>
            </a:r>
          </a:p>
        </p:txBody>
      </p:sp>
      <p:sp>
        <p:nvSpPr>
          <p:cNvPr name="TextBox 8" id="8"/>
          <p:cNvSpPr txBox="true"/>
          <p:nvPr/>
        </p:nvSpPr>
        <p:spPr>
          <a:xfrm rot="0">
            <a:off x="1028700" y="2480277"/>
            <a:ext cx="16230600" cy="1819275"/>
          </a:xfrm>
          <a:prstGeom prst="rect">
            <a:avLst/>
          </a:prstGeom>
        </p:spPr>
        <p:txBody>
          <a:bodyPr anchor="t" rtlCol="false" tIns="0" lIns="0" bIns="0" rIns="0">
            <a:spAutoFit/>
          </a:bodyPr>
          <a:lstStyle/>
          <a:p>
            <a:pPr algn="just">
              <a:lnSpc>
                <a:spcPts val="3599"/>
              </a:lnSpc>
            </a:pPr>
            <a:r>
              <a:rPr lang="en-US" sz="2999">
                <a:solidFill>
                  <a:srgbClr val="0A2E7F"/>
                </a:solidFill>
                <a:latin typeface="Arial Bold"/>
              </a:rPr>
              <a:t>The goal of JLDC is to build Alabama’s College+Career-Ready workforce with employability skills, leadership training, exposure to Alabama’s career opportunities, and increased knowledge of CTE+CTSO opportunities.</a:t>
            </a:r>
          </a:p>
          <a:p>
            <a:pPr algn="just">
              <a:lnSpc>
                <a:spcPts val="3359"/>
              </a:lnSpc>
              <a:spcBef>
                <a:spcPct val="0"/>
              </a:spcBef>
            </a:pPr>
          </a:p>
        </p:txBody>
      </p:sp>
      <p:sp>
        <p:nvSpPr>
          <p:cNvPr name="TextBox 9" id="9"/>
          <p:cNvSpPr txBox="true"/>
          <p:nvPr/>
        </p:nvSpPr>
        <p:spPr>
          <a:xfrm rot="0">
            <a:off x="720396" y="6856321"/>
            <a:ext cx="8423604" cy="2446955"/>
          </a:xfrm>
          <a:prstGeom prst="rect">
            <a:avLst/>
          </a:prstGeom>
        </p:spPr>
        <p:txBody>
          <a:bodyPr anchor="t" rtlCol="false" tIns="0" lIns="0" bIns="0" rIns="0">
            <a:spAutoFit/>
          </a:bodyPr>
          <a:lstStyle/>
          <a:p>
            <a:pPr>
              <a:lnSpc>
                <a:spcPts val="3607"/>
              </a:lnSpc>
            </a:pPr>
            <a:r>
              <a:rPr lang="en-US" sz="4624">
                <a:solidFill>
                  <a:srgbClr val="0A2E7F"/>
                </a:solidFill>
                <a:latin typeface="Arial Bold"/>
              </a:rPr>
              <a:t>Mobile: October 3, 2023</a:t>
            </a:r>
          </a:p>
          <a:p>
            <a:pPr>
              <a:lnSpc>
                <a:spcPts val="3607"/>
              </a:lnSpc>
            </a:pPr>
          </a:p>
          <a:p>
            <a:pPr>
              <a:lnSpc>
                <a:spcPts val="3607"/>
              </a:lnSpc>
            </a:pPr>
            <a:r>
              <a:rPr lang="en-US" sz="4624">
                <a:solidFill>
                  <a:srgbClr val="0A2E7F"/>
                </a:solidFill>
                <a:latin typeface="Arial Bold"/>
              </a:rPr>
              <a:t>Huntsville: October 5, 2023</a:t>
            </a:r>
          </a:p>
          <a:p>
            <a:pPr>
              <a:lnSpc>
                <a:spcPts val="3607"/>
              </a:lnSpc>
            </a:pPr>
          </a:p>
          <a:p>
            <a:pPr>
              <a:lnSpc>
                <a:spcPts val="3607"/>
              </a:lnSpc>
            </a:pPr>
            <a:r>
              <a:rPr lang="en-US" sz="4624">
                <a:solidFill>
                  <a:srgbClr val="0A2E7F"/>
                </a:solidFill>
                <a:latin typeface="Arial Bold"/>
              </a:rPr>
              <a:t>Virtual: October 13, 2023</a:t>
            </a:r>
          </a:p>
        </p:txBody>
      </p:sp>
      <p:sp>
        <p:nvSpPr>
          <p:cNvPr name="TextBox 10" id="10"/>
          <p:cNvSpPr txBox="true"/>
          <p:nvPr/>
        </p:nvSpPr>
        <p:spPr>
          <a:xfrm rot="0">
            <a:off x="8988487" y="4223352"/>
            <a:ext cx="6887617" cy="676275"/>
          </a:xfrm>
          <a:prstGeom prst="rect">
            <a:avLst/>
          </a:prstGeom>
        </p:spPr>
        <p:txBody>
          <a:bodyPr anchor="t" rtlCol="false" tIns="0" lIns="0" bIns="0" rIns="0">
            <a:spAutoFit/>
          </a:bodyPr>
          <a:lstStyle/>
          <a:p>
            <a:pPr algn="ctr">
              <a:lnSpc>
                <a:spcPts val="4799"/>
              </a:lnSpc>
              <a:spcBef>
                <a:spcPct val="0"/>
              </a:spcBef>
            </a:pPr>
            <a:r>
              <a:rPr lang="en-US" sz="3999" u="sng">
                <a:solidFill>
                  <a:srgbClr val="0A2E7F"/>
                </a:solidFill>
                <a:latin typeface="Arial Bold"/>
                <a:hlinkClick r:id="rId7" tooltip="https://alabamactso.org/jldc/"/>
              </a:rPr>
              <a:t>https://alabamactso.org/jldc/</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sp>
        <p:nvSpPr>
          <p:cNvPr name="TextBox 2" id="2"/>
          <p:cNvSpPr txBox="true"/>
          <p:nvPr/>
        </p:nvSpPr>
        <p:spPr>
          <a:xfrm rot="0">
            <a:off x="2020749" y="2404747"/>
            <a:ext cx="15238551" cy="7601755"/>
          </a:xfrm>
          <a:prstGeom prst="rect">
            <a:avLst/>
          </a:prstGeom>
        </p:spPr>
        <p:txBody>
          <a:bodyPr anchor="t" rtlCol="false" tIns="0" lIns="0" bIns="0" rIns="0">
            <a:spAutoFit/>
          </a:bodyPr>
          <a:lstStyle/>
          <a:p>
            <a:pPr marL="926623" indent="-463312" lvl="1">
              <a:lnSpc>
                <a:spcPts val="6008"/>
              </a:lnSpc>
              <a:buFont typeface="Arial"/>
              <a:buChar char="•"/>
            </a:pPr>
            <a:r>
              <a:rPr lang="en-US" sz="4291">
                <a:solidFill>
                  <a:srgbClr val="0A2E7F"/>
                </a:solidFill>
                <a:latin typeface="Arial"/>
              </a:rPr>
              <a:t>State Officers</a:t>
            </a:r>
          </a:p>
          <a:p>
            <a:pPr marL="926623" indent="-463312" lvl="1">
              <a:lnSpc>
                <a:spcPts val="6008"/>
              </a:lnSpc>
              <a:buFont typeface="Arial"/>
              <a:buChar char="•"/>
            </a:pPr>
            <a:r>
              <a:rPr lang="en-US" sz="4291">
                <a:solidFill>
                  <a:srgbClr val="0A2E7F"/>
                </a:solidFill>
                <a:latin typeface="Arial"/>
              </a:rPr>
              <a:t>State and National Website</a:t>
            </a:r>
          </a:p>
          <a:p>
            <a:pPr marL="926623" indent="-463312" lvl="1">
              <a:lnSpc>
                <a:spcPts val="6008"/>
              </a:lnSpc>
              <a:buFont typeface="Arial"/>
              <a:buChar char="•"/>
            </a:pPr>
            <a:r>
              <a:rPr lang="en-US" sz="4291">
                <a:solidFill>
                  <a:srgbClr val="0A2E7F"/>
                </a:solidFill>
                <a:latin typeface="Arial"/>
              </a:rPr>
              <a:t>Membership, Demographics, etc.</a:t>
            </a:r>
          </a:p>
          <a:p>
            <a:pPr marL="926623" indent="-463312" lvl="1">
              <a:lnSpc>
                <a:spcPts val="6008"/>
              </a:lnSpc>
              <a:buFont typeface="Arial"/>
              <a:buChar char="•"/>
            </a:pPr>
            <a:r>
              <a:rPr lang="en-US" sz="4291">
                <a:solidFill>
                  <a:srgbClr val="0A2E7F"/>
                </a:solidFill>
                <a:latin typeface="Arial"/>
              </a:rPr>
              <a:t>Upcoming Events and Conferences</a:t>
            </a:r>
          </a:p>
          <a:p>
            <a:pPr marL="926623" indent="-463312" lvl="1">
              <a:lnSpc>
                <a:spcPts val="6008"/>
              </a:lnSpc>
              <a:buFont typeface="Arial"/>
              <a:buChar char="•"/>
            </a:pPr>
            <a:r>
              <a:rPr lang="en-US" sz="4291">
                <a:solidFill>
                  <a:srgbClr val="0A2E7F"/>
                </a:solidFill>
                <a:latin typeface="Arial"/>
              </a:rPr>
              <a:t>Blueprint for Success</a:t>
            </a:r>
          </a:p>
          <a:p>
            <a:pPr marL="926623" indent="-463312" lvl="1">
              <a:lnSpc>
                <a:spcPts val="6008"/>
              </a:lnSpc>
              <a:buFont typeface="Arial"/>
              <a:buChar char="•"/>
            </a:pPr>
            <a:r>
              <a:rPr lang="en-US" sz="4291">
                <a:solidFill>
                  <a:srgbClr val="0A2E7F"/>
                </a:solidFill>
                <a:latin typeface="Arial"/>
              </a:rPr>
              <a:t>Chapter Resources</a:t>
            </a:r>
          </a:p>
          <a:p>
            <a:pPr marL="926623" indent="-463312" lvl="1">
              <a:lnSpc>
                <a:spcPts val="6008"/>
              </a:lnSpc>
              <a:buFont typeface="Arial"/>
              <a:buChar char="•"/>
            </a:pPr>
            <a:r>
              <a:rPr lang="en-US" sz="4291">
                <a:solidFill>
                  <a:srgbClr val="0A2E7F"/>
                </a:solidFill>
                <a:latin typeface="Arial"/>
              </a:rPr>
              <a:t>Chapter Awards</a:t>
            </a:r>
          </a:p>
          <a:p>
            <a:pPr marL="926623" indent="-463312" lvl="1">
              <a:lnSpc>
                <a:spcPts val="6008"/>
              </a:lnSpc>
              <a:buFont typeface="Arial"/>
              <a:buChar char="•"/>
            </a:pPr>
            <a:r>
              <a:rPr lang="en-US" sz="4291">
                <a:solidFill>
                  <a:srgbClr val="0A2E7F"/>
                </a:solidFill>
                <a:latin typeface="Arial"/>
              </a:rPr>
              <a:t>Dress Code</a:t>
            </a:r>
          </a:p>
          <a:p>
            <a:pPr marL="926623" indent="-463312" lvl="1">
              <a:lnSpc>
                <a:spcPts val="6008"/>
              </a:lnSpc>
              <a:buFont typeface="Arial"/>
              <a:buChar char="•"/>
            </a:pPr>
            <a:r>
              <a:rPr lang="en-US" sz="4291">
                <a:solidFill>
                  <a:srgbClr val="0A2E7F"/>
                </a:solidFill>
                <a:latin typeface="Arial"/>
              </a:rPr>
              <a:t>March of Dimes</a:t>
            </a:r>
          </a:p>
          <a:p>
            <a:pPr marL="926623" indent="-463312" lvl="1">
              <a:lnSpc>
                <a:spcPts val="6008"/>
              </a:lnSpc>
              <a:buFont typeface="Arial"/>
              <a:buChar char="•"/>
            </a:pPr>
            <a:r>
              <a:rPr lang="en-US" sz="4291">
                <a:solidFill>
                  <a:srgbClr val="0A2E7F"/>
                </a:solidFill>
                <a:latin typeface="Arial"/>
              </a:rPr>
              <a:t>Staying Connected</a:t>
            </a:r>
          </a:p>
        </p:txBody>
      </p:sp>
      <p:sp>
        <p:nvSpPr>
          <p:cNvPr name="Freeform 3" id="3"/>
          <p:cNvSpPr/>
          <p:nvPr/>
        </p:nvSpPr>
        <p:spPr>
          <a:xfrm flipH="false" flipV="false" rot="0">
            <a:off x="11596908" y="7180075"/>
            <a:ext cx="5662392" cy="2333592"/>
          </a:xfrm>
          <a:custGeom>
            <a:avLst/>
            <a:gdLst/>
            <a:ahLst/>
            <a:cxnLst/>
            <a:rect r="r" b="b" t="t" l="l"/>
            <a:pathLst>
              <a:path h="2333592" w="5662392">
                <a:moveTo>
                  <a:pt x="0" y="0"/>
                </a:moveTo>
                <a:lnTo>
                  <a:pt x="5662392" y="0"/>
                </a:lnTo>
                <a:lnTo>
                  <a:pt x="5662392" y="2333592"/>
                </a:lnTo>
                <a:lnTo>
                  <a:pt x="0" y="2333592"/>
                </a:lnTo>
                <a:lnTo>
                  <a:pt x="0" y="0"/>
                </a:lnTo>
                <a:close/>
              </a:path>
            </a:pathLst>
          </a:custGeom>
          <a:blipFill>
            <a:blip r:embed="rId2"/>
            <a:stretch>
              <a:fillRect l="0" t="0" r="0" b="0"/>
            </a:stretch>
          </a:blipFill>
        </p:spPr>
      </p:sp>
      <p:grpSp>
        <p:nvGrpSpPr>
          <p:cNvPr name="Group 4" id="4"/>
          <p:cNvGrpSpPr/>
          <p:nvPr/>
        </p:nvGrpSpPr>
        <p:grpSpPr>
          <a:xfrm rot="0">
            <a:off x="-622053" y="29947"/>
            <a:ext cx="19221080" cy="1997507"/>
            <a:chOff x="0" y="0"/>
            <a:chExt cx="5062342" cy="526092"/>
          </a:xfrm>
        </p:grpSpPr>
        <p:sp>
          <p:nvSpPr>
            <p:cNvPr name="Freeform 5" id="5"/>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6" id="6"/>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TextBox 7" id="7"/>
          <p:cNvSpPr txBox="true"/>
          <p:nvPr/>
        </p:nvSpPr>
        <p:spPr>
          <a:xfrm rot="0">
            <a:off x="1891729" y="228600"/>
            <a:ext cx="14504542" cy="1438275"/>
          </a:xfrm>
          <a:prstGeom prst="rect">
            <a:avLst/>
          </a:prstGeom>
        </p:spPr>
        <p:txBody>
          <a:bodyPr anchor="t" rtlCol="false" tIns="0" lIns="0" bIns="0" rIns="0">
            <a:spAutoFit/>
          </a:bodyPr>
          <a:lstStyle/>
          <a:p>
            <a:pPr algn="ctr" marL="0" indent="0" lvl="0">
              <a:lnSpc>
                <a:spcPts val="10079"/>
              </a:lnSpc>
            </a:pPr>
            <a:r>
              <a:rPr lang="en-US" sz="8399">
                <a:solidFill>
                  <a:srgbClr val="F8F4EB"/>
                </a:solidFill>
                <a:latin typeface="Arial Bold"/>
              </a:rPr>
              <a:t>Today's Topics</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622053" y="29947"/>
            <a:ext cx="19221080" cy="1997507"/>
            <a:chOff x="0" y="0"/>
            <a:chExt cx="5062342" cy="526092"/>
          </a:xfrm>
        </p:grpSpPr>
        <p:sp>
          <p:nvSpPr>
            <p:cNvPr name="Freeform 3" id="3"/>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1478927" y="2666685"/>
            <a:ext cx="15330147" cy="5694078"/>
          </a:xfrm>
          <a:custGeom>
            <a:avLst/>
            <a:gdLst/>
            <a:ahLst/>
            <a:cxnLst/>
            <a:rect r="r" b="b" t="t" l="l"/>
            <a:pathLst>
              <a:path h="5694078" w="15330147">
                <a:moveTo>
                  <a:pt x="0" y="0"/>
                </a:moveTo>
                <a:lnTo>
                  <a:pt x="15330146" y="0"/>
                </a:lnTo>
                <a:lnTo>
                  <a:pt x="15330146" y="5694078"/>
                </a:lnTo>
                <a:lnTo>
                  <a:pt x="0" y="5694078"/>
                </a:lnTo>
                <a:lnTo>
                  <a:pt x="0" y="0"/>
                </a:lnTo>
                <a:close/>
              </a:path>
            </a:pathLst>
          </a:custGeom>
          <a:blipFill>
            <a:blip r:embed="rId2"/>
            <a:stretch>
              <a:fillRect l="0" t="0" r="-8435" b="-468"/>
            </a:stretch>
          </a:blipFill>
        </p:spPr>
      </p:sp>
      <p:sp>
        <p:nvSpPr>
          <p:cNvPr name="Freeform 6" id="6"/>
          <p:cNvSpPr/>
          <p:nvPr/>
        </p:nvSpPr>
        <p:spPr>
          <a:xfrm flipH="false" flipV="false" rot="0">
            <a:off x="14250537" y="6857062"/>
            <a:ext cx="3007401" cy="3007401"/>
          </a:xfrm>
          <a:custGeom>
            <a:avLst/>
            <a:gdLst/>
            <a:ahLst/>
            <a:cxnLst/>
            <a:rect r="r" b="b" t="t" l="l"/>
            <a:pathLst>
              <a:path h="3007401" w="3007401">
                <a:moveTo>
                  <a:pt x="0" y="0"/>
                </a:moveTo>
                <a:lnTo>
                  <a:pt x="3007402" y="0"/>
                </a:lnTo>
                <a:lnTo>
                  <a:pt x="3007402" y="3007402"/>
                </a:lnTo>
                <a:lnTo>
                  <a:pt x="0" y="3007402"/>
                </a:lnTo>
                <a:lnTo>
                  <a:pt x="0" y="0"/>
                </a:lnTo>
                <a:close/>
              </a:path>
            </a:pathLst>
          </a:custGeom>
          <a:blipFill>
            <a:blip r:embed="rId3"/>
            <a:stretch>
              <a:fillRect l="0" t="0" r="0" b="0"/>
            </a:stretch>
          </a:blipFill>
        </p:spPr>
      </p:sp>
      <p:sp>
        <p:nvSpPr>
          <p:cNvPr name="TextBox 7" id="7"/>
          <p:cNvSpPr txBox="true"/>
          <p:nvPr/>
        </p:nvSpPr>
        <p:spPr>
          <a:xfrm rot="0">
            <a:off x="720396" y="55778"/>
            <a:ext cx="16847208" cy="1971675"/>
          </a:xfrm>
          <a:prstGeom prst="rect">
            <a:avLst/>
          </a:prstGeom>
        </p:spPr>
        <p:txBody>
          <a:bodyPr anchor="t" rtlCol="false" tIns="0" lIns="0" bIns="0" rIns="0">
            <a:spAutoFit/>
          </a:bodyPr>
          <a:lstStyle/>
          <a:p>
            <a:pPr algn="ctr">
              <a:lnSpc>
                <a:spcPts val="7320"/>
              </a:lnSpc>
            </a:pPr>
            <a:r>
              <a:rPr lang="en-US" sz="6100">
                <a:solidFill>
                  <a:srgbClr val="FFFFFF"/>
                </a:solidFill>
                <a:latin typeface="Arial Bold"/>
              </a:rPr>
              <a:t>JLDC</a:t>
            </a:r>
          </a:p>
          <a:p>
            <a:pPr algn="ctr" marL="0" indent="0" lvl="0">
              <a:lnSpc>
                <a:spcPts val="7320"/>
              </a:lnSpc>
            </a:pPr>
            <a:r>
              <a:rPr lang="en-US" sz="6100">
                <a:solidFill>
                  <a:srgbClr val="FFFFFF"/>
                </a:solidFill>
                <a:latin typeface="Arial Bold"/>
              </a:rPr>
              <a:t>Joint Leadership Development Conference</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622053" y="29947"/>
            <a:ext cx="19221080" cy="1997507"/>
            <a:chOff x="0" y="0"/>
            <a:chExt cx="5062342" cy="526092"/>
          </a:xfrm>
        </p:grpSpPr>
        <p:sp>
          <p:nvSpPr>
            <p:cNvPr name="Freeform 3" id="3"/>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a:grpSpLocks noChangeAspect="true"/>
          </p:cNvGrpSpPr>
          <p:nvPr/>
        </p:nvGrpSpPr>
        <p:grpSpPr>
          <a:xfrm rot="0">
            <a:off x="382060" y="3495994"/>
            <a:ext cx="4986219" cy="5246370"/>
            <a:chOff x="0" y="0"/>
            <a:chExt cx="5842000" cy="6146800"/>
          </a:xfrm>
        </p:grpSpPr>
        <p:sp>
          <p:nvSpPr>
            <p:cNvPr name="Freeform 6" id="6"/>
            <p:cNvSpPr/>
            <p:nvPr/>
          </p:nvSpPr>
          <p:spPr>
            <a:xfrm flipH="false" flipV="false" rot="0">
              <a:off x="0" y="0"/>
              <a:ext cx="5842000" cy="6146800"/>
            </a:xfrm>
            <a:custGeom>
              <a:avLst/>
              <a:gdLst/>
              <a:ahLst/>
              <a:cxnLst/>
              <a:rect r="r" b="b" t="t" l="l"/>
              <a:pathLst>
                <a:path h="6146800" w="5842000">
                  <a:moveTo>
                    <a:pt x="5842000" y="6146800"/>
                  </a:moveTo>
                  <a:lnTo>
                    <a:pt x="0" y="6146800"/>
                  </a:lnTo>
                  <a:lnTo>
                    <a:pt x="0" y="0"/>
                  </a:lnTo>
                  <a:lnTo>
                    <a:pt x="5842000" y="0"/>
                  </a:lnTo>
                  <a:lnTo>
                    <a:pt x="5842000" y="6146800"/>
                  </a:lnTo>
                  <a:close/>
                </a:path>
              </a:pathLst>
            </a:custGeom>
            <a:blipFill>
              <a:blip r:embed="rId2"/>
              <a:stretch>
                <a:fillRect l="-28873" t="0" r="-28873" b="0"/>
              </a:stretch>
            </a:blipFill>
          </p:spPr>
        </p:sp>
        <p:sp>
          <p:nvSpPr>
            <p:cNvPr name="Freeform 7" id="7"/>
            <p:cNvSpPr/>
            <p:nvPr/>
          </p:nvSpPr>
          <p:spPr>
            <a:xfrm flipH="false" flipV="false" rot="0">
              <a:off x="0" y="0"/>
              <a:ext cx="5842000" cy="6146800"/>
            </a:xfrm>
            <a:custGeom>
              <a:avLst/>
              <a:gdLst/>
              <a:ahLst/>
              <a:cxnLst/>
              <a:rect r="r" b="b" t="t" l="l"/>
              <a:pathLst>
                <a:path h="6146800" w="5842000">
                  <a:moveTo>
                    <a:pt x="5842000" y="6146800"/>
                  </a:moveTo>
                  <a:lnTo>
                    <a:pt x="0" y="6146800"/>
                  </a:lnTo>
                  <a:lnTo>
                    <a:pt x="0" y="0"/>
                  </a:lnTo>
                  <a:lnTo>
                    <a:pt x="5842000" y="0"/>
                  </a:lnTo>
                  <a:lnTo>
                    <a:pt x="5842000" y="6146800"/>
                  </a:lnTo>
                  <a:close/>
                </a:path>
              </a:pathLst>
            </a:custGeom>
            <a:blipFill>
              <a:blip r:embed="rId3"/>
              <a:stretch>
                <a:fillRect l="0" t="-286" r="0" b="-286"/>
              </a:stretch>
            </a:blipFill>
          </p:spPr>
        </p:sp>
      </p:grpSp>
      <p:grpSp>
        <p:nvGrpSpPr>
          <p:cNvPr name="Group 8" id="8"/>
          <p:cNvGrpSpPr>
            <a:grpSpLocks noChangeAspect="true"/>
          </p:cNvGrpSpPr>
          <p:nvPr/>
        </p:nvGrpSpPr>
        <p:grpSpPr>
          <a:xfrm rot="0">
            <a:off x="12916917" y="3463290"/>
            <a:ext cx="4986219" cy="5246370"/>
            <a:chOff x="0" y="0"/>
            <a:chExt cx="5842000" cy="6146800"/>
          </a:xfrm>
        </p:grpSpPr>
        <p:sp>
          <p:nvSpPr>
            <p:cNvPr name="Freeform 9" id="9"/>
            <p:cNvSpPr/>
            <p:nvPr/>
          </p:nvSpPr>
          <p:spPr>
            <a:xfrm flipH="false" flipV="false" rot="0">
              <a:off x="0" y="0"/>
              <a:ext cx="5842000" cy="6146800"/>
            </a:xfrm>
            <a:custGeom>
              <a:avLst/>
              <a:gdLst/>
              <a:ahLst/>
              <a:cxnLst/>
              <a:rect r="r" b="b" t="t" l="l"/>
              <a:pathLst>
                <a:path h="6146800" w="5842000">
                  <a:moveTo>
                    <a:pt x="5842000" y="6146800"/>
                  </a:moveTo>
                  <a:lnTo>
                    <a:pt x="0" y="6146800"/>
                  </a:lnTo>
                  <a:lnTo>
                    <a:pt x="0" y="0"/>
                  </a:lnTo>
                  <a:lnTo>
                    <a:pt x="5842000" y="0"/>
                  </a:lnTo>
                  <a:lnTo>
                    <a:pt x="5842000" y="6146800"/>
                  </a:lnTo>
                  <a:close/>
                </a:path>
              </a:pathLst>
            </a:custGeom>
            <a:blipFill>
              <a:blip r:embed="rId4"/>
              <a:stretch>
                <a:fillRect l="-28913" t="0" r="-28913" b="0"/>
              </a:stretch>
            </a:blipFill>
          </p:spPr>
        </p:sp>
        <p:sp>
          <p:nvSpPr>
            <p:cNvPr name="Freeform 10" id="10"/>
            <p:cNvSpPr/>
            <p:nvPr/>
          </p:nvSpPr>
          <p:spPr>
            <a:xfrm flipH="false" flipV="false" rot="0">
              <a:off x="0" y="0"/>
              <a:ext cx="5842000" cy="6146800"/>
            </a:xfrm>
            <a:custGeom>
              <a:avLst/>
              <a:gdLst/>
              <a:ahLst/>
              <a:cxnLst/>
              <a:rect r="r" b="b" t="t" l="l"/>
              <a:pathLst>
                <a:path h="6146800" w="5842000">
                  <a:moveTo>
                    <a:pt x="5842000" y="6146800"/>
                  </a:moveTo>
                  <a:lnTo>
                    <a:pt x="0" y="6146800"/>
                  </a:lnTo>
                  <a:lnTo>
                    <a:pt x="0" y="0"/>
                  </a:lnTo>
                  <a:lnTo>
                    <a:pt x="5842000" y="0"/>
                  </a:lnTo>
                  <a:lnTo>
                    <a:pt x="5842000" y="6146800"/>
                  </a:lnTo>
                  <a:close/>
                </a:path>
              </a:pathLst>
            </a:custGeom>
            <a:blipFill>
              <a:blip r:embed="rId3"/>
              <a:stretch>
                <a:fillRect l="0" t="-286" r="0" b="-286"/>
              </a:stretch>
            </a:blipFill>
          </p:spPr>
        </p:sp>
      </p:grpSp>
      <p:sp>
        <p:nvSpPr>
          <p:cNvPr name="TextBox 11" id="11"/>
          <p:cNvSpPr txBox="true"/>
          <p:nvPr/>
        </p:nvSpPr>
        <p:spPr>
          <a:xfrm rot="0">
            <a:off x="720396" y="442913"/>
            <a:ext cx="16847208" cy="1047750"/>
          </a:xfrm>
          <a:prstGeom prst="rect">
            <a:avLst/>
          </a:prstGeom>
        </p:spPr>
        <p:txBody>
          <a:bodyPr anchor="t" rtlCol="false" tIns="0" lIns="0" bIns="0" rIns="0">
            <a:spAutoFit/>
          </a:bodyPr>
          <a:lstStyle/>
          <a:p>
            <a:pPr algn="ctr" marL="0" indent="0" lvl="0">
              <a:lnSpc>
                <a:spcPts val="7320"/>
              </a:lnSpc>
            </a:pPr>
            <a:r>
              <a:rPr lang="en-US" sz="6100">
                <a:solidFill>
                  <a:srgbClr val="FFFFFF"/>
                </a:solidFill>
                <a:latin typeface="Arial Bold"/>
              </a:rPr>
              <a:t>National Fall Leadership Conference (NFLC)</a:t>
            </a:r>
          </a:p>
        </p:txBody>
      </p:sp>
      <p:sp>
        <p:nvSpPr>
          <p:cNvPr name="TextBox 12" id="12"/>
          <p:cNvSpPr txBox="true"/>
          <p:nvPr/>
        </p:nvSpPr>
        <p:spPr>
          <a:xfrm rot="0">
            <a:off x="1253151" y="8920471"/>
            <a:ext cx="3217218" cy="952500"/>
          </a:xfrm>
          <a:prstGeom prst="rect">
            <a:avLst/>
          </a:prstGeom>
        </p:spPr>
        <p:txBody>
          <a:bodyPr anchor="t" rtlCol="false" tIns="0" lIns="0" bIns="0" rIns="0">
            <a:spAutoFit/>
          </a:bodyPr>
          <a:lstStyle/>
          <a:p>
            <a:pPr algn="ctr">
              <a:lnSpc>
                <a:spcPts val="3599"/>
              </a:lnSpc>
              <a:spcBef>
                <a:spcPct val="0"/>
              </a:spcBef>
            </a:pPr>
            <a:r>
              <a:rPr lang="en-US" sz="2999">
                <a:solidFill>
                  <a:srgbClr val="0A2E7F"/>
                </a:solidFill>
                <a:latin typeface="Arial Bold"/>
              </a:rPr>
              <a:t>PROVIDENCE, RI </a:t>
            </a:r>
          </a:p>
          <a:p>
            <a:pPr algn="ctr">
              <a:lnSpc>
                <a:spcPts val="3599"/>
              </a:lnSpc>
              <a:spcBef>
                <a:spcPct val="0"/>
              </a:spcBef>
            </a:pPr>
            <a:r>
              <a:rPr lang="en-US" sz="2999">
                <a:solidFill>
                  <a:srgbClr val="0A2E7F"/>
                </a:solidFill>
                <a:latin typeface="Arial Bold"/>
              </a:rPr>
              <a:t>NOV. 10-11, 2023</a:t>
            </a:r>
          </a:p>
        </p:txBody>
      </p:sp>
      <p:sp>
        <p:nvSpPr>
          <p:cNvPr name="TextBox 13" id="13"/>
          <p:cNvSpPr txBox="true"/>
          <p:nvPr/>
        </p:nvSpPr>
        <p:spPr>
          <a:xfrm rot="0">
            <a:off x="13821957" y="8920471"/>
            <a:ext cx="3176141" cy="952500"/>
          </a:xfrm>
          <a:prstGeom prst="rect">
            <a:avLst/>
          </a:prstGeom>
        </p:spPr>
        <p:txBody>
          <a:bodyPr anchor="t" rtlCol="false" tIns="0" lIns="0" bIns="0" rIns="0">
            <a:spAutoFit/>
          </a:bodyPr>
          <a:lstStyle/>
          <a:p>
            <a:pPr algn="ctr">
              <a:lnSpc>
                <a:spcPts val="3599"/>
              </a:lnSpc>
              <a:spcBef>
                <a:spcPct val="0"/>
              </a:spcBef>
            </a:pPr>
            <a:r>
              <a:rPr lang="en-US" sz="2999">
                <a:solidFill>
                  <a:srgbClr val="0A2E7F"/>
                </a:solidFill>
                <a:latin typeface="Arial Bold"/>
              </a:rPr>
              <a:t>DALLAS, TX  </a:t>
            </a:r>
          </a:p>
          <a:p>
            <a:pPr algn="ctr">
              <a:lnSpc>
                <a:spcPts val="3599"/>
              </a:lnSpc>
              <a:spcBef>
                <a:spcPct val="0"/>
              </a:spcBef>
            </a:pPr>
            <a:r>
              <a:rPr lang="en-US" sz="2999">
                <a:solidFill>
                  <a:srgbClr val="0A2E7F"/>
                </a:solidFill>
                <a:latin typeface="Arial Bold"/>
              </a:rPr>
              <a:t>NOV. 17-18, 2023 </a:t>
            </a:r>
          </a:p>
        </p:txBody>
      </p:sp>
      <p:sp>
        <p:nvSpPr>
          <p:cNvPr name="TextBox 14" id="14"/>
          <p:cNvSpPr txBox="true"/>
          <p:nvPr/>
        </p:nvSpPr>
        <p:spPr>
          <a:xfrm rot="0">
            <a:off x="5234619" y="3648394"/>
            <a:ext cx="7507735" cy="4524376"/>
          </a:xfrm>
          <a:prstGeom prst="rect">
            <a:avLst/>
          </a:prstGeom>
        </p:spPr>
        <p:txBody>
          <a:bodyPr anchor="t" rtlCol="false" tIns="0" lIns="0" bIns="0" rIns="0">
            <a:spAutoFit/>
          </a:bodyPr>
          <a:lstStyle/>
          <a:p>
            <a:pPr marL="647694" indent="-323847" lvl="1">
              <a:lnSpc>
                <a:spcPts val="4499"/>
              </a:lnSpc>
              <a:buFont typeface="Arial"/>
              <a:buChar char="•"/>
            </a:pPr>
            <a:r>
              <a:rPr lang="en-US" sz="2999">
                <a:solidFill>
                  <a:srgbClr val="0A2E7F"/>
                </a:solidFill>
                <a:latin typeface="Arial Bold"/>
              </a:rPr>
              <a:t>Refine your business skills through interactive workshops</a:t>
            </a:r>
          </a:p>
          <a:p>
            <a:pPr marL="647694" indent="-323847" lvl="1">
              <a:lnSpc>
                <a:spcPts val="4499"/>
              </a:lnSpc>
              <a:buFont typeface="Arial"/>
              <a:buChar char="•"/>
            </a:pPr>
            <a:r>
              <a:rPr lang="en-US" sz="2999">
                <a:solidFill>
                  <a:srgbClr val="0A2E7F"/>
                </a:solidFill>
                <a:latin typeface="Arial Bold"/>
              </a:rPr>
              <a:t>Connect with colleges and universities </a:t>
            </a:r>
          </a:p>
          <a:p>
            <a:pPr marL="647694" indent="-323847" lvl="1">
              <a:lnSpc>
                <a:spcPts val="4499"/>
              </a:lnSpc>
              <a:buFont typeface="Arial"/>
              <a:buChar char="•"/>
            </a:pPr>
            <a:r>
              <a:rPr lang="en-US" sz="2999">
                <a:solidFill>
                  <a:srgbClr val="0A2E7F"/>
                </a:solidFill>
                <a:latin typeface="Arial Bold"/>
              </a:rPr>
              <a:t>Create a national network with other FBLA members </a:t>
            </a:r>
          </a:p>
          <a:p>
            <a:pPr marL="647694" indent="-323847" lvl="1">
              <a:lnSpc>
                <a:spcPts val="4499"/>
              </a:lnSpc>
              <a:buFont typeface="Arial"/>
              <a:buChar char="•"/>
            </a:pPr>
            <a:r>
              <a:rPr lang="en-US" sz="2999">
                <a:solidFill>
                  <a:srgbClr val="0A2E7F"/>
                </a:solidFill>
                <a:latin typeface="Arial Bold"/>
              </a:rPr>
              <a:t>Immerse yourself in a new city and new experiences</a:t>
            </a:r>
          </a:p>
        </p:txBody>
      </p:sp>
      <p:sp>
        <p:nvSpPr>
          <p:cNvPr name="TextBox 15" id="15"/>
          <p:cNvSpPr txBox="true"/>
          <p:nvPr/>
        </p:nvSpPr>
        <p:spPr>
          <a:xfrm rot="0">
            <a:off x="4757408" y="2351403"/>
            <a:ext cx="8773184" cy="1144591"/>
          </a:xfrm>
          <a:prstGeom prst="rect">
            <a:avLst/>
          </a:prstGeom>
        </p:spPr>
        <p:txBody>
          <a:bodyPr anchor="t" rtlCol="false" tIns="0" lIns="0" bIns="0" rIns="0">
            <a:spAutoFit/>
          </a:bodyPr>
          <a:lstStyle/>
          <a:p>
            <a:pPr algn="ctr">
              <a:lnSpc>
                <a:spcPts val="8913"/>
              </a:lnSpc>
            </a:pPr>
            <a:r>
              <a:rPr lang="en-US" sz="7750">
                <a:solidFill>
                  <a:srgbClr val="0A2E7F"/>
                </a:solidFill>
                <a:latin typeface="Signika"/>
              </a:rPr>
              <a:t>Mark Your Calendars</a:t>
            </a:r>
          </a:p>
        </p:txBody>
      </p:sp>
      <p:sp>
        <p:nvSpPr>
          <p:cNvPr name="TextBox 16" id="16"/>
          <p:cNvSpPr txBox="true"/>
          <p:nvPr/>
        </p:nvSpPr>
        <p:spPr>
          <a:xfrm rot="0">
            <a:off x="5876955" y="8563295"/>
            <a:ext cx="6223063" cy="1245881"/>
          </a:xfrm>
          <a:prstGeom prst="rect">
            <a:avLst/>
          </a:prstGeom>
        </p:spPr>
        <p:txBody>
          <a:bodyPr anchor="t" rtlCol="false" tIns="0" lIns="0" bIns="0" rIns="0">
            <a:spAutoFit/>
          </a:bodyPr>
          <a:lstStyle/>
          <a:p>
            <a:pPr algn="ctr">
              <a:lnSpc>
                <a:spcPts val="4800"/>
              </a:lnSpc>
            </a:pPr>
            <a:r>
              <a:rPr lang="en-US" sz="4800" u="sng">
                <a:solidFill>
                  <a:srgbClr val="0A2E7F"/>
                </a:solidFill>
                <a:latin typeface="Signika Bold"/>
                <a:hlinkClick r:id="rId5" tooltip="https://www.fbla-pbl.org/nflc/"/>
              </a:rPr>
              <a:t>https://www.fbla-pbl.org/nflc/</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622053" y="29947"/>
            <a:ext cx="19221080" cy="1997507"/>
            <a:chOff x="0" y="0"/>
            <a:chExt cx="5062342" cy="526092"/>
          </a:xfrm>
        </p:grpSpPr>
        <p:sp>
          <p:nvSpPr>
            <p:cNvPr name="Freeform 3" id="3"/>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4448378" y="3315019"/>
            <a:ext cx="9391244" cy="5268488"/>
          </a:xfrm>
          <a:custGeom>
            <a:avLst/>
            <a:gdLst/>
            <a:ahLst/>
            <a:cxnLst/>
            <a:rect r="r" b="b" t="t" l="l"/>
            <a:pathLst>
              <a:path h="5268488" w="9391244">
                <a:moveTo>
                  <a:pt x="0" y="0"/>
                </a:moveTo>
                <a:lnTo>
                  <a:pt x="9391244" y="0"/>
                </a:lnTo>
                <a:lnTo>
                  <a:pt x="9391244" y="5268487"/>
                </a:lnTo>
                <a:lnTo>
                  <a:pt x="0" y="5268487"/>
                </a:lnTo>
                <a:lnTo>
                  <a:pt x="0" y="0"/>
                </a:lnTo>
                <a:close/>
              </a:path>
            </a:pathLst>
          </a:custGeom>
          <a:blipFill>
            <a:blip r:embed="rId2"/>
            <a:stretch>
              <a:fillRect l="0" t="0" r="0" b="0"/>
            </a:stretch>
          </a:blipFill>
        </p:spPr>
      </p:sp>
      <p:sp>
        <p:nvSpPr>
          <p:cNvPr name="TextBox 6" id="6"/>
          <p:cNvSpPr txBox="true"/>
          <p:nvPr/>
        </p:nvSpPr>
        <p:spPr>
          <a:xfrm rot="0">
            <a:off x="720396" y="442913"/>
            <a:ext cx="16847208" cy="1047750"/>
          </a:xfrm>
          <a:prstGeom prst="rect">
            <a:avLst/>
          </a:prstGeom>
        </p:spPr>
        <p:txBody>
          <a:bodyPr anchor="t" rtlCol="false" tIns="0" lIns="0" bIns="0" rIns="0">
            <a:spAutoFit/>
          </a:bodyPr>
          <a:lstStyle/>
          <a:p>
            <a:pPr algn="ctr" marL="0" indent="0" lvl="0">
              <a:lnSpc>
                <a:spcPts val="7320"/>
              </a:lnSpc>
            </a:pPr>
            <a:r>
              <a:rPr lang="en-US" sz="6100">
                <a:solidFill>
                  <a:srgbClr val="FFFFFF"/>
                </a:solidFill>
                <a:latin typeface="Arial Bold"/>
              </a:rPr>
              <a:t>State Leadership Conference (SLC)</a:t>
            </a:r>
          </a:p>
        </p:txBody>
      </p:sp>
      <p:sp>
        <p:nvSpPr>
          <p:cNvPr name="TextBox 7" id="7"/>
          <p:cNvSpPr txBox="true"/>
          <p:nvPr/>
        </p:nvSpPr>
        <p:spPr>
          <a:xfrm rot="0">
            <a:off x="6768247" y="8779130"/>
            <a:ext cx="5194102" cy="1186940"/>
          </a:xfrm>
          <a:prstGeom prst="rect">
            <a:avLst/>
          </a:prstGeom>
        </p:spPr>
        <p:txBody>
          <a:bodyPr anchor="t" rtlCol="false" tIns="0" lIns="0" bIns="0" rIns="0">
            <a:spAutoFit/>
          </a:bodyPr>
          <a:lstStyle/>
          <a:p>
            <a:pPr algn="ctr">
              <a:lnSpc>
                <a:spcPts val="2143"/>
              </a:lnSpc>
            </a:pPr>
            <a:r>
              <a:rPr lang="en-US" sz="3199">
                <a:solidFill>
                  <a:srgbClr val="0A2E7F"/>
                </a:solidFill>
                <a:latin typeface="Arial Bold"/>
              </a:rPr>
              <a:t>April 18-19, 2024</a:t>
            </a:r>
          </a:p>
          <a:p>
            <a:pPr algn="ctr">
              <a:lnSpc>
                <a:spcPts val="2143"/>
              </a:lnSpc>
            </a:pPr>
          </a:p>
          <a:p>
            <a:pPr algn="ctr">
              <a:lnSpc>
                <a:spcPts val="2143"/>
              </a:lnSpc>
            </a:pPr>
            <a:r>
              <a:rPr lang="en-US" sz="3199">
                <a:solidFill>
                  <a:srgbClr val="0A2E7F"/>
                </a:solidFill>
                <a:latin typeface="Arial Bold"/>
              </a:rPr>
              <a:t>Champ Camp!  - June 2024</a:t>
            </a:r>
          </a:p>
          <a:p>
            <a:pPr algn="ctr">
              <a:lnSpc>
                <a:spcPts val="2143"/>
              </a:lnSpc>
            </a:pPr>
          </a:p>
        </p:txBody>
      </p:sp>
      <p:sp>
        <p:nvSpPr>
          <p:cNvPr name="TextBox 8" id="8"/>
          <p:cNvSpPr txBox="true"/>
          <p:nvPr/>
        </p:nvSpPr>
        <p:spPr>
          <a:xfrm rot="0">
            <a:off x="2925631" y="2027553"/>
            <a:ext cx="12436738" cy="1287466"/>
          </a:xfrm>
          <a:prstGeom prst="rect">
            <a:avLst/>
          </a:prstGeom>
        </p:spPr>
        <p:txBody>
          <a:bodyPr anchor="t" rtlCol="false" tIns="0" lIns="0" bIns="0" rIns="0">
            <a:spAutoFit/>
          </a:bodyPr>
          <a:lstStyle/>
          <a:p>
            <a:pPr algn="ctr">
              <a:lnSpc>
                <a:spcPts val="8913"/>
              </a:lnSpc>
            </a:pPr>
            <a:r>
              <a:rPr lang="en-US" sz="7750">
                <a:solidFill>
                  <a:srgbClr val="0A2E7F"/>
                </a:solidFill>
                <a:latin typeface="Arial Bold"/>
              </a:rPr>
              <a:t>Mobile Convention Center</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622053" y="29947"/>
            <a:ext cx="19221080" cy="1997507"/>
            <a:chOff x="0" y="0"/>
            <a:chExt cx="5062342" cy="526092"/>
          </a:xfrm>
        </p:grpSpPr>
        <p:sp>
          <p:nvSpPr>
            <p:cNvPr name="Freeform 3" id="3"/>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2381921" y="5310624"/>
            <a:ext cx="13524158" cy="4395351"/>
          </a:xfrm>
          <a:custGeom>
            <a:avLst/>
            <a:gdLst/>
            <a:ahLst/>
            <a:cxnLst/>
            <a:rect r="r" b="b" t="t" l="l"/>
            <a:pathLst>
              <a:path h="4395351" w="13524158">
                <a:moveTo>
                  <a:pt x="0" y="0"/>
                </a:moveTo>
                <a:lnTo>
                  <a:pt x="13524158" y="0"/>
                </a:lnTo>
                <a:lnTo>
                  <a:pt x="13524158" y="4395351"/>
                </a:lnTo>
                <a:lnTo>
                  <a:pt x="0" y="4395351"/>
                </a:lnTo>
                <a:lnTo>
                  <a:pt x="0" y="0"/>
                </a:lnTo>
                <a:close/>
              </a:path>
            </a:pathLst>
          </a:custGeom>
          <a:blipFill>
            <a:blip r:embed="rId2"/>
            <a:stretch>
              <a:fillRect l="0" t="0" r="0" b="0"/>
            </a:stretch>
          </a:blipFill>
        </p:spPr>
      </p:sp>
      <p:sp>
        <p:nvSpPr>
          <p:cNvPr name="TextBox 6" id="6"/>
          <p:cNvSpPr txBox="true"/>
          <p:nvPr/>
        </p:nvSpPr>
        <p:spPr>
          <a:xfrm rot="0">
            <a:off x="720396" y="442913"/>
            <a:ext cx="16847208" cy="1971675"/>
          </a:xfrm>
          <a:prstGeom prst="rect">
            <a:avLst/>
          </a:prstGeom>
        </p:spPr>
        <p:txBody>
          <a:bodyPr anchor="t" rtlCol="false" tIns="0" lIns="0" bIns="0" rIns="0">
            <a:spAutoFit/>
          </a:bodyPr>
          <a:lstStyle/>
          <a:p>
            <a:pPr algn="ctr">
              <a:lnSpc>
                <a:spcPts val="7320"/>
              </a:lnSpc>
            </a:pPr>
            <a:r>
              <a:rPr lang="en-US" sz="6100">
                <a:solidFill>
                  <a:srgbClr val="FFFFFF"/>
                </a:solidFill>
                <a:latin typeface="Arial Bold"/>
              </a:rPr>
              <a:t>National Leadership Conference (NLC)</a:t>
            </a:r>
          </a:p>
          <a:p>
            <a:pPr algn="ctr" marL="0" indent="0" lvl="0">
              <a:lnSpc>
                <a:spcPts val="7320"/>
              </a:lnSpc>
            </a:pPr>
          </a:p>
        </p:txBody>
      </p:sp>
      <p:sp>
        <p:nvSpPr>
          <p:cNvPr name="TextBox 7" id="7"/>
          <p:cNvSpPr txBox="true"/>
          <p:nvPr/>
        </p:nvSpPr>
        <p:spPr>
          <a:xfrm rot="0">
            <a:off x="9080525" y="9201150"/>
            <a:ext cx="126950" cy="952500"/>
          </a:xfrm>
          <a:prstGeom prst="rect">
            <a:avLst/>
          </a:prstGeom>
        </p:spPr>
        <p:txBody>
          <a:bodyPr anchor="t" rtlCol="false" tIns="0" lIns="0" bIns="0" rIns="0">
            <a:spAutoFit/>
          </a:bodyPr>
          <a:lstStyle/>
          <a:p>
            <a:pPr algn="ctr">
              <a:lnSpc>
                <a:spcPts val="3599"/>
              </a:lnSpc>
            </a:pPr>
            <a:r>
              <a:rPr lang="en-US" sz="2999">
                <a:solidFill>
                  <a:srgbClr val="0A2E7F"/>
                </a:solidFill>
                <a:latin typeface="Arial Bold"/>
              </a:rPr>
              <a:t>)</a:t>
            </a:r>
          </a:p>
          <a:p>
            <a:pPr algn="ctr">
              <a:lnSpc>
                <a:spcPts val="3599"/>
              </a:lnSpc>
              <a:spcBef>
                <a:spcPct val="0"/>
              </a:spcBef>
            </a:pPr>
          </a:p>
        </p:txBody>
      </p:sp>
      <p:sp>
        <p:nvSpPr>
          <p:cNvPr name="TextBox 8" id="8"/>
          <p:cNvSpPr txBox="true"/>
          <p:nvPr/>
        </p:nvSpPr>
        <p:spPr>
          <a:xfrm rot="0">
            <a:off x="1092175" y="2361247"/>
            <a:ext cx="16230600" cy="2782253"/>
          </a:xfrm>
          <a:prstGeom prst="rect">
            <a:avLst/>
          </a:prstGeom>
        </p:spPr>
        <p:txBody>
          <a:bodyPr anchor="t" rtlCol="false" tIns="0" lIns="0" bIns="0" rIns="0">
            <a:spAutoFit/>
          </a:bodyPr>
          <a:lstStyle/>
          <a:p>
            <a:pPr algn="ctr">
              <a:lnSpc>
                <a:spcPts val="7359"/>
              </a:lnSpc>
            </a:pPr>
            <a:r>
              <a:rPr lang="en-US" sz="6399">
                <a:solidFill>
                  <a:srgbClr val="0A2E7F"/>
                </a:solidFill>
                <a:latin typeface="Arial Bold"/>
              </a:rPr>
              <a:t>Orlando, FL</a:t>
            </a:r>
          </a:p>
          <a:p>
            <a:pPr algn="ctr">
              <a:lnSpc>
                <a:spcPts val="6785"/>
              </a:lnSpc>
            </a:pPr>
            <a:r>
              <a:rPr lang="en-US" sz="5900">
                <a:solidFill>
                  <a:srgbClr val="0A2E7F"/>
                </a:solidFill>
                <a:latin typeface="Arial Bold"/>
              </a:rPr>
              <a:t>Collegiate: June 24-27</a:t>
            </a:r>
          </a:p>
          <a:p>
            <a:pPr algn="ctr">
              <a:lnSpc>
                <a:spcPts val="6785"/>
              </a:lnSpc>
            </a:pPr>
            <a:r>
              <a:rPr lang="en-US" sz="5900">
                <a:solidFill>
                  <a:srgbClr val="0A2E7F"/>
                </a:solidFill>
                <a:latin typeface="Arial Bold"/>
              </a:rPr>
              <a:t>Middle School &amp; High School: June 29-July 2</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622053" y="29947"/>
            <a:ext cx="19221080" cy="1997507"/>
            <a:chOff x="0" y="0"/>
            <a:chExt cx="5062342" cy="526092"/>
          </a:xfrm>
        </p:grpSpPr>
        <p:sp>
          <p:nvSpPr>
            <p:cNvPr name="Freeform 3" id="3"/>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a:grpSpLocks noChangeAspect="true"/>
          </p:cNvGrpSpPr>
          <p:nvPr/>
        </p:nvGrpSpPr>
        <p:grpSpPr>
          <a:xfrm rot="0">
            <a:off x="534273" y="3465012"/>
            <a:ext cx="5044423" cy="3700159"/>
            <a:chOff x="0" y="0"/>
            <a:chExt cx="4198620" cy="3079750"/>
          </a:xfrm>
        </p:grpSpPr>
        <p:sp>
          <p:nvSpPr>
            <p:cNvPr name="Freeform 6" id="6"/>
            <p:cNvSpPr/>
            <p:nvPr/>
          </p:nvSpPr>
          <p:spPr>
            <a:xfrm flipH="false" flipV="false" rot="0">
              <a:off x="-12699" y="-2540"/>
              <a:ext cx="4215129" cy="3083560"/>
            </a:xfrm>
            <a:custGeom>
              <a:avLst/>
              <a:gdLst/>
              <a:ahLst/>
              <a:cxnLst/>
              <a:rect r="r" b="b" t="t" l="l"/>
              <a:pathLst>
                <a:path h="3083560" w="4215129">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2"/>
              <a:stretch>
                <a:fillRect l="-23855" t="-49214" r="-42754" b="-135217"/>
              </a:stretch>
            </a:blipFill>
          </p:spPr>
        </p:sp>
      </p:grpSp>
      <p:grpSp>
        <p:nvGrpSpPr>
          <p:cNvPr name="Group 7" id="7"/>
          <p:cNvGrpSpPr>
            <a:grpSpLocks noChangeAspect="true"/>
          </p:cNvGrpSpPr>
          <p:nvPr/>
        </p:nvGrpSpPr>
        <p:grpSpPr>
          <a:xfrm rot="0">
            <a:off x="1884246" y="6178157"/>
            <a:ext cx="6498997" cy="4182952"/>
            <a:chOff x="0" y="0"/>
            <a:chExt cx="5513070" cy="3548380"/>
          </a:xfrm>
        </p:grpSpPr>
        <p:sp>
          <p:nvSpPr>
            <p:cNvPr name="Freeform 8" id="8"/>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3"/>
              <a:stretch>
                <a:fillRect l="0" t="-17358" r="0" b="-76921"/>
              </a:stretch>
            </a:blipFill>
          </p:spPr>
        </p:sp>
      </p:grpSp>
      <p:sp>
        <p:nvSpPr>
          <p:cNvPr name="TextBox 9" id="9"/>
          <p:cNvSpPr txBox="true"/>
          <p:nvPr/>
        </p:nvSpPr>
        <p:spPr>
          <a:xfrm rot="0">
            <a:off x="720396" y="442913"/>
            <a:ext cx="16847208" cy="1047750"/>
          </a:xfrm>
          <a:prstGeom prst="rect">
            <a:avLst/>
          </a:prstGeom>
        </p:spPr>
        <p:txBody>
          <a:bodyPr anchor="t" rtlCol="false" tIns="0" lIns="0" bIns="0" rIns="0">
            <a:spAutoFit/>
          </a:bodyPr>
          <a:lstStyle/>
          <a:p>
            <a:pPr algn="ctr" marL="0" indent="0" lvl="0">
              <a:lnSpc>
                <a:spcPts val="7320"/>
              </a:lnSpc>
            </a:pPr>
            <a:r>
              <a:rPr lang="en-US" sz="6100">
                <a:solidFill>
                  <a:srgbClr val="FFFFFF"/>
                </a:solidFill>
                <a:latin typeface="Arial Bold"/>
              </a:rPr>
              <a:t>2023 National Leadership Conference </a:t>
            </a:r>
          </a:p>
        </p:txBody>
      </p:sp>
      <p:sp>
        <p:nvSpPr>
          <p:cNvPr name="TextBox 10" id="10"/>
          <p:cNvSpPr txBox="true"/>
          <p:nvPr/>
        </p:nvSpPr>
        <p:spPr>
          <a:xfrm rot="0">
            <a:off x="2683655" y="2309926"/>
            <a:ext cx="12609664" cy="870585"/>
          </a:xfrm>
          <a:prstGeom prst="rect">
            <a:avLst/>
          </a:prstGeom>
        </p:spPr>
        <p:txBody>
          <a:bodyPr anchor="t" rtlCol="false" tIns="0" lIns="0" bIns="0" rIns="0">
            <a:spAutoFit/>
          </a:bodyPr>
          <a:lstStyle/>
          <a:p>
            <a:pPr algn="ctr">
              <a:lnSpc>
                <a:spcPts val="6720"/>
              </a:lnSpc>
            </a:pPr>
            <a:r>
              <a:rPr lang="en-US" sz="6000">
                <a:solidFill>
                  <a:srgbClr val="0A2E7F"/>
                </a:solidFill>
                <a:latin typeface="Playlist Script"/>
              </a:rPr>
              <a:t>Congratulations to all winners &amp; advisers!</a:t>
            </a:r>
          </a:p>
        </p:txBody>
      </p:sp>
      <p:grpSp>
        <p:nvGrpSpPr>
          <p:cNvPr name="Group 11" id="11"/>
          <p:cNvGrpSpPr>
            <a:grpSpLocks noChangeAspect="true"/>
          </p:cNvGrpSpPr>
          <p:nvPr/>
        </p:nvGrpSpPr>
        <p:grpSpPr>
          <a:xfrm rot="0">
            <a:off x="6561477" y="3465012"/>
            <a:ext cx="4797008" cy="3518676"/>
            <a:chOff x="0" y="0"/>
            <a:chExt cx="4198620" cy="3079750"/>
          </a:xfrm>
        </p:grpSpPr>
        <p:sp>
          <p:nvSpPr>
            <p:cNvPr name="Freeform 12" id="12"/>
            <p:cNvSpPr/>
            <p:nvPr/>
          </p:nvSpPr>
          <p:spPr>
            <a:xfrm flipH="false" flipV="false" rot="0">
              <a:off x="-12699" y="-2540"/>
              <a:ext cx="4215129" cy="3083560"/>
            </a:xfrm>
            <a:custGeom>
              <a:avLst/>
              <a:gdLst/>
              <a:ahLst/>
              <a:cxnLst/>
              <a:rect r="r" b="b" t="t" l="l"/>
              <a:pathLst>
                <a:path h="3083560" w="4215129">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4"/>
              <a:stretch>
                <a:fillRect l="0" t="-8299" r="0" b="-62417"/>
              </a:stretch>
            </a:blipFill>
          </p:spPr>
        </p:sp>
      </p:grpSp>
      <p:grpSp>
        <p:nvGrpSpPr>
          <p:cNvPr name="Group 13" id="13"/>
          <p:cNvGrpSpPr>
            <a:grpSpLocks noChangeAspect="true"/>
          </p:cNvGrpSpPr>
          <p:nvPr/>
        </p:nvGrpSpPr>
        <p:grpSpPr>
          <a:xfrm rot="0">
            <a:off x="8383242" y="6178157"/>
            <a:ext cx="6383854" cy="4108843"/>
            <a:chOff x="0" y="0"/>
            <a:chExt cx="5513070" cy="3548380"/>
          </a:xfrm>
        </p:grpSpPr>
        <p:sp>
          <p:nvSpPr>
            <p:cNvPr name="Freeform 14" id="14"/>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5"/>
              <a:stretch>
                <a:fillRect l="-12048" t="-87811" r="-13475" b="-56057"/>
              </a:stretch>
            </a:blipFill>
          </p:spPr>
        </p:sp>
      </p:grpSp>
      <p:grpSp>
        <p:nvGrpSpPr>
          <p:cNvPr name="Group 15" id="15"/>
          <p:cNvGrpSpPr>
            <a:grpSpLocks noChangeAspect="true"/>
          </p:cNvGrpSpPr>
          <p:nvPr/>
        </p:nvGrpSpPr>
        <p:grpSpPr>
          <a:xfrm rot="0">
            <a:off x="12341265" y="3424884"/>
            <a:ext cx="5588198" cy="4099026"/>
            <a:chOff x="0" y="0"/>
            <a:chExt cx="4198620" cy="3079750"/>
          </a:xfrm>
        </p:grpSpPr>
        <p:sp>
          <p:nvSpPr>
            <p:cNvPr name="Freeform 16" id="16"/>
            <p:cNvSpPr/>
            <p:nvPr/>
          </p:nvSpPr>
          <p:spPr>
            <a:xfrm flipH="false" flipV="false" rot="0">
              <a:off x="-12699" y="-2540"/>
              <a:ext cx="4215129" cy="3083560"/>
            </a:xfrm>
            <a:custGeom>
              <a:avLst/>
              <a:gdLst/>
              <a:ahLst/>
              <a:cxnLst/>
              <a:rect r="r" b="b" t="t" l="l"/>
              <a:pathLst>
                <a:path h="3083560" w="4215129">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6"/>
              <a:stretch>
                <a:fillRect l="0" t="-35358" r="0" b="-35358"/>
              </a:stretch>
            </a:blipFill>
          </p:spPr>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622053" y="29947"/>
            <a:ext cx="19221080" cy="1997507"/>
            <a:chOff x="0" y="0"/>
            <a:chExt cx="5062342" cy="526092"/>
          </a:xfrm>
        </p:grpSpPr>
        <p:sp>
          <p:nvSpPr>
            <p:cNvPr name="Freeform 3" id="3"/>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720396" y="2293957"/>
            <a:ext cx="8718041" cy="5699087"/>
          </a:xfrm>
          <a:custGeom>
            <a:avLst/>
            <a:gdLst/>
            <a:ahLst/>
            <a:cxnLst/>
            <a:rect r="r" b="b" t="t" l="l"/>
            <a:pathLst>
              <a:path h="5699087" w="8718041">
                <a:moveTo>
                  <a:pt x="0" y="0"/>
                </a:moveTo>
                <a:lnTo>
                  <a:pt x="8718041" y="0"/>
                </a:lnTo>
                <a:lnTo>
                  <a:pt x="8718041" y="5699086"/>
                </a:lnTo>
                <a:lnTo>
                  <a:pt x="0" y="5699086"/>
                </a:lnTo>
                <a:lnTo>
                  <a:pt x="0" y="0"/>
                </a:lnTo>
                <a:close/>
              </a:path>
            </a:pathLst>
          </a:custGeom>
          <a:blipFill>
            <a:blip r:embed="rId2"/>
            <a:stretch>
              <a:fillRect l="-25718" t="-23273" r="-20285" b="0"/>
            </a:stretch>
          </a:blipFill>
        </p:spPr>
      </p:sp>
      <p:sp>
        <p:nvSpPr>
          <p:cNvPr name="TextBox 6" id="6"/>
          <p:cNvSpPr txBox="true"/>
          <p:nvPr/>
        </p:nvSpPr>
        <p:spPr>
          <a:xfrm rot="0">
            <a:off x="720396" y="442913"/>
            <a:ext cx="16847208" cy="1047750"/>
          </a:xfrm>
          <a:prstGeom prst="rect">
            <a:avLst/>
          </a:prstGeom>
        </p:spPr>
        <p:txBody>
          <a:bodyPr anchor="t" rtlCol="false" tIns="0" lIns="0" bIns="0" rIns="0">
            <a:spAutoFit/>
          </a:bodyPr>
          <a:lstStyle/>
          <a:p>
            <a:pPr algn="ctr" marL="0" indent="0" lvl="0">
              <a:lnSpc>
                <a:spcPts val="7320"/>
              </a:lnSpc>
            </a:pPr>
            <a:r>
              <a:rPr lang="en-US" sz="6100">
                <a:solidFill>
                  <a:srgbClr val="FFFFFF"/>
                </a:solidFill>
                <a:latin typeface="Arial Bold"/>
              </a:rPr>
              <a:t>2023 NLC Awards and Recognition</a:t>
            </a:r>
          </a:p>
        </p:txBody>
      </p:sp>
      <p:sp>
        <p:nvSpPr>
          <p:cNvPr name="TextBox 7" id="7"/>
          <p:cNvSpPr txBox="true"/>
          <p:nvPr/>
        </p:nvSpPr>
        <p:spPr>
          <a:xfrm rot="0">
            <a:off x="9867114" y="3333555"/>
            <a:ext cx="8164437" cy="2776538"/>
          </a:xfrm>
          <a:prstGeom prst="rect">
            <a:avLst/>
          </a:prstGeom>
        </p:spPr>
        <p:txBody>
          <a:bodyPr anchor="t" rtlCol="false" tIns="0" lIns="0" bIns="0" rIns="0">
            <a:spAutoFit/>
          </a:bodyPr>
          <a:lstStyle/>
          <a:p>
            <a:pPr>
              <a:lnSpc>
                <a:spcPts val="4396"/>
              </a:lnSpc>
            </a:pPr>
            <a:r>
              <a:rPr lang="en-US" sz="3664">
                <a:solidFill>
                  <a:srgbClr val="0A2E7F"/>
                </a:solidFill>
                <a:latin typeface="Garet Bold"/>
              </a:rPr>
              <a:t>State President: Kendi McHargh</a:t>
            </a:r>
          </a:p>
          <a:p>
            <a:pPr>
              <a:lnSpc>
                <a:spcPts val="4396"/>
              </a:lnSpc>
            </a:pPr>
          </a:p>
          <a:p>
            <a:pPr>
              <a:lnSpc>
                <a:spcPts val="4396"/>
              </a:lnSpc>
            </a:pPr>
            <a:r>
              <a:rPr lang="en-US" sz="3664">
                <a:solidFill>
                  <a:srgbClr val="0A2E7F"/>
                </a:solidFill>
                <a:latin typeface="Garet Bold"/>
              </a:rPr>
              <a:t>Who's Who: Alexandria Torbert</a:t>
            </a:r>
          </a:p>
          <a:p>
            <a:pPr>
              <a:lnSpc>
                <a:spcPts val="4396"/>
              </a:lnSpc>
            </a:pPr>
          </a:p>
          <a:p>
            <a:pPr>
              <a:lnSpc>
                <a:spcPts val="4396"/>
              </a:lnSpc>
              <a:spcBef>
                <a:spcPct val="0"/>
              </a:spcBef>
            </a:pPr>
            <a:r>
              <a:rPr lang="en-US" sz="3664">
                <a:solidFill>
                  <a:srgbClr val="0A2E7F"/>
                </a:solidFill>
                <a:latin typeface="Garet Bold"/>
              </a:rPr>
              <a:t>Young Leader: MJ Rutland</a:t>
            </a:r>
          </a:p>
        </p:txBody>
      </p:sp>
      <p:sp>
        <p:nvSpPr>
          <p:cNvPr name="TextBox 8" id="8"/>
          <p:cNvSpPr txBox="true"/>
          <p:nvPr/>
        </p:nvSpPr>
        <p:spPr>
          <a:xfrm rot="0">
            <a:off x="1649136" y="7983518"/>
            <a:ext cx="15610164" cy="2162175"/>
          </a:xfrm>
          <a:prstGeom prst="rect">
            <a:avLst/>
          </a:prstGeom>
        </p:spPr>
        <p:txBody>
          <a:bodyPr anchor="t" rtlCol="false" tIns="0" lIns="0" bIns="0" rIns="0">
            <a:spAutoFit/>
          </a:bodyPr>
          <a:lstStyle/>
          <a:p>
            <a:pPr>
              <a:lnSpc>
                <a:spcPts val="3916"/>
              </a:lnSpc>
            </a:pPr>
          </a:p>
          <a:p>
            <a:pPr>
              <a:lnSpc>
                <a:spcPts val="4636"/>
              </a:lnSpc>
            </a:pPr>
            <a:r>
              <a:rPr lang="en-US" sz="3864">
                <a:solidFill>
                  <a:srgbClr val="0A2E7F"/>
                </a:solidFill>
                <a:latin typeface="Garet Bold"/>
              </a:rPr>
              <a:t>Middle School Outstanding Adviser: Shellie Ballard-Thomas</a:t>
            </a:r>
          </a:p>
          <a:p>
            <a:pPr>
              <a:lnSpc>
                <a:spcPts val="4636"/>
              </a:lnSpc>
            </a:pPr>
            <a:r>
              <a:rPr lang="en-US" sz="3864">
                <a:solidFill>
                  <a:srgbClr val="0A2E7F"/>
                </a:solidFill>
                <a:latin typeface="Garet Bold"/>
              </a:rPr>
              <a:t>High School Outstanding Adviser: Vicky Crane</a:t>
            </a:r>
          </a:p>
          <a:p>
            <a:pPr>
              <a:lnSpc>
                <a:spcPts val="3916"/>
              </a:lnSpc>
              <a:spcBef>
                <a:spcPct val="0"/>
              </a:spcBef>
            </a:pP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622053" y="29947"/>
            <a:ext cx="19221080" cy="1997507"/>
            <a:chOff x="0" y="0"/>
            <a:chExt cx="5062342" cy="526092"/>
          </a:xfrm>
        </p:grpSpPr>
        <p:sp>
          <p:nvSpPr>
            <p:cNvPr name="Freeform 3" id="3"/>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3462078" y="3655493"/>
            <a:ext cx="4842719" cy="6053399"/>
          </a:xfrm>
          <a:custGeom>
            <a:avLst/>
            <a:gdLst/>
            <a:ahLst/>
            <a:cxnLst/>
            <a:rect r="r" b="b" t="t" l="l"/>
            <a:pathLst>
              <a:path h="6053399" w="4842719">
                <a:moveTo>
                  <a:pt x="0" y="0"/>
                </a:moveTo>
                <a:lnTo>
                  <a:pt x="4842719" y="0"/>
                </a:lnTo>
                <a:lnTo>
                  <a:pt x="4842719" y="6053399"/>
                </a:lnTo>
                <a:lnTo>
                  <a:pt x="0" y="6053399"/>
                </a:lnTo>
                <a:lnTo>
                  <a:pt x="0" y="0"/>
                </a:lnTo>
                <a:close/>
              </a:path>
            </a:pathLst>
          </a:custGeom>
          <a:blipFill>
            <a:blip r:embed="rId2"/>
            <a:stretch>
              <a:fillRect l="0" t="0" r="0" b="0"/>
            </a:stretch>
          </a:blipFill>
        </p:spPr>
      </p:sp>
      <p:sp>
        <p:nvSpPr>
          <p:cNvPr name="TextBox 6" id="6"/>
          <p:cNvSpPr txBox="true"/>
          <p:nvPr/>
        </p:nvSpPr>
        <p:spPr>
          <a:xfrm rot="0">
            <a:off x="720396" y="442913"/>
            <a:ext cx="16847208" cy="1047750"/>
          </a:xfrm>
          <a:prstGeom prst="rect">
            <a:avLst/>
          </a:prstGeom>
        </p:spPr>
        <p:txBody>
          <a:bodyPr anchor="t" rtlCol="false" tIns="0" lIns="0" bIns="0" rIns="0">
            <a:spAutoFit/>
          </a:bodyPr>
          <a:lstStyle/>
          <a:p>
            <a:pPr algn="ctr" marL="0" indent="0" lvl="0">
              <a:lnSpc>
                <a:spcPts val="7320"/>
              </a:lnSpc>
            </a:pPr>
            <a:r>
              <a:rPr lang="en-US" sz="6100">
                <a:solidFill>
                  <a:srgbClr val="FFFFFF"/>
                </a:solidFill>
                <a:latin typeface="Arial Bold"/>
              </a:rPr>
              <a:t>2023 NLC Awards and Recognition</a:t>
            </a:r>
          </a:p>
        </p:txBody>
      </p:sp>
      <p:sp>
        <p:nvSpPr>
          <p:cNvPr name="TextBox 7" id="7"/>
          <p:cNvSpPr txBox="true"/>
          <p:nvPr/>
        </p:nvSpPr>
        <p:spPr>
          <a:xfrm rot="0">
            <a:off x="2683655" y="2554299"/>
            <a:ext cx="12609664" cy="870585"/>
          </a:xfrm>
          <a:prstGeom prst="rect">
            <a:avLst/>
          </a:prstGeom>
        </p:spPr>
        <p:txBody>
          <a:bodyPr anchor="t" rtlCol="false" tIns="0" lIns="0" bIns="0" rIns="0">
            <a:spAutoFit/>
          </a:bodyPr>
          <a:lstStyle/>
          <a:p>
            <a:pPr algn="ctr">
              <a:lnSpc>
                <a:spcPts val="6720"/>
              </a:lnSpc>
            </a:pPr>
            <a:r>
              <a:rPr lang="en-US" sz="6000">
                <a:solidFill>
                  <a:srgbClr val="0A2E7F"/>
                </a:solidFill>
                <a:latin typeface="Playlist Script"/>
              </a:rPr>
              <a:t>Congratulations to Alabama FBLA!</a:t>
            </a:r>
          </a:p>
        </p:txBody>
      </p:sp>
      <p:sp>
        <p:nvSpPr>
          <p:cNvPr name="TextBox 8" id="8"/>
          <p:cNvSpPr txBox="true"/>
          <p:nvPr/>
        </p:nvSpPr>
        <p:spPr>
          <a:xfrm rot="0">
            <a:off x="9144000" y="5329642"/>
            <a:ext cx="8066686" cy="1352550"/>
          </a:xfrm>
          <a:prstGeom prst="rect">
            <a:avLst/>
          </a:prstGeom>
        </p:spPr>
        <p:txBody>
          <a:bodyPr anchor="t" rtlCol="false" tIns="0" lIns="0" bIns="0" rIns="0">
            <a:spAutoFit/>
          </a:bodyPr>
          <a:lstStyle/>
          <a:p>
            <a:pPr algn="ctr">
              <a:lnSpc>
                <a:spcPts val="5400"/>
              </a:lnSpc>
            </a:pPr>
            <a:r>
              <a:rPr lang="en-US" sz="4500">
                <a:solidFill>
                  <a:srgbClr val="0A2E7F"/>
                </a:solidFill>
                <a:latin typeface="Arial Bold"/>
              </a:rPr>
              <a:t>Adviser Wall of Fame</a:t>
            </a:r>
          </a:p>
          <a:p>
            <a:pPr>
              <a:lnSpc>
                <a:spcPts val="4560"/>
              </a:lnSpc>
              <a:spcBef>
                <a:spcPct val="0"/>
              </a:spcBef>
            </a:pPr>
            <a:r>
              <a:rPr lang="en-US" sz="3800">
                <a:solidFill>
                  <a:srgbClr val="0A2E7F"/>
                </a:solidFill>
                <a:latin typeface="Arial Bold"/>
              </a:rPr>
              <a:t>Beth Todd, Albertville High School</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622053" y="29947"/>
            <a:ext cx="19221080" cy="1997507"/>
            <a:chOff x="0" y="0"/>
            <a:chExt cx="5062342" cy="526092"/>
          </a:xfrm>
        </p:grpSpPr>
        <p:sp>
          <p:nvSpPr>
            <p:cNvPr name="Freeform 3" id="3"/>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2945838" y="3688359"/>
            <a:ext cx="5096030" cy="6370037"/>
          </a:xfrm>
          <a:custGeom>
            <a:avLst/>
            <a:gdLst/>
            <a:ahLst/>
            <a:cxnLst/>
            <a:rect r="r" b="b" t="t" l="l"/>
            <a:pathLst>
              <a:path h="6370037" w="5096030">
                <a:moveTo>
                  <a:pt x="0" y="0"/>
                </a:moveTo>
                <a:lnTo>
                  <a:pt x="5096029" y="0"/>
                </a:lnTo>
                <a:lnTo>
                  <a:pt x="5096029" y="6370037"/>
                </a:lnTo>
                <a:lnTo>
                  <a:pt x="0" y="6370037"/>
                </a:lnTo>
                <a:lnTo>
                  <a:pt x="0" y="0"/>
                </a:lnTo>
                <a:close/>
              </a:path>
            </a:pathLst>
          </a:custGeom>
          <a:blipFill>
            <a:blip r:embed="rId2"/>
            <a:stretch>
              <a:fillRect l="0" t="-2947" r="0" b="-2947"/>
            </a:stretch>
          </a:blipFill>
        </p:spPr>
      </p:sp>
      <p:sp>
        <p:nvSpPr>
          <p:cNvPr name="TextBox 6" id="6"/>
          <p:cNvSpPr txBox="true"/>
          <p:nvPr/>
        </p:nvSpPr>
        <p:spPr>
          <a:xfrm rot="0">
            <a:off x="720396" y="442913"/>
            <a:ext cx="16847208" cy="1047750"/>
          </a:xfrm>
          <a:prstGeom prst="rect">
            <a:avLst/>
          </a:prstGeom>
        </p:spPr>
        <p:txBody>
          <a:bodyPr anchor="t" rtlCol="false" tIns="0" lIns="0" bIns="0" rIns="0">
            <a:spAutoFit/>
          </a:bodyPr>
          <a:lstStyle/>
          <a:p>
            <a:pPr algn="ctr" marL="0" indent="0" lvl="0">
              <a:lnSpc>
                <a:spcPts val="7320"/>
              </a:lnSpc>
            </a:pPr>
            <a:r>
              <a:rPr lang="en-US" sz="6100">
                <a:solidFill>
                  <a:srgbClr val="FFFFFF"/>
                </a:solidFill>
                <a:latin typeface="Arial Bold"/>
              </a:rPr>
              <a:t>2023 NLC Awards and Recognition</a:t>
            </a:r>
          </a:p>
        </p:txBody>
      </p:sp>
      <p:sp>
        <p:nvSpPr>
          <p:cNvPr name="TextBox 7" id="7"/>
          <p:cNvSpPr txBox="true"/>
          <p:nvPr/>
        </p:nvSpPr>
        <p:spPr>
          <a:xfrm rot="0">
            <a:off x="2683655" y="2411995"/>
            <a:ext cx="12609664" cy="870585"/>
          </a:xfrm>
          <a:prstGeom prst="rect">
            <a:avLst/>
          </a:prstGeom>
        </p:spPr>
        <p:txBody>
          <a:bodyPr anchor="t" rtlCol="false" tIns="0" lIns="0" bIns="0" rIns="0">
            <a:spAutoFit/>
          </a:bodyPr>
          <a:lstStyle/>
          <a:p>
            <a:pPr algn="ctr">
              <a:lnSpc>
                <a:spcPts val="6720"/>
              </a:lnSpc>
            </a:pPr>
            <a:r>
              <a:rPr lang="en-US" sz="6000">
                <a:solidFill>
                  <a:srgbClr val="0A2E7F"/>
                </a:solidFill>
                <a:latin typeface="Playlist Script"/>
              </a:rPr>
              <a:t>Congratulations to Alabama FBLA!</a:t>
            </a:r>
          </a:p>
        </p:txBody>
      </p:sp>
      <p:sp>
        <p:nvSpPr>
          <p:cNvPr name="TextBox 8" id="8"/>
          <p:cNvSpPr txBox="true"/>
          <p:nvPr/>
        </p:nvSpPr>
        <p:spPr>
          <a:xfrm rot="0">
            <a:off x="8633879" y="3593109"/>
            <a:ext cx="9654121" cy="5810250"/>
          </a:xfrm>
          <a:prstGeom prst="rect">
            <a:avLst/>
          </a:prstGeom>
        </p:spPr>
        <p:txBody>
          <a:bodyPr anchor="t" rtlCol="false" tIns="0" lIns="0" bIns="0" rIns="0">
            <a:spAutoFit/>
          </a:bodyPr>
          <a:lstStyle/>
          <a:p>
            <a:pPr algn="ctr">
              <a:lnSpc>
                <a:spcPts val="5640"/>
              </a:lnSpc>
            </a:pPr>
            <a:r>
              <a:rPr lang="en-US" sz="4700">
                <a:solidFill>
                  <a:srgbClr val="0A2E7F"/>
                </a:solidFill>
                <a:latin typeface="Arial Bold"/>
              </a:rPr>
              <a:t>Congratulations to Alabama FBLA for being named </a:t>
            </a:r>
            <a:r>
              <a:rPr lang="en-US" sz="4700" u="sng">
                <a:solidFill>
                  <a:srgbClr val="0A2E7F"/>
                </a:solidFill>
                <a:latin typeface="Arial Bold"/>
                <a:hlinkClick r:id="rId3" tooltip="https://www.instagram.com/explore/tags/1/"/>
              </a:rPr>
              <a:t>#1</a:t>
            </a:r>
            <a:r>
              <a:rPr lang="en-US" sz="4700">
                <a:solidFill>
                  <a:srgbClr val="0A2E7F"/>
                </a:solidFill>
                <a:latin typeface="Arial Bold"/>
              </a:rPr>
              <a:t> Youth Fundraiser in the NATION for March of Dimes.</a:t>
            </a:r>
          </a:p>
          <a:p>
            <a:pPr algn="ctr">
              <a:lnSpc>
                <a:spcPts val="5640"/>
              </a:lnSpc>
            </a:pPr>
          </a:p>
          <a:p>
            <a:pPr algn="ctr">
              <a:lnSpc>
                <a:spcPts val="5640"/>
              </a:lnSpc>
              <a:spcBef>
                <a:spcPct val="0"/>
              </a:spcBef>
            </a:pPr>
            <a:r>
              <a:rPr lang="en-US" sz="4700">
                <a:solidFill>
                  <a:srgbClr val="0A2E7F"/>
                </a:solidFill>
                <a:latin typeface="Arial Bold"/>
              </a:rPr>
              <a:t>Our wonderful members and advisers raised $99,534.58 during the 2022-2023 school year.</a:t>
            </a:r>
          </a:p>
        </p:txBody>
      </p:sp>
    </p:spTree>
  </p:cSld>
  <p:clrMapOvr>
    <a:masterClrMapping/>
  </p:clrMapOvr>
</p:sld>
</file>

<file path=ppt/slides/slide28.xml><?xml version="1.0" encoding="utf-8"?>
<p:sld xmlns:p="http://schemas.openxmlformats.org/presentationml/2006/main" xmlns:a="http://schemas.openxmlformats.org/drawingml/2006/main">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622053" y="29947"/>
            <a:ext cx="19221080" cy="1997507"/>
            <a:chOff x="0" y="0"/>
            <a:chExt cx="5062342" cy="526092"/>
          </a:xfrm>
        </p:grpSpPr>
        <p:sp>
          <p:nvSpPr>
            <p:cNvPr name="Freeform 3" id="3"/>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TextBox 5" id="5"/>
          <p:cNvSpPr txBox="true"/>
          <p:nvPr/>
        </p:nvSpPr>
        <p:spPr>
          <a:xfrm rot="0">
            <a:off x="720396" y="442913"/>
            <a:ext cx="16847208" cy="1047750"/>
          </a:xfrm>
          <a:prstGeom prst="rect">
            <a:avLst/>
          </a:prstGeom>
        </p:spPr>
        <p:txBody>
          <a:bodyPr anchor="t" rtlCol="false" tIns="0" lIns="0" bIns="0" rIns="0">
            <a:spAutoFit/>
          </a:bodyPr>
          <a:lstStyle/>
          <a:p>
            <a:pPr algn="ctr" marL="0" indent="0" lvl="0">
              <a:lnSpc>
                <a:spcPts val="7320"/>
              </a:lnSpc>
            </a:pPr>
            <a:r>
              <a:rPr lang="en-US" sz="6100">
                <a:solidFill>
                  <a:srgbClr val="FFFFFF"/>
                </a:solidFill>
                <a:latin typeface="Arial Bold"/>
              </a:rPr>
              <a:t>2023 NLC Awards and Recognition</a:t>
            </a:r>
          </a:p>
        </p:txBody>
      </p:sp>
      <p:sp>
        <p:nvSpPr>
          <p:cNvPr name="TextBox 6" id="6"/>
          <p:cNvSpPr txBox="true"/>
          <p:nvPr/>
        </p:nvSpPr>
        <p:spPr>
          <a:xfrm rot="0">
            <a:off x="1200883" y="4534535"/>
            <a:ext cx="16058417" cy="7117715"/>
          </a:xfrm>
          <a:prstGeom prst="rect">
            <a:avLst/>
          </a:prstGeom>
        </p:spPr>
        <p:txBody>
          <a:bodyPr anchor="t" rtlCol="false" tIns="0" lIns="0" bIns="0" rIns="0">
            <a:spAutoFit/>
          </a:bodyPr>
          <a:lstStyle/>
          <a:p>
            <a:pPr>
              <a:lnSpc>
                <a:spcPts val="5459"/>
              </a:lnSpc>
            </a:pPr>
            <a:r>
              <a:rPr lang="en-US" sz="3899">
                <a:solidFill>
                  <a:srgbClr val="111111"/>
                </a:solidFill>
                <a:latin typeface="Arimo Bold"/>
              </a:rPr>
              <a:t>Annual Chapter Activities</a:t>
            </a:r>
            <a:r>
              <a:rPr lang="en-US" sz="3899">
                <a:solidFill>
                  <a:srgbClr val="000000"/>
                </a:solidFill>
                <a:latin typeface="Arimo"/>
              </a:rPr>
              <a:t>-Preston Williams-</a:t>
            </a:r>
            <a:r>
              <a:rPr lang="en-US" sz="3899">
                <a:solidFill>
                  <a:srgbClr val="F23838"/>
                </a:solidFill>
                <a:latin typeface="Arimo Bold"/>
              </a:rPr>
              <a:t>School of Discovery</a:t>
            </a:r>
          </a:p>
          <a:p>
            <a:pPr>
              <a:lnSpc>
                <a:spcPts val="5459"/>
              </a:lnSpc>
            </a:pPr>
            <a:r>
              <a:rPr lang="en-US" sz="3899">
                <a:solidFill>
                  <a:srgbClr val="111111"/>
                </a:solidFill>
                <a:latin typeface="Arimo Bold"/>
              </a:rPr>
              <a:t>Career Research-</a:t>
            </a:r>
            <a:r>
              <a:rPr lang="en-US" sz="3899">
                <a:solidFill>
                  <a:srgbClr val="111111"/>
                </a:solidFill>
                <a:latin typeface="Arimo"/>
              </a:rPr>
              <a:t>Ciara Perkins</a:t>
            </a:r>
            <a:r>
              <a:rPr lang="en-US" sz="3899">
                <a:solidFill>
                  <a:srgbClr val="F23838"/>
                </a:solidFill>
                <a:latin typeface="Arimo Bold"/>
              </a:rPr>
              <a:t>-R.B. Hudson MS</a:t>
            </a:r>
          </a:p>
          <a:p>
            <a:pPr>
              <a:lnSpc>
                <a:spcPts val="5459"/>
              </a:lnSpc>
            </a:pPr>
            <a:r>
              <a:rPr lang="en-US" sz="3899">
                <a:solidFill>
                  <a:srgbClr val="000000"/>
                </a:solidFill>
                <a:latin typeface="Arimo Bold"/>
              </a:rPr>
              <a:t>Career Research-</a:t>
            </a:r>
            <a:r>
              <a:rPr lang="en-US" sz="3899">
                <a:solidFill>
                  <a:srgbClr val="000000"/>
                </a:solidFill>
                <a:latin typeface="Arimo"/>
              </a:rPr>
              <a:t> Mason Clements-</a:t>
            </a:r>
            <a:r>
              <a:rPr lang="en-US" sz="3899">
                <a:solidFill>
                  <a:srgbClr val="F23838"/>
                </a:solidFill>
                <a:latin typeface="Arimo Bold"/>
              </a:rPr>
              <a:t>Geneva County MS</a:t>
            </a:r>
          </a:p>
          <a:p>
            <a:pPr>
              <a:lnSpc>
                <a:spcPts val="5459"/>
              </a:lnSpc>
            </a:pPr>
            <a:r>
              <a:rPr lang="en-US" sz="3899">
                <a:solidFill>
                  <a:srgbClr val="111111"/>
                </a:solidFill>
                <a:latin typeface="Arimo Bold"/>
              </a:rPr>
              <a:t>Marketing MIx - </a:t>
            </a:r>
            <a:r>
              <a:rPr lang="en-US" sz="3899">
                <a:solidFill>
                  <a:srgbClr val="111111"/>
                </a:solidFill>
                <a:latin typeface="Arimo"/>
              </a:rPr>
              <a:t>Trisha Patel &amp; Kelsey Scott</a:t>
            </a:r>
            <a:r>
              <a:rPr lang="en-US" sz="3899">
                <a:solidFill>
                  <a:srgbClr val="F23838"/>
                </a:solidFill>
                <a:latin typeface="Arimo Bold"/>
              </a:rPr>
              <a:t> - Saraland MIddle School</a:t>
            </a:r>
          </a:p>
          <a:p>
            <a:pPr>
              <a:lnSpc>
                <a:spcPts val="5459"/>
              </a:lnSpc>
            </a:pPr>
            <a:r>
              <a:rPr lang="en-US" sz="3899">
                <a:solidFill>
                  <a:srgbClr val="111111"/>
                </a:solidFill>
                <a:latin typeface="Arimo Bold"/>
              </a:rPr>
              <a:t>Career Research - </a:t>
            </a:r>
            <a:r>
              <a:rPr lang="en-US" sz="3899">
                <a:solidFill>
                  <a:srgbClr val="111111"/>
                </a:solidFill>
                <a:latin typeface="Arimo"/>
              </a:rPr>
              <a:t>Madi Brown</a:t>
            </a:r>
            <a:r>
              <a:rPr lang="en-US" sz="3899">
                <a:solidFill>
                  <a:srgbClr val="F23838"/>
                </a:solidFill>
                <a:latin typeface="Arimo"/>
              </a:rPr>
              <a:t> </a:t>
            </a:r>
            <a:r>
              <a:rPr lang="en-US" sz="3899">
                <a:solidFill>
                  <a:srgbClr val="F23838"/>
                </a:solidFill>
                <a:latin typeface="Arimo Bold"/>
              </a:rPr>
              <a:t>- Saraland Middle School</a:t>
            </a:r>
          </a:p>
          <a:p>
            <a:pPr>
              <a:lnSpc>
                <a:spcPts val="5459"/>
              </a:lnSpc>
            </a:pPr>
            <a:r>
              <a:rPr lang="en-US" sz="3899">
                <a:solidFill>
                  <a:srgbClr val="111111"/>
                </a:solidFill>
                <a:latin typeface="Arimo Bold"/>
              </a:rPr>
              <a:t>Video Game Challenge</a:t>
            </a:r>
            <a:r>
              <a:rPr lang="en-US" sz="3899">
                <a:solidFill>
                  <a:srgbClr val="111111"/>
                </a:solidFill>
                <a:latin typeface="Arimo"/>
              </a:rPr>
              <a:t> - Parker Allums</a:t>
            </a:r>
            <a:r>
              <a:rPr lang="en-US" sz="3899">
                <a:solidFill>
                  <a:srgbClr val="F23838"/>
                </a:solidFill>
                <a:latin typeface="Arimo Bold"/>
              </a:rPr>
              <a:t> - Corner Middle School</a:t>
            </a:r>
          </a:p>
          <a:p>
            <a:pPr>
              <a:lnSpc>
                <a:spcPts val="4759"/>
              </a:lnSpc>
            </a:pPr>
          </a:p>
          <a:p>
            <a:pPr>
              <a:lnSpc>
                <a:spcPts val="4759"/>
              </a:lnSpc>
            </a:pPr>
          </a:p>
          <a:p>
            <a:pPr>
              <a:lnSpc>
                <a:spcPts val="4759"/>
              </a:lnSpc>
            </a:pPr>
          </a:p>
          <a:p>
            <a:pPr>
              <a:lnSpc>
                <a:spcPts val="4759"/>
              </a:lnSpc>
            </a:pPr>
          </a:p>
          <a:p>
            <a:pPr algn="ctr">
              <a:lnSpc>
                <a:spcPts val="4759"/>
              </a:lnSpc>
            </a:pPr>
          </a:p>
        </p:txBody>
      </p:sp>
      <p:sp>
        <p:nvSpPr>
          <p:cNvPr name="TextBox 7" id="7"/>
          <p:cNvSpPr txBox="true"/>
          <p:nvPr/>
        </p:nvSpPr>
        <p:spPr>
          <a:xfrm rot="0">
            <a:off x="3027064" y="2549951"/>
            <a:ext cx="12674031" cy="1604644"/>
          </a:xfrm>
          <a:prstGeom prst="rect">
            <a:avLst/>
          </a:prstGeom>
        </p:spPr>
        <p:txBody>
          <a:bodyPr anchor="t" rtlCol="false" tIns="0" lIns="0" bIns="0" rIns="0">
            <a:spAutoFit/>
          </a:bodyPr>
          <a:lstStyle/>
          <a:p>
            <a:pPr algn="ctr">
              <a:lnSpc>
                <a:spcPts val="12880"/>
              </a:lnSpc>
            </a:pPr>
            <a:r>
              <a:rPr lang="en-US" sz="9200">
                <a:solidFill>
                  <a:srgbClr val="000000"/>
                </a:solidFill>
                <a:latin typeface="Arimo Bold"/>
              </a:rPr>
              <a:t>Middle Level Winners</a:t>
            </a:r>
          </a:p>
        </p:txBody>
      </p:sp>
    </p:spTree>
  </p:cSld>
  <p:clrMapOvr>
    <a:masterClrMapping/>
  </p:clrMapOvr>
</p:sld>
</file>

<file path=ppt/slides/slide29.xml><?xml version="1.0" encoding="utf-8"?>
<p:sld xmlns:p="http://schemas.openxmlformats.org/presentationml/2006/main" xmlns:a="http://schemas.openxmlformats.org/drawingml/2006/main">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622053" y="29947"/>
            <a:ext cx="19221080" cy="1997507"/>
            <a:chOff x="0" y="0"/>
            <a:chExt cx="5062342" cy="526092"/>
          </a:xfrm>
        </p:grpSpPr>
        <p:sp>
          <p:nvSpPr>
            <p:cNvPr name="Freeform 3" id="3"/>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TextBox 5" id="5"/>
          <p:cNvSpPr txBox="true"/>
          <p:nvPr/>
        </p:nvSpPr>
        <p:spPr>
          <a:xfrm rot="0">
            <a:off x="720396" y="442913"/>
            <a:ext cx="16847208" cy="1047750"/>
          </a:xfrm>
          <a:prstGeom prst="rect">
            <a:avLst/>
          </a:prstGeom>
        </p:spPr>
        <p:txBody>
          <a:bodyPr anchor="t" rtlCol="false" tIns="0" lIns="0" bIns="0" rIns="0">
            <a:spAutoFit/>
          </a:bodyPr>
          <a:lstStyle/>
          <a:p>
            <a:pPr algn="ctr" marL="0" indent="0" lvl="0">
              <a:lnSpc>
                <a:spcPts val="7320"/>
              </a:lnSpc>
            </a:pPr>
            <a:r>
              <a:rPr lang="en-US" sz="6100">
                <a:solidFill>
                  <a:srgbClr val="FFFFFF"/>
                </a:solidFill>
                <a:latin typeface="Arial Bold"/>
              </a:rPr>
              <a:t>2023 NLC Awards and Recognition</a:t>
            </a:r>
          </a:p>
        </p:txBody>
      </p:sp>
      <p:sp>
        <p:nvSpPr>
          <p:cNvPr name="TextBox 6" id="6"/>
          <p:cNvSpPr txBox="true"/>
          <p:nvPr/>
        </p:nvSpPr>
        <p:spPr>
          <a:xfrm rot="0">
            <a:off x="720396" y="3995896"/>
            <a:ext cx="17317509" cy="8320405"/>
          </a:xfrm>
          <a:prstGeom prst="rect">
            <a:avLst/>
          </a:prstGeom>
        </p:spPr>
        <p:txBody>
          <a:bodyPr anchor="t" rtlCol="false" tIns="0" lIns="0" bIns="0" rIns="0">
            <a:spAutoFit/>
          </a:bodyPr>
          <a:lstStyle/>
          <a:p>
            <a:pPr>
              <a:lnSpc>
                <a:spcPts val="5179"/>
              </a:lnSpc>
            </a:pPr>
            <a:r>
              <a:rPr lang="en-US" sz="3699">
                <a:solidFill>
                  <a:srgbClr val="111111"/>
                </a:solidFill>
                <a:latin typeface="Arimo Bold"/>
              </a:rPr>
              <a:t>Introduction to Public Speaking</a:t>
            </a:r>
            <a:r>
              <a:rPr lang="en-US" sz="3699">
                <a:solidFill>
                  <a:srgbClr val="000000"/>
                </a:solidFill>
                <a:latin typeface="Arimo"/>
              </a:rPr>
              <a:t>-Jeremiah Hall-</a:t>
            </a:r>
            <a:r>
              <a:rPr lang="en-US" sz="3699">
                <a:solidFill>
                  <a:srgbClr val="F23838"/>
                </a:solidFill>
                <a:latin typeface="Arimo Bold"/>
              </a:rPr>
              <a:t>Houston County HS</a:t>
            </a:r>
          </a:p>
          <a:p>
            <a:pPr>
              <a:lnSpc>
                <a:spcPts val="5179"/>
              </a:lnSpc>
            </a:pPr>
            <a:r>
              <a:rPr lang="en-US" sz="3699">
                <a:solidFill>
                  <a:srgbClr val="111111"/>
                </a:solidFill>
                <a:latin typeface="Arimo Bold"/>
              </a:rPr>
              <a:t>Sales Presentation- </a:t>
            </a:r>
            <a:r>
              <a:rPr lang="en-US" sz="3699">
                <a:solidFill>
                  <a:srgbClr val="111111"/>
                </a:solidFill>
                <a:latin typeface="Arimo"/>
              </a:rPr>
              <a:t>Darryl Honeycutt &amp; Andarius Martin</a:t>
            </a:r>
            <a:r>
              <a:rPr lang="en-US" sz="3699">
                <a:solidFill>
                  <a:srgbClr val="111111"/>
                </a:solidFill>
                <a:latin typeface="Arimo Bold"/>
              </a:rPr>
              <a:t>-</a:t>
            </a:r>
            <a:r>
              <a:rPr lang="en-US" sz="3699">
                <a:solidFill>
                  <a:srgbClr val="F23838"/>
                </a:solidFill>
                <a:latin typeface="Arimo Bold"/>
              </a:rPr>
              <a:t>Central HS Phenix City</a:t>
            </a:r>
          </a:p>
          <a:p>
            <a:pPr>
              <a:lnSpc>
                <a:spcPts val="5179"/>
              </a:lnSpc>
            </a:pPr>
          </a:p>
          <a:p>
            <a:pPr algn="ctr">
              <a:lnSpc>
                <a:spcPts val="5179"/>
              </a:lnSpc>
            </a:pPr>
            <a:r>
              <a:rPr lang="en-US" sz="3699">
                <a:solidFill>
                  <a:srgbClr val="F23838"/>
                </a:solidFill>
                <a:latin typeface="Arimo Bold"/>
              </a:rPr>
              <a:t>10th PLACE!!</a:t>
            </a:r>
          </a:p>
          <a:p>
            <a:pPr>
              <a:lnSpc>
                <a:spcPts val="5179"/>
              </a:lnSpc>
            </a:pPr>
            <a:r>
              <a:rPr lang="en-US" sz="3699">
                <a:solidFill>
                  <a:srgbClr val="111111"/>
                </a:solidFill>
                <a:latin typeface="Arimo Bold"/>
              </a:rPr>
              <a:t>Partnership with Business Project-</a:t>
            </a:r>
            <a:r>
              <a:rPr lang="en-US" sz="3699">
                <a:solidFill>
                  <a:srgbClr val="111111"/>
                </a:solidFill>
                <a:latin typeface="Arimo"/>
              </a:rPr>
              <a:t>Kendal Nichols</a:t>
            </a:r>
            <a:r>
              <a:rPr lang="en-US" sz="3699">
                <a:solidFill>
                  <a:srgbClr val="F23838"/>
                </a:solidFill>
                <a:latin typeface="Arimo Bold"/>
              </a:rPr>
              <a:t>-Crenshaw Career Academy </a:t>
            </a:r>
          </a:p>
          <a:p>
            <a:pPr>
              <a:lnSpc>
                <a:spcPts val="5179"/>
              </a:lnSpc>
            </a:pPr>
          </a:p>
          <a:p>
            <a:pPr>
              <a:lnSpc>
                <a:spcPts val="5459"/>
              </a:lnSpc>
            </a:pPr>
            <a:r>
              <a:rPr lang="en-US" sz="3899">
                <a:solidFill>
                  <a:srgbClr val="111111"/>
                </a:solidFill>
                <a:latin typeface="Arimo Bold"/>
              </a:rPr>
              <a:t>BAA Capstone Level Member - </a:t>
            </a:r>
            <a:r>
              <a:rPr lang="en-US" sz="3899">
                <a:solidFill>
                  <a:srgbClr val="111111"/>
                </a:solidFill>
                <a:latin typeface="Arimo"/>
              </a:rPr>
              <a:t>Cassidie Steger</a:t>
            </a:r>
            <a:r>
              <a:rPr lang="en-US" sz="3899">
                <a:solidFill>
                  <a:srgbClr val="F23838"/>
                </a:solidFill>
                <a:latin typeface="Arimo Bold"/>
              </a:rPr>
              <a:t>- Geneva County HS</a:t>
            </a:r>
          </a:p>
          <a:p>
            <a:pPr>
              <a:lnSpc>
                <a:spcPts val="5459"/>
              </a:lnSpc>
            </a:pPr>
          </a:p>
          <a:p>
            <a:pPr>
              <a:lnSpc>
                <a:spcPts val="4759"/>
              </a:lnSpc>
            </a:pPr>
          </a:p>
          <a:p>
            <a:pPr>
              <a:lnSpc>
                <a:spcPts val="4759"/>
              </a:lnSpc>
            </a:pPr>
          </a:p>
          <a:p>
            <a:pPr>
              <a:lnSpc>
                <a:spcPts val="4759"/>
              </a:lnSpc>
            </a:pPr>
          </a:p>
          <a:p>
            <a:pPr>
              <a:lnSpc>
                <a:spcPts val="4759"/>
              </a:lnSpc>
            </a:pPr>
          </a:p>
          <a:p>
            <a:pPr algn="ctr">
              <a:lnSpc>
                <a:spcPts val="4759"/>
              </a:lnSpc>
            </a:pPr>
          </a:p>
        </p:txBody>
      </p:sp>
      <p:sp>
        <p:nvSpPr>
          <p:cNvPr name="TextBox 7" id="7"/>
          <p:cNvSpPr txBox="true"/>
          <p:nvPr/>
        </p:nvSpPr>
        <p:spPr>
          <a:xfrm rot="0">
            <a:off x="1028700" y="2153127"/>
            <a:ext cx="16088041" cy="1604644"/>
          </a:xfrm>
          <a:prstGeom prst="rect">
            <a:avLst/>
          </a:prstGeom>
        </p:spPr>
        <p:txBody>
          <a:bodyPr anchor="t" rtlCol="false" tIns="0" lIns="0" bIns="0" rIns="0">
            <a:spAutoFit/>
          </a:bodyPr>
          <a:lstStyle/>
          <a:p>
            <a:pPr algn="ctr">
              <a:lnSpc>
                <a:spcPts val="12880"/>
              </a:lnSpc>
            </a:pPr>
            <a:r>
              <a:rPr lang="en-US" sz="9200">
                <a:solidFill>
                  <a:srgbClr val="000000"/>
                </a:solidFill>
                <a:latin typeface="Arimo Bold"/>
              </a:rPr>
              <a:t>High School Top 15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028700" y="2520315"/>
            <a:ext cx="4491990" cy="6737985"/>
            <a:chOff x="0" y="0"/>
            <a:chExt cx="6350000" cy="9525000"/>
          </a:xfrm>
        </p:grpSpPr>
        <p:sp>
          <p:nvSpPr>
            <p:cNvPr name="Freeform 3" id="3"/>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62500" t="0" r="-62500" b="0"/>
              </a:stretch>
            </a:blipFill>
          </p:spPr>
        </p:sp>
      </p:grpSp>
      <p:grpSp>
        <p:nvGrpSpPr>
          <p:cNvPr name="Group 4" id="4"/>
          <p:cNvGrpSpPr>
            <a:grpSpLocks noChangeAspect="true"/>
          </p:cNvGrpSpPr>
          <p:nvPr/>
        </p:nvGrpSpPr>
        <p:grpSpPr>
          <a:xfrm rot="0">
            <a:off x="12767310" y="2520315"/>
            <a:ext cx="4491990" cy="6737985"/>
            <a:chOff x="0" y="0"/>
            <a:chExt cx="6350000" cy="9525000"/>
          </a:xfrm>
        </p:grpSpPr>
        <p:sp>
          <p:nvSpPr>
            <p:cNvPr name="Freeform 5" id="5"/>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62500" t="0" r="-62500" b="0"/>
              </a:stretch>
            </a:blipFill>
          </p:spPr>
        </p:sp>
      </p:grpSp>
      <p:grpSp>
        <p:nvGrpSpPr>
          <p:cNvPr name="Group 6" id="6"/>
          <p:cNvGrpSpPr/>
          <p:nvPr/>
        </p:nvGrpSpPr>
        <p:grpSpPr>
          <a:xfrm rot="0">
            <a:off x="-622053" y="29947"/>
            <a:ext cx="19221080" cy="1997507"/>
            <a:chOff x="0" y="0"/>
            <a:chExt cx="5062342" cy="526092"/>
          </a:xfrm>
        </p:grpSpPr>
        <p:sp>
          <p:nvSpPr>
            <p:cNvPr name="Freeform 7" id="7"/>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8" id="8"/>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TextBox 9" id="9"/>
          <p:cNvSpPr txBox="true"/>
          <p:nvPr/>
        </p:nvSpPr>
        <p:spPr>
          <a:xfrm rot="0">
            <a:off x="1891729" y="228600"/>
            <a:ext cx="14504542" cy="1438275"/>
          </a:xfrm>
          <a:prstGeom prst="rect">
            <a:avLst/>
          </a:prstGeom>
        </p:spPr>
        <p:txBody>
          <a:bodyPr anchor="t" rtlCol="false" tIns="0" lIns="0" bIns="0" rIns="0">
            <a:spAutoFit/>
          </a:bodyPr>
          <a:lstStyle/>
          <a:p>
            <a:pPr algn="ctr" marL="0" indent="0" lvl="0">
              <a:lnSpc>
                <a:spcPts val="10079"/>
              </a:lnSpc>
            </a:pPr>
            <a:r>
              <a:rPr lang="en-US" sz="8399">
                <a:solidFill>
                  <a:srgbClr val="FFFFFF"/>
                </a:solidFill>
                <a:latin typeface="Arial Bold"/>
              </a:rPr>
              <a:t>The State Officer Team</a:t>
            </a:r>
          </a:p>
        </p:txBody>
      </p:sp>
      <p:sp>
        <p:nvSpPr>
          <p:cNvPr name="TextBox 10" id="10"/>
          <p:cNvSpPr txBox="true"/>
          <p:nvPr/>
        </p:nvSpPr>
        <p:spPr>
          <a:xfrm rot="0">
            <a:off x="5884429" y="2463165"/>
            <a:ext cx="7202526" cy="2371725"/>
          </a:xfrm>
          <a:prstGeom prst="rect">
            <a:avLst/>
          </a:prstGeom>
        </p:spPr>
        <p:txBody>
          <a:bodyPr anchor="t" rtlCol="false" tIns="0" lIns="0" bIns="0" rIns="0">
            <a:spAutoFit/>
          </a:bodyPr>
          <a:lstStyle/>
          <a:p>
            <a:pPr>
              <a:lnSpc>
                <a:spcPts val="3119"/>
              </a:lnSpc>
            </a:pPr>
            <a:r>
              <a:rPr lang="en-US" sz="2599">
                <a:solidFill>
                  <a:srgbClr val="0A2E7F"/>
                </a:solidFill>
                <a:latin typeface="Arial Bold"/>
              </a:rPr>
              <a:t>State President</a:t>
            </a:r>
          </a:p>
          <a:p>
            <a:pPr>
              <a:lnSpc>
                <a:spcPts val="3119"/>
              </a:lnSpc>
            </a:pPr>
            <a:r>
              <a:rPr lang="en-US" sz="2599">
                <a:solidFill>
                  <a:srgbClr val="0A2E7F"/>
                </a:solidFill>
                <a:latin typeface="Arial Bold"/>
              </a:rPr>
              <a:t>Kendi McHargh</a:t>
            </a:r>
          </a:p>
          <a:p>
            <a:pPr>
              <a:lnSpc>
                <a:spcPts val="3119"/>
              </a:lnSpc>
            </a:pPr>
            <a:r>
              <a:rPr lang="en-US" sz="2599">
                <a:solidFill>
                  <a:srgbClr val="0A2E7F"/>
                </a:solidFill>
                <a:latin typeface="Arial Bold"/>
              </a:rPr>
              <a:t>Central High School, Tuscaloosa</a:t>
            </a:r>
          </a:p>
          <a:p>
            <a:pPr>
              <a:lnSpc>
                <a:spcPts val="3119"/>
              </a:lnSpc>
            </a:pPr>
            <a:r>
              <a:rPr lang="en-US" sz="2599">
                <a:solidFill>
                  <a:srgbClr val="0A2E7F"/>
                </a:solidFill>
                <a:latin typeface="Arial Bold"/>
              </a:rPr>
              <a:t>Adviser: Roslyn Evans</a:t>
            </a:r>
          </a:p>
          <a:p>
            <a:pPr algn="just">
              <a:lnSpc>
                <a:spcPts val="3119"/>
              </a:lnSpc>
            </a:pPr>
            <a:r>
              <a:rPr lang="en-US" sz="2599">
                <a:solidFill>
                  <a:srgbClr val="0A2E7F"/>
                </a:solidFill>
                <a:latin typeface="Arial Bold"/>
              </a:rPr>
              <a:t>                                    </a:t>
            </a:r>
          </a:p>
          <a:p>
            <a:pPr>
              <a:lnSpc>
                <a:spcPts val="2879"/>
              </a:lnSpc>
              <a:spcBef>
                <a:spcPct val="0"/>
              </a:spcBef>
            </a:pPr>
          </a:p>
        </p:txBody>
      </p:sp>
      <p:sp>
        <p:nvSpPr>
          <p:cNvPr name="TextBox 11" id="11"/>
          <p:cNvSpPr txBox="true"/>
          <p:nvPr/>
        </p:nvSpPr>
        <p:spPr>
          <a:xfrm rot="0">
            <a:off x="5229758" y="7655079"/>
            <a:ext cx="7202526" cy="2371725"/>
          </a:xfrm>
          <a:prstGeom prst="rect">
            <a:avLst/>
          </a:prstGeom>
        </p:spPr>
        <p:txBody>
          <a:bodyPr anchor="t" rtlCol="false" tIns="0" lIns="0" bIns="0" rIns="0">
            <a:spAutoFit/>
          </a:bodyPr>
          <a:lstStyle/>
          <a:p>
            <a:pPr algn="r">
              <a:lnSpc>
                <a:spcPts val="3119"/>
              </a:lnSpc>
            </a:pPr>
            <a:r>
              <a:rPr lang="en-US" sz="2599">
                <a:solidFill>
                  <a:srgbClr val="0A2E7F"/>
                </a:solidFill>
                <a:latin typeface="Arial Bold"/>
              </a:rPr>
              <a:t>State Secretary</a:t>
            </a:r>
          </a:p>
          <a:p>
            <a:pPr algn="r">
              <a:lnSpc>
                <a:spcPts val="3119"/>
              </a:lnSpc>
            </a:pPr>
            <a:r>
              <a:rPr lang="en-US" sz="2599">
                <a:solidFill>
                  <a:srgbClr val="0A2E7F"/>
                </a:solidFill>
                <a:latin typeface="Arial Bold"/>
              </a:rPr>
              <a:t>Madilyn Hanback</a:t>
            </a:r>
          </a:p>
          <a:p>
            <a:pPr algn="r">
              <a:lnSpc>
                <a:spcPts val="3119"/>
              </a:lnSpc>
            </a:pPr>
            <a:r>
              <a:rPr lang="en-US" sz="2599">
                <a:solidFill>
                  <a:srgbClr val="0A2E7F"/>
                </a:solidFill>
                <a:latin typeface="Arial Bold"/>
              </a:rPr>
              <a:t>Rogers High School</a:t>
            </a:r>
          </a:p>
          <a:p>
            <a:pPr algn="r">
              <a:lnSpc>
                <a:spcPts val="3119"/>
              </a:lnSpc>
            </a:pPr>
            <a:r>
              <a:rPr lang="en-US" sz="2599">
                <a:solidFill>
                  <a:srgbClr val="0A2E7F"/>
                </a:solidFill>
                <a:latin typeface="Arial Bold"/>
              </a:rPr>
              <a:t>Adviser: Tisha Hanback</a:t>
            </a:r>
          </a:p>
          <a:p>
            <a:pPr algn="r">
              <a:lnSpc>
                <a:spcPts val="3119"/>
              </a:lnSpc>
            </a:pPr>
            <a:r>
              <a:rPr lang="en-US" sz="2599">
                <a:solidFill>
                  <a:srgbClr val="0A2E7F"/>
                </a:solidFill>
                <a:latin typeface="Arial Bold"/>
              </a:rPr>
              <a:t>                                    </a:t>
            </a:r>
          </a:p>
          <a:p>
            <a:pPr algn="r">
              <a:lnSpc>
                <a:spcPts val="2879"/>
              </a:lnSpc>
              <a:spcBef>
                <a:spcPct val="0"/>
              </a:spcBef>
            </a:pPr>
          </a:p>
        </p:txBody>
      </p:sp>
    </p:spTree>
  </p:cSld>
  <p:clrMapOvr>
    <a:masterClrMapping/>
  </p:clrMapOvr>
</p:sld>
</file>

<file path=ppt/slides/slide30.xml><?xml version="1.0" encoding="utf-8"?>
<p:sld xmlns:p="http://schemas.openxmlformats.org/presentationml/2006/main" xmlns:a="http://schemas.openxmlformats.org/drawingml/2006/main">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622053" y="29947"/>
            <a:ext cx="19221080" cy="1997507"/>
            <a:chOff x="0" y="0"/>
            <a:chExt cx="5062342" cy="526092"/>
          </a:xfrm>
        </p:grpSpPr>
        <p:sp>
          <p:nvSpPr>
            <p:cNvPr name="Freeform 3" id="3"/>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graphicFrame>
        <p:nvGraphicFramePr>
          <p:cNvPr name="Table 5" id="5"/>
          <p:cNvGraphicFramePr>
            <a:graphicFrameLocks noGrp="true"/>
          </p:cNvGraphicFramePr>
          <p:nvPr/>
        </p:nvGraphicFramePr>
        <p:xfrm>
          <a:off x="406040" y="2354879"/>
          <a:ext cx="17164893" cy="7362825"/>
        </p:xfrm>
        <a:graphic>
          <a:graphicData uri="http://schemas.openxmlformats.org/drawingml/2006/table">
            <a:tbl>
              <a:tblPr/>
              <a:tblGrid>
                <a:gridCol w="4231288"/>
                <a:gridCol w="343281"/>
                <a:gridCol w="7805649"/>
                <a:gridCol w="4784675"/>
              </a:tblGrid>
              <a:tr h="792626">
                <a:tc>
                  <a:txBody>
                    <a:bodyPr anchor="t" rtlCol="false"/>
                    <a:lstStyle/>
                    <a:p>
                      <a:pPr algn="l">
                        <a:lnSpc>
                          <a:spcPts val="4200"/>
                        </a:lnSpc>
                        <a:defRPr/>
                      </a:pPr>
                      <a:r>
                        <a:rPr lang="en-US" sz="3000">
                          <a:solidFill>
                            <a:srgbClr val="0E489E"/>
                          </a:solidFill>
                          <a:latin typeface="Arial Bold"/>
                        </a:rPr>
                        <a:t>1st Place</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4AB19"/>
                    </a:solidFill>
                  </a:tcPr>
                </a:tc>
                <a:tc>
                  <a:txBody>
                    <a:bodyPr anchor="t" rtlCol="false"/>
                    <a:lstStyle/>
                    <a:p>
                      <a:pPr algn="l">
                        <a:lnSpc>
                          <a:spcPts val="3499"/>
                        </a:lnSpc>
                        <a:defRPr/>
                      </a:pP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4AB19"/>
                    </a:solidFill>
                  </a:tcPr>
                </a:tc>
                <a:tc>
                  <a:txBody>
                    <a:bodyPr anchor="t" rtlCol="false"/>
                    <a:lstStyle/>
                    <a:p>
                      <a:pPr algn="l">
                        <a:lnSpc>
                          <a:spcPts val="3499"/>
                        </a:lnSpc>
                        <a:defRPr/>
                      </a:pPr>
                      <a:r>
                        <a:rPr lang="en-US" sz="2499">
                          <a:solidFill>
                            <a:srgbClr val="0E489E"/>
                          </a:solidFill>
                          <a:latin typeface="Arial Bold"/>
                        </a:rPr>
                        <a:t>March of Dimes Top Fundraising State Chapters</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4AB19"/>
                    </a:solidFill>
                  </a:tcPr>
                </a:tc>
                <a:tc>
                  <a:txBody>
                    <a:bodyPr anchor="t" rtlCol="false"/>
                    <a:lstStyle/>
                    <a:p>
                      <a:pPr algn="l">
                        <a:lnSpc>
                          <a:spcPts val="3499"/>
                        </a:lnSpc>
                        <a:defRPr/>
                      </a:pPr>
                      <a:r>
                        <a:rPr lang="en-US" sz="2499">
                          <a:solidFill>
                            <a:srgbClr val="0E489E"/>
                          </a:solidFill>
                          <a:latin typeface="Arial Bold"/>
                        </a:rPr>
                        <a:t>Alabama FBLA HS</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4AB19"/>
                    </a:solidFill>
                  </a:tcPr>
                </a:tc>
              </a:tr>
              <a:tr h="792626">
                <a:tc>
                  <a:txBody>
                    <a:bodyPr anchor="t" rtlCol="false"/>
                    <a:lstStyle/>
                    <a:p>
                      <a:pPr algn="l">
                        <a:lnSpc>
                          <a:spcPts val="4200"/>
                        </a:lnSpc>
                        <a:defRPr/>
                      </a:pPr>
                      <a:r>
                        <a:rPr lang="en-US" sz="3000">
                          <a:solidFill>
                            <a:srgbClr val="0E489E"/>
                          </a:solidFill>
                          <a:latin typeface="Arial Bold"/>
                        </a:rPr>
                        <a:t>2nd Place</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4AB19"/>
                    </a:solidFill>
                  </a:tcPr>
                </a:tc>
                <a:tc>
                  <a:txBody>
                    <a:bodyPr anchor="t" rtlCol="false"/>
                    <a:lstStyle/>
                    <a:p>
                      <a:pPr algn="l">
                        <a:lnSpc>
                          <a:spcPts val="3499"/>
                        </a:lnSpc>
                        <a:defRPr/>
                      </a:pP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4AB19"/>
                    </a:solidFill>
                  </a:tcPr>
                </a:tc>
                <a:tc>
                  <a:txBody>
                    <a:bodyPr anchor="t" rtlCol="false"/>
                    <a:lstStyle/>
                    <a:p>
                      <a:pPr algn="l">
                        <a:lnSpc>
                          <a:spcPts val="3499"/>
                        </a:lnSpc>
                        <a:defRPr/>
                      </a:pPr>
                      <a:r>
                        <a:rPr lang="en-US" sz="2499">
                          <a:solidFill>
                            <a:srgbClr val="0E489E"/>
                          </a:solidFill>
                          <a:latin typeface="Arial Bold"/>
                        </a:rPr>
                        <a:t>March of Dimes Top Fundraising Local Chapters</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4AB19"/>
                    </a:solidFill>
                  </a:tcPr>
                </a:tc>
                <a:tc>
                  <a:txBody>
                    <a:bodyPr anchor="t" rtlCol="false"/>
                    <a:lstStyle/>
                    <a:p>
                      <a:pPr algn="l">
                        <a:lnSpc>
                          <a:spcPts val="3499"/>
                        </a:lnSpc>
                        <a:defRPr/>
                      </a:pPr>
                      <a:r>
                        <a:rPr lang="en-US" sz="2499">
                          <a:solidFill>
                            <a:srgbClr val="0E489E"/>
                          </a:solidFill>
                          <a:latin typeface="Arial Bold"/>
                        </a:rPr>
                        <a:t>Central HS Tucaloosa</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4AB19"/>
                    </a:solidFill>
                  </a:tcPr>
                </a:tc>
              </a:tr>
              <a:tr h="792626">
                <a:tc>
                  <a:txBody>
                    <a:bodyPr anchor="t" rtlCol="false"/>
                    <a:lstStyle/>
                    <a:p>
                      <a:pPr algn="l">
                        <a:lnSpc>
                          <a:spcPts val="4200"/>
                        </a:lnSpc>
                        <a:defRPr/>
                      </a:pPr>
                      <a:r>
                        <a:rPr lang="en-US" sz="3000">
                          <a:solidFill>
                            <a:srgbClr val="0E489E"/>
                          </a:solidFill>
                          <a:latin typeface="Arial Bold"/>
                        </a:rPr>
                        <a:t>3rd Place</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4AB19"/>
                    </a:solidFill>
                  </a:tcPr>
                </a:tc>
                <a:tc>
                  <a:txBody>
                    <a:bodyPr anchor="t" rtlCol="false"/>
                    <a:lstStyle/>
                    <a:p>
                      <a:pPr algn="l">
                        <a:lnSpc>
                          <a:spcPts val="3499"/>
                        </a:lnSpc>
                        <a:defRPr/>
                      </a:pP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4AB19"/>
                    </a:solidFill>
                  </a:tcPr>
                </a:tc>
                <a:tc>
                  <a:txBody>
                    <a:bodyPr anchor="t" rtlCol="false"/>
                    <a:lstStyle/>
                    <a:p>
                      <a:pPr algn="l">
                        <a:lnSpc>
                          <a:spcPts val="3499"/>
                        </a:lnSpc>
                        <a:defRPr/>
                      </a:pPr>
                      <a:r>
                        <a:rPr lang="en-US" sz="2499">
                          <a:solidFill>
                            <a:srgbClr val="0E489E"/>
                          </a:solidFill>
                          <a:latin typeface="Arial Bold"/>
                        </a:rPr>
                        <a:t>March of Dimes Top Fundraising Local Chapters</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4AB19"/>
                    </a:solidFill>
                  </a:tcPr>
                </a:tc>
                <a:tc>
                  <a:txBody>
                    <a:bodyPr anchor="t" rtlCol="false"/>
                    <a:lstStyle/>
                    <a:p>
                      <a:pPr algn="l">
                        <a:lnSpc>
                          <a:spcPts val="3499"/>
                        </a:lnSpc>
                        <a:defRPr/>
                      </a:pPr>
                      <a:r>
                        <a:rPr lang="en-US" sz="2499">
                          <a:solidFill>
                            <a:srgbClr val="0E489E"/>
                          </a:solidFill>
                          <a:latin typeface="Arial Bold"/>
                        </a:rPr>
                        <a:t>Geneva HS</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4AB19"/>
                    </a:solidFill>
                  </a:tcPr>
                </a:tc>
              </a:tr>
              <a:tr h="792626">
                <a:tc>
                  <a:txBody>
                    <a:bodyPr anchor="t" rtlCol="false"/>
                    <a:lstStyle/>
                    <a:p>
                      <a:pPr algn="l">
                        <a:lnSpc>
                          <a:spcPts val="4200"/>
                        </a:lnSpc>
                        <a:defRPr/>
                      </a:pPr>
                      <a:r>
                        <a:rPr lang="en-US" sz="3000">
                          <a:solidFill>
                            <a:srgbClr val="0E489E"/>
                          </a:solidFill>
                          <a:latin typeface="Arial Bold"/>
                        </a:rPr>
                        <a:t>1st Place</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4AB19"/>
                    </a:solidFill>
                  </a:tcPr>
                </a:tc>
                <a:tc>
                  <a:txBody>
                    <a:bodyPr anchor="t" rtlCol="false"/>
                    <a:lstStyle/>
                    <a:p>
                      <a:pPr algn="l">
                        <a:lnSpc>
                          <a:spcPts val="3499"/>
                        </a:lnSpc>
                        <a:defRPr/>
                      </a:pP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4AB19"/>
                    </a:solidFill>
                  </a:tcPr>
                </a:tc>
                <a:tc>
                  <a:txBody>
                    <a:bodyPr anchor="t" rtlCol="false"/>
                    <a:lstStyle/>
                    <a:p>
                      <a:pPr algn="l">
                        <a:lnSpc>
                          <a:spcPts val="3499"/>
                        </a:lnSpc>
                        <a:defRPr/>
                      </a:pPr>
                      <a:r>
                        <a:rPr lang="en-US" sz="2499">
                          <a:solidFill>
                            <a:srgbClr val="0E489E"/>
                          </a:solidFill>
                          <a:latin typeface="Arial Bold"/>
                        </a:rPr>
                        <a:t>March of Dimes Top Fundraising State Chapters</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4AB19"/>
                    </a:solidFill>
                  </a:tcPr>
                </a:tc>
                <a:tc>
                  <a:txBody>
                    <a:bodyPr anchor="t" rtlCol="false"/>
                    <a:lstStyle/>
                    <a:p>
                      <a:pPr algn="l">
                        <a:lnSpc>
                          <a:spcPts val="3499"/>
                        </a:lnSpc>
                        <a:defRPr/>
                      </a:pPr>
                      <a:r>
                        <a:rPr lang="en-US" sz="2499">
                          <a:solidFill>
                            <a:srgbClr val="0E489E"/>
                          </a:solidFill>
                          <a:latin typeface="Arial Bold"/>
                        </a:rPr>
                        <a:t>Alabama FBLA MS</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4AB19"/>
                    </a:solidFill>
                  </a:tcPr>
                </a:tc>
              </a:tr>
              <a:tr h="792626">
                <a:tc>
                  <a:txBody>
                    <a:bodyPr anchor="t" rtlCol="false"/>
                    <a:lstStyle/>
                    <a:p>
                      <a:pPr algn="l">
                        <a:lnSpc>
                          <a:spcPts val="4200"/>
                        </a:lnSpc>
                        <a:defRPr/>
                      </a:pPr>
                      <a:r>
                        <a:rPr lang="en-US" sz="3000">
                          <a:solidFill>
                            <a:srgbClr val="0E489E"/>
                          </a:solidFill>
                          <a:latin typeface="Arial Bold"/>
                        </a:rPr>
                        <a:t>1st Place</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4AB19"/>
                    </a:solidFill>
                  </a:tcPr>
                </a:tc>
                <a:tc>
                  <a:txBody>
                    <a:bodyPr anchor="t" rtlCol="false"/>
                    <a:lstStyle/>
                    <a:p>
                      <a:pPr algn="l">
                        <a:lnSpc>
                          <a:spcPts val="3499"/>
                        </a:lnSpc>
                        <a:defRPr/>
                      </a:pP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4AB19"/>
                    </a:solidFill>
                  </a:tcPr>
                </a:tc>
                <a:tc>
                  <a:txBody>
                    <a:bodyPr anchor="t" rtlCol="false"/>
                    <a:lstStyle/>
                    <a:p>
                      <a:pPr algn="l">
                        <a:lnSpc>
                          <a:spcPts val="3499"/>
                        </a:lnSpc>
                        <a:defRPr/>
                      </a:pPr>
                      <a:r>
                        <a:rPr lang="en-US" sz="2499">
                          <a:solidFill>
                            <a:srgbClr val="0E489E"/>
                          </a:solidFill>
                          <a:latin typeface="Arial Bold"/>
                        </a:rPr>
                        <a:t>March of Dimes Top Fundraising Local Chapters</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4AB19"/>
                    </a:solidFill>
                  </a:tcPr>
                </a:tc>
                <a:tc>
                  <a:txBody>
                    <a:bodyPr anchor="t" rtlCol="false"/>
                    <a:lstStyle/>
                    <a:p>
                      <a:pPr algn="l">
                        <a:lnSpc>
                          <a:spcPts val="3499"/>
                        </a:lnSpc>
                        <a:defRPr/>
                      </a:pPr>
                      <a:r>
                        <a:rPr lang="en-US" sz="2499">
                          <a:solidFill>
                            <a:srgbClr val="0E489E"/>
                          </a:solidFill>
                          <a:latin typeface="Arial Bold"/>
                        </a:rPr>
                        <a:t>Genesis School of Discovery</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4AB19"/>
                    </a:solidFill>
                  </a:tcPr>
                </a:tc>
              </a:tr>
              <a:tr h="792626">
                <a:tc>
                  <a:txBody>
                    <a:bodyPr anchor="t" rtlCol="false"/>
                    <a:lstStyle/>
                    <a:p>
                      <a:pPr algn="l">
                        <a:lnSpc>
                          <a:spcPts val="4200"/>
                        </a:lnSpc>
                        <a:defRPr/>
                      </a:pPr>
                      <a:r>
                        <a:rPr lang="en-US" sz="3000">
                          <a:solidFill>
                            <a:srgbClr val="0E489E"/>
                          </a:solidFill>
                          <a:latin typeface="Arial Bold"/>
                        </a:rPr>
                        <a:t>4th Place</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4AB19"/>
                    </a:solidFill>
                  </a:tcPr>
                </a:tc>
                <a:tc>
                  <a:txBody>
                    <a:bodyPr anchor="t" rtlCol="false"/>
                    <a:lstStyle/>
                    <a:p>
                      <a:pPr algn="l">
                        <a:lnSpc>
                          <a:spcPts val="3499"/>
                        </a:lnSpc>
                        <a:defRPr/>
                      </a:pP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4AB19"/>
                    </a:solidFill>
                  </a:tcPr>
                </a:tc>
                <a:tc>
                  <a:txBody>
                    <a:bodyPr anchor="t" rtlCol="false"/>
                    <a:lstStyle/>
                    <a:p>
                      <a:pPr algn="l">
                        <a:lnSpc>
                          <a:spcPts val="3499"/>
                        </a:lnSpc>
                        <a:defRPr/>
                      </a:pPr>
                      <a:r>
                        <a:rPr lang="en-US" sz="2499">
                          <a:solidFill>
                            <a:srgbClr val="0E489E"/>
                          </a:solidFill>
                          <a:latin typeface="Arial Bold"/>
                        </a:rPr>
                        <a:t>Largest State Chapter - Middle School</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4AB19"/>
                    </a:solidFill>
                  </a:tcPr>
                </a:tc>
                <a:tc>
                  <a:txBody>
                    <a:bodyPr anchor="t" rtlCol="false"/>
                    <a:lstStyle/>
                    <a:p>
                      <a:pPr algn="l">
                        <a:lnSpc>
                          <a:spcPts val="3499"/>
                        </a:lnSpc>
                        <a:defRPr/>
                      </a:pPr>
                      <a:r>
                        <a:rPr lang="en-US" sz="2499">
                          <a:solidFill>
                            <a:srgbClr val="0E489E"/>
                          </a:solidFill>
                          <a:latin typeface="Arial Bold"/>
                        </a:rPr>
                        <a:t>Alabama FBLA MS</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4AB19"/>
                    </a:solidFill>
                  </a:tcPr>
                </a:tc>
              </a:tr>
              <a:tr h="687579">
                <a:tc>
                  <a:txBody>
                    <a:bodyPr anchor="t" rtlCol="false"/>
                    <a:lstStyle/>
                    <a:p>
                      <a:pPr algn="l">
                        <a:lnSpc>
                          <a:spcPts val="3499"/>
                        </a:lnSpc>
                        <a:defRPr/>
                      </a:pPr>
                      <a:r>
                        <a:rPr lang="en-US" sz="2499">
                          <a:solidFill>
                            <a:srgbClr val="0E489E"/>
                          </a:solidFill>
                          <a:latin typeface="Arial Bold"/>
                        </a:rPr>
                        <a:t>6th Place Middle School</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4AB19"/>
                    </a:solidFill>
                  </a:tcPr>
                </a:tc>
                <a:tc>
                  <a:txBody>
                    <a:bodyPr anchor="t" rtlCol="false"/>
                    <a:lstStyle/>
                    <a:p>
                      <a:pPr algn="l">
                        <a:lnSpc>
                          <a:spcPts val="3499"/>
                        </a:lnSpc>
                        <a:defRPr/>
                      </a:pP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4AB19"/>
                    </a:solidFill>
                  </a:tcPr>
                </a:tc>
                <a:tc>
                  <a:txBody>
                    <a:bodyPr anchor="t" rtlCol="false"/>
                    <a:lstStyle/>
                    <a:p>
                      <a:pPr algn="l">
                        <a:lnSpc>
                          <a:spcPts val="3499"/>
                        </a:lnSpc>
                        <a:defRPr/>
                      </a:pPr>
                      <a:r>
                        <a:rPr lang="en-US" sz="2499">
                          <a:solidFill>
                            <a:srgbClr val="0E489E"/>
                          </a:solidFill>
                          <a:latin typeface="Arial Bold"/>
                        </a:rPr>
                        <a:t>Largest Chapter Merit Awards</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4AB19"/>
                    </a:solidFill>
                  </a:tcPr>
                </a:tc>
                <a:tc>
                  <a:txBody>
                    <a:bodyPr anchor="t" rtlCol="false"/>
                    <a:lstStyle/>
                    <a:p>
                      <a:pPr algn="l">
                        <a:lnSpc>
                          <a:spcPts val="3499"/>
                        </a:lnSpc>
                        <a:defRPr/>
                      </a:pPr>
                      <a:r>
                        <a:rPr lang="en-US" sz="2499">
                          <a:solidFill>
                            <a:srgbClr val="0E489E"/>
                          </a:solidFill>
                          <a:latin typeface="Arial Bold"/>
                        </a:rPr>
                        <a:t>Colbert Heights MS</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4AB19"/>
                    </a:solidFill>
                  </a:tcPr>
                </a:tc>
              </a:tr>
              <a:tr h="792626">
                <a:tc>
                  <a:txBody>
                    <a:bodyPr anchor="t" rtlCol="false"/>
                    <a:lstStyle/>
                    <a:p>
                      <a:pPr algn="l">
                        <a:lnSpc>
                          <a:spcPts val="4200"/>
                        </a:lnSpc>
                        <a:defRPr/>
                      </a:pPr>
                      <a:r>
                        <a:rPr lang="en-US" sz="3000">
                          <a:solidFill>
                            <a:srgbClr val="0E489E"/>
                          </a:solidFill>
                          <a:latin typeface="Arial Bold"/>
                        </a:rPr>
                        <a:t>4th Place</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4AB19"/>
                    </a:solidFill>
                  </a:tcPr>
                </a:tc>
                <a:tc>
                  <a:txBody>
                    <a:bodyPr anchor="t" rtlCol="false"/>
                    <a:lstStyle/>
                    <a:p>
                      <a:pPr algn="l">
                        <a:lnSpc>
                          <a:spcPts val="3499"/>
                        </a:lnSpc>
                        <a:defRPr/>
                      </a:pP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4AB19"/>
                    </a:solidFill>
                  </a:tcPr>
                </a:tc>
                <a:tc>
                  <a:txBody>
                    <a:bodyPr anchor="t" rtlCol="false"/>
                    <a:lstStyle/>
                    <a:p>
                      <a:pPr algn="l">
                        <a:lnSpc>
                          <a:spcPts val="3499"/>
                        </a:lnSpc>
                        <a:defRPr/>
                      </a:pPr>
                      <a:r>
                        <a:rPr lang="en-US" sz="2499">
                          <a:solidFill>
                            <a:srgbClr val="0E489E"/>
                          </a:solidFill>
                          <a:latin typeface="Arial Bold"/>
                        </a:rPr>
                        <a:t>Largest State Merit Award Participation</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4AB19"/>
                    </a:solidFill>
                  </a:tcPr>
                </a:tc>
                <a:tc>
                  <a:txBody>
                    <a:bodyPr anchor="t" rtlCol="false"/>
                    <a:lstStyle/>
                    <a:p>
                      <a:pPr algn="l">
                        <a:lnSpc>
                          <a:spcPts val="3499"/>
                        </a:lnSpc>
                        <a:defRPr/>
                      </a:pPr>
                      <a:r>
                        <a:rPr lang="en-US" sz="2499">
                          <a:solidFill>
                            <a:srgbClr val="0E489E"/>
                          </a:solidFill>
                          <a:latin typeface="Arial Bold"/>
                        </a:rPr>
                        <a:t>Alabama FBLA MS</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4AB19"/>
                    </a:solidFill>
                  </a:tcPr>
                </a:tc>
              </a:tr>
              <a:tr h="1126866">
                <a:tc>
                  <a:txBody>
                    <a:bodyPr anchor="t" rtlCol="false"/>
                    <a:lstStyle/>
                    <a:p>
                      <a:pPr algn="l">
                        <a:lnSpc>
                          <a:spcPts val="4200"/>
                        </a:lnSpc>
                        <a:defRPr/>
                      </a:pPr>
                      <a:r>
                        <a:rPr lang="en-US" sz="3000">
                          <a:solidFill>
                            <a:srgbClr val="0E489E"/>
                          </a:solidFill>
                          <a:latin typeface="Arial Bold"/>
                        </a:rPr>
                        <a:t>7th Place</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4AB19"/>
                    </a:solidFill>
                  </a:tcPr>
                </a:tc>
                <a:tc>
                  <a:txBody>
                    <a:bodyPr anchor="t" rtlCol="false"/>
                    <a:lstStyle/>
                    <a:p>
                      <a:pPr algn="l">
                        <a:lnSpc>
                          <a:spcPts val="3499"/>
                        </a:lnSpc>
                        <a:defRPr/>
                      </a:pP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4AB19"/>
                    </a:solidFill>
                  </a:tcPr>
                </a:tc>
                <a:tc>
                  <a:txBody>
                    <a:bodyPr anchor="t" rtlCol="false"/>
                    <a:lstStyle/>
                    <a:p>
                      <a:pPr algn="l">
                        <a:lnSpc>
                          <a:spcPts val="3499"/>
                        </a:lnSpc>
                        <a:defRPr/>
                      </a:pPr>
                      <a:r>
                        <a:rPr lang="en-US" sz="2499">
                          <a:solidFill>
                            <a:srgbClr val="0E489E"/>
                          </a:solidFill>
                          <a:latin typeface="Arial Bold"/>
                        </a:rPr>
                        <a:t>Largest State Champion Chapter Award Participation</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4AB19"/>
                    </a:solidFill>
                  </a:tcPr>
                </a:tc>
                <a:tc>
                  <a:txBody>
                    <a:bodyPr anchor="t" rtlCol="false"/>
                    <a:lstStyle/>
                    <a:p>
                      <a:pPr algn="l">
                        <a:lnSpc>
                          <a:spcPts val="3499"/>
                        </a:lnSpc>
                        <a:defRPr/>
                      </a:pPr>
                      <a:r>
                        <a:rPr lang="en-US" sz="2499">
                          <a:solidFill>
                            <a:srgbClr val="0E489E"/>
                          </a:solidFill>
                          <a:latin typeface="Arial Bold"/>
                        </a:rPr>
                        <a:t>Alabama FBLA HS</a:t>
                      </a:r>
                      <a:endParaRPr lang="en-US" sz="1100"/>
                    </a:p>
                  </a:txBody>
                  <a:tcPr marL="104775" marR="104775" marT="104775" marB="10477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4AB19"/>
                    </a:solidFill>
                  </a:tcPr>
                </a:tc>
              </a:tr>
            </a:tbl>
          </a:graphicData>
        </a:graphic>
      </p:graphicFrame>
      <p:sp>
        <p:nvSpPr>
          <p:cNvPr name="TextBox 6" id="6"/>
          <p:cNvSpPr txBox="true"/>
          <p:nvPr/>
        </p:nvSpPr>
        <p:spPr>
          <a:xfrm rot="0">
            <a:off x="720396" y="442913"/>
            <a:ext cx="16847208" cy="1047750"/>
          </a:xfrm>
          <a:prstGeom prst="rect">
            <a:avLst/>
          </a:prstGeom>
        </p:spPr>
        <p:txBody>
          <a:bodyPr anchor="t" rtlCol="false" tIns="0" lIns="0" bIns="0" rIns="0">
            <a:spAutoFit/>
          </a:bodyPr>
          <a:lstStyle/>
          <a:p>
            <a:pPr algn="ctr" marL="0" indent="0" lvl="0">
              <a:lnSpc>
                <a:spcPts val="7320"/>
              </a:lnSpc>
            </a:pPr>
            <a:r>
              <a:rPr lang="en-US" sz="6100">
                <a:solidFill>
                  <a:srgbClr val="FFFFFF"/>
                </a:solidFill>
                <a:latin typeface="Arial Bold"/>
              </a:rPr>
              <a:t>2023 NLC Awards and Recognition</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622053" y="29947"/>
            <a:ext cx="19221080" cy="1997507"/>
            <a:chOff x="0" y="0"/>
            <a:chExt cx="5062342" cy="526092"/>
          </a:xfrm>
        </p:grpSpPr>
        <p:sp>
          <p:nvSpPr>
            <p:cNvPr name="Freeform 3" id="3"/>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10343617" y="4234794"/>
            <a:ext cx="7432099" cy="5547340"/>
          </a:xfrm>
          <a:custGeom>
            <a:avLst/>
            <a:gdLst/>
            <a:ahLst/>
            <a:cxnLst/>
            <a:rect r="r" b="b" t="t" l="l"/>
            <a:pathLst>
              <a:path h="5547340" w="7432099">
                <a:moveTo>
                  <a:pt x="0" y="0"/>
                </a:moveTo>
                <a:lnTo>
                  <a:pt x="7432099" y="0"/>
                </a:lnTo>
                <a:lnTo>
                  <a:pt x="7432099" y="5547340"/>
                </a:lnTo>
                <a:lnTo>
                  <a:pt x="0" y="5547340"/>
                </a:lnTo>
                <a:lnTo>
                  <a:pt x="0" y="0"/>
                </a:lnTo>
                <a:close/>
              </a:path>
            </a:pathLst>
          </a:custGeom>
          <a:blipFill>
            <a:blip r:embed="rId2"/>
            <a:stretch>
              <a:fillRect l="0" t="0" r="0" b="0"/>
            </a:stretch>
          </a:blipFill>
        </p:spPr>
      </p:sp>
      <p:sp>
        <p:nvSpPr>
          <p:cNvPr name="TextBox 6" id="6"/>
          <p:cNvSpPr txBox="true"/>
          <p:nvPr/>
        </p:nvSpPr>
        <p:spPr>
          <a:xfrm rot="0">
            <a:off x="720396" y="442913"/>
            <a:ext cx="16847208" cy="1047750"/>
          </a:xfrm>
          <a:prstGeom prst="rect">
            <a:avLst/>
          </a:prstGeom>
        </p:spPr>
        <p:txBody>
          <a:bodyPr anchor="t" rtlCol="false" tIns="0" lIns="0" bIns="0" rIns="0">
            <a:spAutoFit/>
          </a:bodyPr>
          <a:lstStyle/>
          <a:p>
            <a:pPr algn="ctr" marL="0" indent="0" lvl="0">
              <a:lnSpc>
                <a:spcPts val="7320"/>
              </a:lnSpc>
            </a:pPr>
            <a:r>
              <a:rPr lang="en-US" sz="6100">
                <a:solidFill>
                  <a:srgbClr val="FFFFFF"/>
                </a:solidFill>
                <a:latin typeface="Arial Bold"/>
              </a:rPr>
              <a:t>Competitive Events Updates</a:t>
            </a:r>
          </a:p>
        </p:txBody>
      </p:sp>
      <p:sp>
        <p:nvSpPr>
          <p:cNvPr name="TextBox 7" id="7"/>
          <p:cNvSpPr txBox="true"/>
          <p:nvPr/>
        </p:nvSpPr>
        <p:spPr>
          <a:xfrm rot="0">
            <a:off x="7047830" y="2556489"/>
            <a:ext cx="4192339" cy="1041400"/>
          </a:xfrm>
          <a:prstGeom prst="rect">
            <a:avLst/>
          </a:prstGeom>
        </p:spPr>
        <p:txBody>
          <a:bodyPr anchor="t" rtlCol="false" tIns="0" lIns="0" bIns="0" rIns="0">
            <a:spAutoFit/>
          </a:bodyPr>
          <a:lstStyle/>
          <a:p>
            <a:pPr algn="ctr">
              <a:lnSpc>
                <a:spcPts val="7699"/>
              </a:lnSpc>
              <a:spcBef>
                <a:spcPct val="0"/>
              </a:spcBef>
            </a:pPr>
            <a:r>
              <a:rPr lang="en-US" sz="5499">
                <a:solidFill>
                  <a:srgbClr val="0A2E7F"/>
                </a:solidFill>
                <a:latin typeface="Arial Bold"/>
              </a:rPr>
              <a:t>Middle Level</a:t>
            </a:r>
          </a:p>
        </p:txBody>
      </p:sp>
      <p:sp>
        <p:nvSpPr>
          <p:cNvPr name="TextBox 8" id="8"/>
          <p:cNvSpPr txBox="true"/>
          <p:nvPr/>
        </p:nvSpPr>
        <p:spPr>
          <a:xfrm rot="0">
            <a:off x="311027" y="4044294"/>
            <a:ext cx="10662443" cy="3459480"/>
          </a:xfrm>
          <a:prstGeom prst="rect">
            <a:avLst/>
          </a:prstGeom>
        </p:spPr>
        <p:txBody>
          <a:bodyPr anchor="t" rtlCol="false" tIns="0" lIns="0" bIns="0" rIns="0">
            <a:spAutoFit/>
          </a:bodyPr>
          <a:lstStyle/>
          <a:p>
            <a:pPr marL="1036320" indent="-518160" lvl="1">
              <a:lnSpc>
                <a:spcPts val="6719"/>
              </a:lnSpc>
              <a:spcBef>
                <a:spcPct val="0"/>
              </a:spcBef>
              <a:buFont typeface="Arial"/>
              <a:buChar char="•"/>
            </a:pPr>
            <a:r>
              <a:rPr lang="en-US" sz="4800">
                <a:solidFill>
                  <a:srgbClr val="0A2E7F"/>
                </a:solidFill>
                <a:latin typeface="Arial Bold"/>
              </a:rPr>
              <a:t>N</a:t>
            </a:r>
            <a:r>
              <a:rPr lang="en-US" sz="4800">
                <a:solidFill>
                  <a:srgbClr val="0A2E7F"/>
                </a:solidFill>
                <a:latin typeface="Arial Bold"/>
              </a:rPr>
              <a:t>o changes in events</a:t>
            </a:r>
          </a:p>
          <a:p>
            <a:pPr marL="1036320" indent="-518160" lvl="1">
              <a:lnSpc>
                <a:spcPts val="6719"/>
              </a:lnSpc>
              <a:spcBef>
                <a:spcPct val="0"/>
              </a:spcBef>
              <a:buFont typeface="Arial"/>
              <a:buChar char="•"/>
            </a:pPr>
            <a:r>
              <a:rPr lang="en-US" sz="4800">
                <a:solidFill>
                  <a:srgbClr val="0A2E7F"/>
                </a:solidFill>
                <a:latin typeface="Arial Bold"/>
              </a:rPr>
              <a:t>4 entries per state for NLC</a:t>
            </a:r>
          </a:p>
          <a:p>
            <a:pPr>
              <a:lnSpc>
                <a:spcPts val="6719"/>
              </a:lnSpc>
            </a:pPr>
          </a:p>
          <a:p>
            <a:pPr>
              <a:lnSpc>
                <a:spcPts val="6719"/>
              </a:lnSpc>
              <a:spcBef>
                <a:spcPct val="0"/>
              </a:spcBef>
            </a:pPr>
          </a:p>
        </p:txBody>
      </p:sp>
    </p:spTree>
  </p:cSld>
  <p:clrMapOvr>
    <a:masterClrMapping/>
  </p:clrMapOvr>
</p:sld>
</file>

<file path=ppt/slides/slide32.xml><?xml version="1.0" encoding="utf-8"?>
<p:sld xmlns:p="http://schemas.openxmlformats.org/presentationml/2006/main" xmlns:a="http://schemas.openxmlformats.org/drawingml/2006/main">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622053" y="29947"/>
            <a:ext cx="19221080" cy="1997507"/>
            <a:chOff x="0" y="0"/>
            <a:chExt cx="5062342" cy="526092"/>
          </a:xfrm>
        </p:grpSpPr>
        <p:sp>
          <p:nvSpPr>
            <p:cNvPr name="Freeform 3" id="3"/>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TextBox 5" id="5"/>
          <p:cNvSpPr txBox="true"/>
          <p:nvPr/>
        </p:nvSpPr>
        <p:spPr>
          <a:xfrm rot="0">
            <a:off x="720396" y="442913"/>
            <a:ext cx="16847208" cy="1047750"/>
          </a:xfrm>
          <a:prstGeom prst="rect">
            <a:avLst/>
          </a:prstGeom>
        </p:spPr>
        <p:txBody>
          <a:bodyPr anchor="t" rtlCol="false" tIns="0" lIns="0" bIns="0" rIns="0">
            <a:spAutoFit/>
          </a:bodyPr>
          <a:lstStyle/>
          <a:p>
            <a:pPr algn="ctr" marL="0" indent="0" lvl="0">
              <a:lnSpc>
                <a:spcPts val="7320"/>
              </a:lnSpc>
            </a:pPr>
            <a:r>
              <a:rPr lang="en-US" sz="6100">
                <a:solidFill>
                  <a:srgbClr val="FFFFFF"/>
                </a:solidFill>
                <a:latin typeface="Arial Bold"/>
              </a:rPr>
              <a:t>Competitive Events Updates</a:t>
            </a:r>
          </a:p>
        </p:txBody>
      </p:sp>
      <p:sp>
        <p:nvSpPr>
          <p:cNvPr name="TextBox 6" id="6"/>
          <p:cNvSpPr txBox="true"/>
          <p:nvPr/>
        </p:nvSpPr>
        <p:spPr>
          <a:xfrm rot="0">
            <a:off x="6116464" y="2556489"/>
            <a:ext cx="6055072" cy="1041400"/>
          </a:xfrm>
          <a:prstGeom prst="rect">
            <a:avLst/>
          </a:prstGeom>
        </p:spPr>
        <p:txBody>
          <a:bodyPr anchor="t" rtlCol="false" tIns="0" lIns="0" bIns="0" rIns="0">
            <a:spAutoFit/>
          </a:bodyPr>
          <a:lstStyle/>
          <a:p>
            <a:pPr algn="ctr">
              <a:lnSpc>
                <a:spcPts val="7699"/>
              </a:lnSpc>
              <a:spcBef>
                <a:spcPct val="0"/>
              </a:spcBef>
            </a:pPr>
            <a:r>
              <a:rPr lang="en-US" sz="5499">
                <a:solidFill>
                  <a:srgbClr val="0A2E7F"/>
                </a:solidFill>
                <a:latin typeface="Arial Bold"/>
              </a:rPr>
              <a:t>High School Level</a:t>
            </a:r>
          </a:p>
        </p:txBody>
      </p:sp>
      <p:sp>
        <p:nvSpPr>
          <p:cNvPr name="TextBox 7" id="7"/>
          <p:cNvSpPr txBox="true"/>
          <p:nvPr/>
        </p:nvSpPr>
        <p:spPr>
          <a:xfrm rot="0">
            <a:off x="1216347" y="3847097"/>
            <a:ext cx="15855307" cy="6850380"/>
          </a:xfrm>
          <a:prstGeom prst="rect">
            <a:avLst/>
          </a:prstGeom>
        </p:spPr>
        <p:txBody>
          <a:bodyPr anchor="t" rtlCol="false" tIns="0" lIns="0" bIns="0" rIns="0">
            <a:spAutoFit/>
          </a:bodyPr>
          <a:lstStyle/>
          <a:p>
            <a:pPr marL="1036320" indent="-518160" lvl="1">
              <a:lnSpc>
                <a:spcPts val="6719"/>
              </a:lnSpc>
              <a:buFont typeface="Arial"/>
              <a:buChar char="•"/>
            </a:pPr>
            <a:r>
              <a:rPr lang="en-US" sz="4800">
                <a:solidFill>
                  <a:srgbClr val="0A2E7F"/>
                </a:solidFill>
                <a:latin typeface="Arial Bold"/>
              </a:rPr>
              <a:t>Business Financial Plan &gt; Financial Statement Analysis</a:t>
            </a:r>
          </a:p>
          <a:p>
            <a:pPr marL="1036320" indent="-518160" lvl="1">
              <a:lnSpc>
                <a:spcPts val="6719"/>
              </a:lnSpc>
              <a:buFont typeface="Arial"/>
              <a:buChar char="•"/>
            </a:pPr>
            <a:r>
              <a:rPr lang="en-US" sz="4800">
                <a:solidFill>
                  <a:srgbClr val="0A2E7F"/>
                </a:solidFill>
                <a:latin typeface="Arial Bold"/>
              </a:rPr>
              <a:t>E-Business &gt; Website Coding &amp; Development</a:t>
            </a:r>
          </a:p>
          <a:p>
            <a:pPr marL="1036320" indent="-518160" lvl="1">
              <a:lnSpc>
                <a:spcPts val="6719"/>
              </a:lnSpc>
              <a:buFont typeface="Arial"/>
              <a:buChar char="•"/>
            </a:pPr>
            <a:r>
              <a:rPr lang="en-US" sz="4800">
                <a:solidFill>
                  <a:srgbClr val="0A2E7F"/>
                </a:solidFill>
                <a:latin typeface="Arial Bold"/>
              </a:rPr>
              <a:t>Political Science &gt; Public Policy and Advocacy</a:t>
            </a:r>
          </a:p>
          <a:p>
            <a:pPr marL="1036320" indent="-518160" lvl="1">
              <a:lnSpc>
                <a:spcPts val="6719"/>
              </a:lnSpc>
              <a:buFont typeface="Arial"/>
              <a:buChar char="•"/>
            </a:pPr>
            <a:r>
              <a:rPr lang="en-US" sz="4800">
                <a:solidFill>
                  <a:srgbClr val="0A2E7F"/>
                </a:solidFill>
                <a:latin typeface="Arial Bold"/>
              </a:rPr>
              <a:t>Publication Design &gt; Visual Design</a:t>
            </a:r>
          </a:p>
          <a:p>
            <a:pPr marL="1036320" indent="-518160" lvl="1">
              <a:lnSpc>
                <a:spcPts val="6719"/>
              </a:lnSpc>
              <a:buFont typeface="Arial"/>
              <a:buChar char="•"/>
            </a:pPr>
            <a:r>
              <a:rPr lang="en-US" sz="4800">
                <a:solidFill>
                  <a:srgbClr val="0A2E7F"/>
                </a:solidFill>
                <a:latin typeface="Arial Bold"/>
              </a:rPr>
              <a:t>New Event: Future Business Educator</a:t>
            </a:r>
          </a:p>
          <a:p>
            <a:pPr marL="1036320" indent="-518160" lvl="1">
              <a:lnSpc>
                <a:spcPts val="6719"/>
              </a:lnSpc>
              <a:buFont typeface="Arial"/>
              <a:buChar char="•"/>
            </a:pPr>
            <a:r>
              <a:rPr lang="en-US" sz="4800">
                <a:solidFill>
                  <a:srgbClr val="0A2E7F"/>
                </a:solidFill>
                <a:latin typeface="Arial Bold"/>
              </a:rPr>
              <a:t>New Event: Introduction to Programming</a:t>
            </a:r>
          </a:p>
          <a:p>
            <a:pPr>
              <a:lnSpc>
                <a:spcPts val="6719"/>
              </a:lnSpc>
              <a:spcBef>
                <a:spcPct val="0"/>
              </a:spcBef>
            </a:pP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22053" y="29947"/>
            <a:ext cx="19221080" cy="1997507"/>
            <a:chOff x="0" y="0"/>
            <a:chExt cx="5062342" cy="526092"/>
          </a:xfrm>
        </p:grpSpPr>
        <p:sp>
          <p:nvSpPr>
            <p:cNvPr name="Freeform 3" id="3"/>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graphicFrame>
        <p:nvGraphicFramePr>
          <p:cNvPr name="Table 5" id="5"/>
          <p:cNvGraphicFramePr>
            <a:graphicFrameLocks noGrp="true"/>
          </p:cNvGraphicFramePr>
          <p:nvPr/>
        </p:nvGraphicFramePr>
        <p:xfrm>
          <a:off x="1749312" y="4517945"/>
          <a:ext cx="15471888" cy="5643866"/>
        </p:xfrm>
        <a:graphic>
          <a:graphicData uri="http://schemas.openxmlformats.org/drawingml/2006/table">
            <a:tbl>
              <a:tblPr/>
              <a:tblGrid>
                <a:gridCol w="2870659"/>
                <a:gridCol w="12601229"/>
              </a:tblGrid>
              <a:tr h="1410967">
                <a:tc>
                  <a:txBody>
                    <a:bodyPr anchor="t" rtlCol="false"/>
                    <a:lstStyle/>
                    <a:p>
                      <a:pPr algn="ctr" marL="0" indent="0" lvl="0">
                        <a:lnSpc>
                          <a:spcPts val="4199"/>
                        </a:lnSpc>
                        <a:spcBef>
                          <a:spcPct val="0"/>
                        </a:spcBef>
                        <a:defRPr/>
                      </a:pP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c>
                  <a:txBody>
                    <a:bodyPr anchor="t" rtlCol="false"/>
                    <a:lstStyle/>
                    <a:p>
                      <a:pPr algn="ctr" marL="0" indent="0" lvl="0">
                        <a:lnSpc>
                          <a:spcPts val="5599"/>
                        </a:lnSpc>
                        <a:spcBef>
                          <a:spcPct val="0"/>
                        </a:spcBef>
                        <a:defRPr/>
                      </a:pPr>
                      <a:r>
                        <a:rPr lang="en-US" sz="3999" strike="noStrike" u="none">
                          <a:solidFill>
                            <a:srgbClr val="0A2E7F"/>
                          </a:solidFill>
                          <a:latin typeface="Arial Bold"/>
                        </a:rPr>
                        <a:t>YouTube @AlabamaFBLA</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r>
              <a:tr h="1410967">
                <a:tc>
                  <a:txBody>
                    <a:bodyPr anchor="t" rtlCol="false"/>
                    <a:lstStyle/>
                    <a:p>
                      <a:pPr algn="ctr" marL="0" indent="0" lvl="0">
                        <a:lnSpc>
                          <a:spcPts val="4199"/>
                        </a:lnSpc>
                        <a:spcBef>
                          <a:spcPct val="0"/>
                        </a:spcBef>
                        <a:defRPr/>
                      </a:pP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c>
                  <a:txBody>
                    <a:bodyPr anchor="t" rtlCol="false"/>
                    <a:lstStyle/>
                    <a:p>
                      <a:pPr algn="ctr" marL="0" indent="0" lvl="0">
                        <a:lnSpc>
                          <a:spcPts val="5599"/>
                        </a:lnSpc>
                        <a:spcBef>
                          <a:spcPct val="0"/>
                        </a:spcBef>
                        <a:defRPr/>
                      </a:pPr>
                      <a:r>
                        <a:rPr lang="en-US" sz="3999" strike="noStrike" u="none">
                          <a:solidFill>
                            <a:srgbClr val="0A2E7F"/>
                          </a:solidFill>
                          <a:latin typeface="Arial Bold"/>
                        </a:rPr>
                        <a:t>Instagram @AlabamaFBLA</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r>
              <a:tr h="1410967">
                <a:tc>
                  <a:txBody>
                    <a:bodyPr anchor="t" rtlCol="false"/>
                    <a:lstStyle/>
                    <a:p>
                      <a:pPr algn="ctr" marL="0" indent="0" lvl="0">
                        <a:lnSpc>
                          <a:spcPts val="4199"/>
                        </a:lnSpc>
                        <a:spcBef>
                          <a:spcPct val="0"/>
                        </a:spcBef>
                        <a:defRPr/>
                      </a:pP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c>
                  <a:txBody>
                    <a:bodyPr anchor="t" rtlCol="false"/>
                    <a:lstStyle/>
                    <a:p>
                      <a:pPr algn="ctr" marL="0" indent="0" lvl="0">
                        <a:lnSpc>
                          <a:spcPts val="5599"/>
                        </a:lnSpc>
                        <a:spcBef>
                          <a:spcPct val="0"/>
                        </a:spcBef>
                        <a:defRPr/>
                      </a:pPr>
                      <a:r>
                        <a:rPr lang="en-US" sz="3999" strike="noStrike" u="none">
                          <a:solidFill>
                            <a:srgbClr val="0A2E7F"/>
                          </a:solidFill>
                          <a:latin typeface="Arial Bold"/>
                        </a:rPr>
                        <a:t>Twitter @AlabamaFBLA</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r>
              <a:tr h="1410967">
                <a:tc>
                  <a:txBody>
                    <a:bodyPr anchor="t" rtlCol="false"/>
                    <a:lstStyle/>
                    <a:p>
                      <a:pPr algn="ctr" marL="0" indent="0" lvl="0">
                        <a:lnSpc>
                          <a:spcPts val="4199"/>
                        </a:lnSpc>
                        <a:spcBef>
                          <a:spcPct val="0"/>
                        </a:spcBef>
                        <a:defRPr/>
                      </a:pP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c>
                  <a:txBody>
                    <a:bodyPr anchor="t" rtlCol="false"/>
                    <a:lstStyle/>
                    <a:p>
                      <a:pPr algn="ctr" marL="0" indent="0" lvl="0">
                        <a:lnSpc>
                          <a:spcPts val="5599"/>
                        </a:lnSpc>
                        <a:spcBef>
                          <a:spcPct val="0"/>
                        </a:spcBef>
                        <a:defRPr/>
                      </a:pPr>
                      <a:r>
                        <a:rPr lang="en-US" sz="3999" strike="noStrike" u="none">
                          <a:solidFill>
                            <a:srgbClr val="0A2E7F"/>
                          </a:solidFill>
                          <a:latin typeface="Arial Bold"/>
                        </a:rPr>
                        <a:t>Facebook @AlabamaFBLA</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r>
            </a:tbl>
          </a:graphicData>
        </a:graphic>
      </p:graphicFrame>
      <p:grpSp>
        <p:nvGrpSpPr>
          <p:cNvPr name="Group 6" id="6"/>
          <p:cNvGrpSpPr>
            <a:grpSpLocks noChangeAspect="true"/>
          </p:cNvGrpSpPr>
          <p:nvPr/>
        </p:nvGrpSpPr>
        <p:grpSpPr>
          <a:xfrm rot="0">
            <a:off x="2294710" y="4174399"/>
            <a:ext cx="1637445" cy="1637438"/>
            <a:chOff x="0" y="0"/>
            <a:chExt cx="6350025" cy="6350000"/>
          </a:xfrm>
        </p:grpSpPr>
        <p:sp>
          <p:nvSpPr>
            <p:cNvPr name="Freeform 7" id="7"/>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2"/>
              <a:stretch>
                <a:fillRect l="0" t="0" r="0" b="0"/>
              </a:stretch>
            </a:blipFill>
          </p:spPr>
        </p:sp>
      </p:grpSp>
      <p:sp>
        <p:nvSpPr>
          <p:cNvPr name="TextBox 8" id="8"/>
          <p:cNvSpPr txBox="true"/>
          <p:nvPr/>
        </p:nvSpPr>
        <p:spPr>
          <a:xfrm rot="0">
            <a:off x="720396" y="442913"/>
            <a:ext cx="16847208" cy="1047750"/>
          </a:xfrm>
          <a:prstGeom prst="rect">
            <a:avLst/>
          </a:prstGeom>
        </p:spPr>
        <p:txBody>
          <a:bodyPr anchor="t" rtlCol="false" tIns="0" lIns="0" bIns="0" rIns="0">
            <a:spAutoFit/>
          </a:bodyPr>
          <a:lstStyle/>
          <a:p>
            <a:pPr algn="ctr" marL="0" indent="0" lvl="0">
              <a:lnSpc>
                <a:spcPts val="7320"/>
              </a:lnSpc>
            </a:pPr>
            <a:r>
              <a:rPr lang="en-US" sz="6100">
                <a:solidFill>
                  <a:srgbClr val="FFFFFF"/>
                </a:solidFill>
                <a:latin typeface="Arial Bold"/>
              </a:rPr>
              <a:t>Stay Connected</a:t>
            </a:r>
          </a:p>
        </p:txBody>
      </p:sp>
      <p:sp>
        <p:nvSpPr>
          <p:cNvPr name="TextBox 9" id="9"/>
          <p:cNvSpPr txBox="true"/>
          <p:nvPr/>
        </p:nvSpPr>
        <p:spPr>
          <a:xfrm rot="0">
            <a:off x="341256" y="2161449"/>
            <a:ext cx="18288000" cy="2012950"/>
          </a:xfrm>
          <a:prstGeom prst="rect">
            <a:avLst/>
          </a:prstGeom>
        </p:spPr>
        <p:txBody>
          <a:bodyPr anchor="t" rtlCol="false" tIns="0" lIns="0" bIns="0" rIns="0">
            <a:spAutoFit/>
          </a:bodyPr>
          <a:lstStyle/>
          <a:p>
            <a:pPr algn="ctr">
              <a:lnSpc>
                <a:spcPts val="7699"/>
              </a:lnSpc>
              <a:spcBef>
                <a:spcPct val="0"/>
              </a:spcBef>
            </a:pPr>
            <a:r>
              <a:rPr lang="en-US" sz="5499">
                <a:solidFill>
                  <a:srgbClr val="0A2E7F"/>
                </a:solidFill>
                <a:latin typeface="Arial Bold"/>
              </a:rPr>
              <a:t>Alabama FBLA has numerous ways to help our advisers have a successful chapter.</a:t>
            </a:r>
          </a:p>
        </p:txBody>
      </p:sp>
      <p:grpSp>
        <p:nvGrpSpPr>
          <p:cNvPr name="Group 10" id="10"/>
          <p:cNvGrpSpPr>
            <a:grpSpLocks noChangeAspect="true"/>
          </p:cNvGrpSpPr>
          <p:nvPr/>
        </p:nvGrpSpPr>
        <p:grpSpPr>
          <a:xfrm rot="0">
            <a:off x="2466483" y="5811838"/>
            <a:ext cx="1293898" cy="1293893"/>
            <a:chOff x="0" y="0"/>
            <a:chExt cx="6350025" cy="6350000"/>
          </a:xfrm>
        </p:grpSpPr>
        <p:sp>
          <p:nvSpPr>
            <p:cNvPr name="Freeform 11" id="11"/>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3"/>
              <a:stretch>
                <a:fillRect l="0" t="0" r="0" b="0"/>
              </a:stretch>
            </a:blipFill>
          </p:spPr>
        </p:sp>
      </p:grpSp>
      <p:grpSp>
        <p:nvGrpSpPr>
          <p:cNvPr name="Group 12" id="12"/>
          <p:cNvGrpSpPr>
            <a:grpSpLocks noChangeAspect="true"/>
          </p:cNvGrpSpPr>
          <p:nvPr/>
        </p:nvGrpSpPr>
        <p:grpSpPr>
          <a:xfrm rot="0">
            <a:off x="2409276" y="8906018"/>
            <a:ext cx="1293898" cy="1293893"/>
            <a:chOff x="0" y="0"/>
            <a:chExt cx="6350025" cy="6350000"/>
          </a:xfrm>
        </p:grpSpPr>
        <p:sp>
          <p:nvSpPr>
            <p:cNvPr name="Freeform 13" id="13"/>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0" t="0" r="0" b="0"/>
              </a:stretch>
            </a:blipFill>
          </p:spPr>
        </p:sp>
      </p:grpSp>
      <p:grpSp>
        <p:nvGrpSpPr>
          <p:cNvPr name="Group 14" id="14"/>
          <p:cNvGrpSpPr>
            <a:grpSpLocks noChangeAspect="true"/>
          </p:cNvGrpSpPr>
          <p:nvPr/>
        </p:nvGrpSpPr>
        <p:grpSpPr>
          <a:xfrm rot="0">
            <a:off x="2409276" y="7358928"/>
            <a:ext cx="1408312" cy="1408306"/>
            <a:chOff x="0" y="0"/>
            <a:chExt cx="6350025" cy="6350000"/>
          </a:xfrm>
        </p:grpSpPr>
        <p:sp>
          <p:nvSpPr>
            <p:cNvPr name="Freeform 15" id="15"/>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5"/>
              <a:stretch>
                <a:fillRect l="-10807" t="0" r="-10807" b="0"/>
              </a:stretch>
            </a:blipFill>
          </p:spPr>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622053" y="29947"/>
            <a:ext cx="19221080" cy="1997507"/>
            <a:chOff x="0" y="0"/>
            <a:chExt cx="5062342" cy="526092"/>
          </a:xfrm>
        </p:grpSpPr>
        <p:sp>
          <p:nvSpPr>
            <p:cNvPr name="Freeform 3" id="3"/>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a:grpSpLocks noChangeAspect="true"/>
          </p:cNvGrpSpPr>
          <p:nvPr/>
        </p:nvGrpSpPr>
        <p:grpSpPr>
          <a:xfrm rot="0">
            <a:off x="1028700" y="3710502"/>
            <a:ext cx="5246391" cy="5246370"/>
            <a:chOff x="0" y="0"/>
            <a:chExt cx="6350025" cy="6350000"/>
          </a:xfrm>
        </p:grpSpPr>
        <p:sp>
          <p:nvSpPr>
            <p:cNvPr name="Freeform 6" id="6"/>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2"/>
              <a:stretch>
                <a:fillRect l="0" t="0" r="0" b="0"/>
              </a:stretch>
            </a:blipFill>
          </p:spPr>
        </p:sp>
      </p:grpSp>
      <p:sp>
        <p:nvSpPr>
          <p:cNvPr name="TextBox 7" id="7"/>
          <p:cNvSpPr txBox="true"/>
          <p:nvPr/>
        </p:nvSpPr>
        <p:spPr>
          <a:xfrm rot="0">
            <a:off x="720396" y="442913"/>
            <a:ext cx="16847208" cy="1047750"/>
          </a:xfrm>
          <a:prstGeom prst="rect">
            <a:avLst/>
          </a:prstGeom>
        </p:spPr>
        <p:txBody>
          <a:bodyPr anchor="t" rtlCol="false" tIns="0" lIns="0" bIns="0" rIns="0">
            <a:spAutoFit/>
          </a:bodyPr>
          <a:lstStyle/>
          <a:p>
            <a:pPr algn="ctr" marL="0" indent="0" lvl="0">
              <a:lnSpc>
                <a:spcPts val="7320"/>
              </a:lnSpc>
            </a:pPr>
            <a:r>
              <a:rPr lang="en-US" sz="6100">
                <a:solidFill>
                  <a:srgbClr val="FFFFFF"/>
                </a:solidFill>
                <a:latin typeface="Arial Bold"/>
              </a:rPr>
              <a:t>Stay Connected!</a:t>
            </a:r>
          </a:p>
        </p:txBody>
      </p:sp>
      <p:sp>
        <p:nvSpPr>
          <p:cNvPr name="TextBox 8" id="8"/>
          <p:cNvSpPr txBox="true"/>
          <p:nvPr/>
        </p:nvSpPr>
        <p:spPr>
          <a:xfrm rot="0">
            <a:off x="7072339" y="2714780"/>
            <a:ext cx="11215661" cy="2895600"/>
          </a:xfrm>
          <a:prstGeom prst="rect">
            <a:avLst/>
          </a:prstGeom>
        </p:spPr>
        <p:txBody>
          <a:bodyPr anchor="t" rtlCol="false" tIns="0" lIns="0" bIns="0" rIns="0">
            <a:spAutoFit/>
          </a:bodyPr>
          <a:lstStyle/>
          <a:p>
            <a:pPr algn="ctr">
              <a:lnSpc>
                <a:spcPts val="7320"/>
              </a:lnSpc>
              <a:spcBef>
                <a:spcPct val="0"/>
              </a:spcBef>
            </a:pPr>
            <a:r>
              <a:rPr lang="en-US" sz="6100">
                <a:solidFill>
                  <a:srgbClr val="0A2E7F"/>
                </a:solidFill>
                <a:latin typeface="Arial Bold"/>
              </a:rPr>
              <a:t>Join our Remind group to receive updates, reminders, and important information.</a:t>
            </a:r>
          </a:p>
        </p:txBody>
      </p:sp>
      <p:sp>
        <p:nvSpPr>
          <p:cNvPr name="TextBox 9" id="9"/>
          <p:cNvSpPr txBox="true"/>
          <p:nvPr/>
        </p:nvSpPr>
        <p:spPr>
          <a:xfrm rot="0">
            <a:off x="7072339" y="6209862"/>
            <a:ext cx="11215661" cy="3800475"/>
          </a:xfrm>
          <a:prstGeom prst="rect">
            <a:avLst/>
          </a:prstGeom>
        </p:spPr>
        <p:txBody>
          <a:bodyPr anchor="t" rtlCol="false" tIns="0" lIns="0" bIns="0" rIns="0">
            <a:spAutoFit/>
          </a:bodyPr>
          <a:lstStyle/>
          <a:p>
            <a:pPr algn="ctr">
              <a:lnSpc>
                <a:spcPts val="7320"/>
              </a:lnSpc>
            </a:pPr>
            <a:r>
              <a:rPr lang="en-US" sz="6100">
                <a:solidFill>
                  <a:srgbClr val="0A2E7F"/>
                </a:solidFill>
                <a:latin typeface="Arial Bold"/>
              </a:rPr>
              <a:t>Text @alfbla2024 to 81010</a:t>
            </a:r>
          </a:p>
          <a:p>
            <a:pPr algn="ctr">
              <a:lnSpc>
                <a:spcPts val="7320"/>
              </a:lnSpc>
            </a:pPr>
          </a:p>
          <a:p>
            <a:pPr algn="ctr">
              <a:lnSpc>
                <a:spcPts val="4800"/>
              </a:lnSpc>
              <a:spcBef>
                <a:spcPct val="0"/>
              </a:spcBef>
            </a:pPr>
            <a:r>
              <a:rPr lang="en-US" sz="4000">
                <a:solidFill>
                  <a:srgbClr val="0A2E7F"/>
                </a:solidFill>
                <a:latin typeface="Arial Bold"/>
              </a:rPr>
              <a:t>*</a:t>
            </a:r>
            <a:r>
              <a:rPr lang="en-US" sz="4000">
                <a:solidFill>
                  <a:srgbClr val="0A2E7F"/>
                </a:solidFill>
                <a:latin typeface="Arial Bold"/>
              </a:rPr>
              <a:t>If you are already in an Alabama FBLA Remind group, there is no need to join the new group.</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622053" y="29947"/>
            <a:ext cx="19221080" cy="1997507"/>
            <a:chOff x="0" y="0"/>
            <a:chExt cx="5062342" cy="526092"/>
          </a:xfrm>
        </p:grpSpPr>
        <p:sp>
          <p:nvSpPr>
            <p:cNvPr name="Freeform 3" id="3"/>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10827561" y="7573289"/>
            <a:ext cx="6740043" cy="1685011"/>
          </a:xfrm>
          <a:custGeom>
            <a:avLst/>
            <a:gdLst/>
            <a:ahLst/>
            <a:cxnLst/>
            <a:rect r="r" b="b" t="t" l="l"/>
            <a:pathLst>
              <a:path h="1685011" w="6740043">
                <a:moveTo>
                  <a:pt x="0" y="0"/>
                </a:moveTo>
                <a:lnTo>
                  <a:pt x="6740043" y="0"/>
                </a:lnTo>
                <a:lnTo>
                  <a:pt x="6740043" y="1685011"/>
                </a:lnTo>
                <a:lnTo>
                  <a:pt x="0" y="1685011"/>
                </a:lnTo>
                <a:lnTo>
                  <a:pt x="0" y="0"/>
                </a:lnTo>
                <a:close/>
              </a:path>
            </a:pathLst>
          </a:custGeom>
          <a:blipFill>
            <a:blip r:embed="rId2"/>
            <a:stretch>
              <a:fillRect l="0" t="0" r="0" b="0"/>
            </a:stretch>
          </a:blipFill>
        </p:spPr>
      </p:sp>
      <p:sp>
        <p:nvSpPr>
          <p:cNvPr name="TextBox 6" id="6"/>
          <p:cNvSpPr txBox="true"/>
          <p:nvPr/>
        </p:nvSpPr>
        <p:spPr>
          <a:xfrm rot="0">
            <a:off x="720396" y="442913"/>
            <a:ext cx="16847208" cy="1971675"/>
          </a:xfrm>
          <a:prstGeom prst="rect">
            <a:avLst/>
          </a:prstGeom>
        </p:spPr>
        <p:txBody>
          <a:bodyPr anchor="t" rtlCol="false" tIns="0" lIns="0" bIns="0" rIns="0">
            <a:spAutoFit/>
          </a:bodyPr>
          <a:lstStyle/>
          <a:p>
            <a:pPr algn="ctr">
              <a:lnSpc>
                <a:spcPts val="7320"/>
              </a:lnSpc>
            </a:pPr>
            <a:r>
              <a:rPr lang="en-US" sz="6100">
                <a:solidFill>
                  <a:srgbClr val="FFFFFF"/>
                </a:solidFill>
                <a:latin typeface="Arial Bold"/>
              </a:rPr>
              <a:t>Chapter Resources</a:t>
            </a:r>
          </a:p>
          <a:p>
            <a:pPr algn="ctr" marL="0" indent="0" lvl="0">
              <a:lnSpc>
                <a:spcPts val="7320"/>
              </a:lnSpc>
            </a:pPr>
          </a:p>
        </p:txBody>
      </p:sp>
      <p:sp>
        <p:nvSpPr>
          <p:cNvPr name="TextBox 7" id="7"/>
          <p:cNvSpPr txBox="true"/>
          <p:nvPr/>
        </p:nvSpPr>
        <p:spPr>
          <a:xfrm rot="0">
            <a:off x="514350" y="2319338"/>
            <a:ext cx="17259300" cy="1543050"/>
          </a:xfrm>
          <a:prstGeom prst="rect">
            <a:avLst/>
          </a:prstGeom>
        </p:spPr>
        <p:txBody>
          <a:bodyPr anchor="t" rtlCol="false" tIns="0" lIns="0" bIns="0" rIns="0">
            <a:spAutoFit/>
          </a:bodyPr>
          <a:lstStyle/>
          <a:p>
            <a:pPr algn="ctr">
              <a:lnSpc>
                <a:spcPts val="5760"/>
              </a:lnSpc>
            </a:pPr>
            <a:r>
              <a:rPr lang="en-US" sz="4800" u="sng">
                <a:solidFill>
                  <a:srgbClr val="0A2E7F"/>
                </a:solidFill>
                <a:latin typeface="Arial Bold"/>
                <a:hlinkClick r:id="rId3" tooltip="http://fbla.org"/>
              </a:rPr>
              <a:t>FBLA.org </a:t>
            </a:r>
          </a:p>
          <a:p>
            <a:pPr algn="ctr">
              <a:lnSpc>
                <a:spcPts val="5760"/>
              </a:lnSpc>
            </a:pPr>
            <a:r>
              <a:rPr lang="en-US" sz="4800">
                <a:solidFill>
                  <a:srgbClr val="0A2E7F"/>
                </a:solidFill>
                <a:latin typeface="Arial Bold"/>
              </a:rPr>
              <a:t>Advisers Tab</a:t>
            </a:r>
          </a:p>
        </p:txBody>
      </p:sp>
      <p:sp>
        <p:nvSpPr>
          <p:cNvPr name="TextBox 8" id="8"/>
          <p:cNvSpPr txBox="true"/>
          <p:nvPr/>
        </p:nvSpPr>
        <p:spPr>
          <a:xfrm rot="0">
            <a:off x="2684272" y="4167187"/>
            <a:ext cx="12919455" cy="5419725"/>
          </a:xfrm>
          <a:prstGeom prst="rect">
            <a:avLst/>
          </a:prstGeom>
        </p:spPr>
        <p:txBody>
          <a:bodyPr anchor="t" rtlCol="false" tIns="0" lIns="0" bIns="0" rIns="0">
            <a:spAutoFit/>
          </a:bodyPr>
          <a:lstStyle/>
          <a:p>
            <a:pPr marL="949962" indent="-474981" lvl="1">
              <a:lnSpc>
                <a:spcPts val="5280"/>
              </a:lnSpc>
              <a:spcBef>
                <a:spcPct val="0"/>
              </a:spcBef>
              <a:buFont typeface="Arial"/>
              <a:buChar char="•"/>
            </a:pPr>
            <a:r>
              <a:rPr lang="en-US" sz="4400">
                <a:solidFill>
                  <a:srgbClr val="0A2E7F"/>
                </a:solidFill>
                <a:latin typeface="Arial Bold"/>
              </a:rPr>
              <a:t>Less</a:t>
            </a:r>
            <a:r>
              <a:rPr lang="en-US" sz="4400">
                <a:solidFill>
                  <a:srgbClr val="0A2E7F"/>
                </a:solidFill>
                <a:latin typeface="Arial Bold"/>
              </a:rPr>
              <a:t>on Plans, Forms, and Documents</a:t>
            </a:r>
          </a:p>
          <a:p>
            <a:pPr marL="949962" indent="-474981" lvl="1">
              <a:lnSpc>
                <a:spcPts val="5280"/>
              </a:lnSpc>
              <a:spcBef>
                <a:spcPct val="0"/>
              </a:spcBef>
              <a:buFont typeface="Arial"/>
              <a:buChar char="•"/>
            </a:pPr>
            <a:r>
              <a:rPr lang="en-US" sz="4400">
                <a:solidFill>
                  <a:srgbClr val="0A2E7F"/>
                </a:solidFill>
                <a:latin typeface="Arial Bold"/>
              </a:rPr>
              <a:t>Champion Chapter (HS)</a:t>
            </a:r>
          </a:p>
          <a:p>
            <a:pPr marL="949962" indent="-474981" lvl="1">
              <a:lnSpc>
                <a:spcPts val="5280"/>
              </a:lnSpc>
              <a:spcBef>
                <a:spcPct val="0"/>
              </a:spcBef>
              <a:buFont typeface="Arial"/>
              <a:buChar char="•"/>
            </a:pPr>
            <a:r>
              <a:rPr lang="en-US" sz="4400">
                <a:solidFill>
                  <a:srgbClr val="0A2E7F"/>
                </a:solidFill>
                <a:latin typeface="Arial Bold"/>
              </a:rPr>
              <a:t>MERIT Award (MS)</a:t>
            </a:r>
          </a:p>
          <a:p>
            <a:pPr marL="949962" indent="-474981" lvl="1">
              <a:lnSpc>
                <a:spcPts val="5280"/>
              </a:lnSpc>
              <a:spcBef>
                <a:spcPct val="0"/>
              </a:spcBef>
              <a:buFont typeface="Arial"/>
              <a:buChar char="•"/>
            </a:pPr>
            <a:r>
              <a:rPr lang="en-US" sz="4400">
                <a:solidFill>
                  <a:srgbClr val="0A2E7F"/>
                </a:solidFill>
                <a:latin typeface="Arial Bold"/>
              </a:rPr>
              <a:t>BAA Registration (HS)</a:t>
            </a:r>
          </a:p>
          <a:p>
            <a:pPr marL="949962" indent="-474981" lvl="1">
              <a:lnSpc>
                <a:spcPts val="5280"/>
              </a:lnSpc>
              <a:spcBef>
                <a:spcPct val="0"/>
              </a:spcBef>
              <a:buFont typeface="Arial"/>
              <a:buChar char="•"/>
            </a:pPr>
            <a:r>
              <a:rPr lang="en-US" sz="4400">
                <a:solidFill>
                  <a:srgbClr val="0A2E7F"/>
                </a:solidFill>
                <a:latin typeface="Arial Bold"/>
              </a:rPr>
              <a:t>LEAD Awards (MS)</a:t>
            </a:r>
          </a:p>
          <a:p>
            <a:pPr marL="949962" indent="-474981" lvl="1">
              <a:lnSpc>
                <a:spcPts val="5280"/>
              </a:lnSpc>
              <a:spcBef>
                <a:spcPct val="0"/>
              </a:spcBef>
              <a:buFont typeface="Arial"/>
              <a:buChar char="•"/>
            </a:pPr>
            <a:r>
              <a:rPr lang="en-US" sz="4400">
                <a:solidFill>
                  <a:srgbClr val="0A2E7F"/>
                </a:solidFill>
                <a:latin typeface="Arial Bold"/>
              </a:rPr>
              <a:t>Membership Awards</a:t>
            </a:r>
          </a:p>
          <a:p>
            <a:pPr marL="949962" indent="-474981" lvl="1">
              <a:lnSpc>
                <a:spcPts val="5280"/>
              </a:lnSpc>
              <a:spcBef>
                <a:spcPct val="0"/>
              </a:spcBef>
              <a:buFont typeface="Arial"/>
              <a:buChar char="•"/>
            </a:pPr>
            <a:r>
              <a:rPr lang="en-US" sz="4400">
                <a:solidFill>
                  <a:srgbClr val="0A2E7F"/>
                </a:solidFill>
                <a:latin typeface="Arial Bold"/>
              </a:rPr>
              <a:t>100% Class Participation</a:t>
            </a:r>
          </a:p>
          <a:p>
            <a:pPr marL="949962" indent="-474981" lvl="1">
              <a:lnSpc>
                <a:spcPts val="5280"/>
              </a:lnSpc>
              <a:buFont typeface="Arial"/>
              <a:buChar char="•"/>
            </a:pPr>
            <a:r>
              <a:rPr lang="en-US" sz="4400">
                <a:solidFill>
                  <a:srgbClr val="0A2E7F"/>
                </a:solidFill>
                <a:latin typeface="Arial Bold"/>
              </a:rPr>
              <a:t>and much more</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622053" y="29947"/>
            <a:ext cx="19221080" cy="1997507"/>
            <a:chOff x="0" y="0"/>
            <a:chExt cx="5062342" cy="526092"/>
          </a:xfrm>
        </p:grpSpPr>
        <p:sp>
          <p:nvSpPr>
            <p:cNvPr name="Freeform 3" id="3"/>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11398916" y="6924675"/>
            <a:ext cx="6374734" cy="2627163"/>
          </a:xfrm>
          <a:custGeom>
            <a:avLst/>
            <a:gdLst/>
            <a:ahLst/>
            <a:cxnLst/>
            <a:rect r="r" b="b" t="t" l="l"/>
            <a:pathLst>
              <a:path h="2627163" w="6374734">
                <a:moveTo>
                  <a:pt x="0" y="0"/>
                </a:moveTo>
                <a:lnTo>
                  <a:pt x="6374734" y="0"/>
                </a:lnTo>
                <a:lnTo>
                  <a:pt x="6374734" y="2627163"/>
                </a:lnTo>
                <a:lnTo>
                  <a:pt x="0" y="2627163"/>
                </a:lnTo>
                <a:lnTo>
                  <a:pt x="0" y="0"/>
                </a:lnTo>
                <a:close/>
              </a:path>
            </a:pathLst>
          </a:custGeom>
          <a:blipFill>
            <a:blip r:embed="rId2"/>
            <a:stretch>
              <a:fillRect l="0" t="0" r="0" b="0"/>
            </a:stretch>
          </a:blipFill>
        </p:spPr>
      </p:sp>
      <p:sp>
        <p:nvSpPr>
          <p:cNvPr name="TextBox 6" id="6"/>
          <p:cNvSpPr txBox="true"/>
          <p:nvPr/>
        </p:nvSpPr>
        <p:spPr>
          <a:xfrm rot="0">
            <a:off x="720396" y="442913"/>
            <a:ext cx="16847208" cy="1971675"/>
          </a:xfrm>
          <a:prstGeom prst="rect">
            <a:avLst/>
          </a:prstGeom>
        </p:spPr>
        <p:txBody>
          <a:bodyPr anchor="t" rtlCol="false" tIns="0" lIns="0" bIns="0" rIns="0">
            <a:spAutoFit/>
          </a:bodyPr>
          <a:lstStyle/>
          <a:p>
            <a:pPr algn="ctr">
              <a:lnSpc>
                <a:spcPts val="7320"/>
              </a:lnSpc>
            </a:pPr>
            <a:r>
              <a:rPr lang="en-US" sz="6100">
                <a:solidFill>
                  <a:srgbClr val="FFFFFF"/>
                </a:solidFill>
                <a:latin typeface="Arial Bold"/>
              </a:rPr>
              <a:t>Chapter Resources</a:t>
            </a:r>
          </a:p>
          <a:p>
            <a:pPr algn="ctr" marL="0" indent="0" lvl="0">
              <a:lnSpc>
                <a:spcPts val="7320"/>
              </a:lnSpc>
            </a:pPr>
          </a:p>
        </p:txBody>
      </p:sp>
      <p:sp>
        <p:nvSpPr>
          <p:cNvPr name="TextBox 7" id="7"/>
          <p:cNvSpPr txBox="true"/>
          <p:nvPr/>
        </p:nvSpPr>
        <p:spPr>
          <a:xfrm rot="0">
            <a:off x="514350" y="2319338"/>
            <a:ext cx="17259300" cy="1543050"/>
          </a:xfrm>
          <a:prstGeom prst="rect">
            <a:avLst/>
          </a:prstGeom>
        </p:spPr>
        <p:txBody>
          <a:bodyPr anchor="t" rtlCol="false" tIns="0" lIns="0" bIns="0" rIns="0">
            <a:spAutoFit/>
          </a:bodyPr>
          <a:lstStyle/>
          <a:p>
            <a:pPr algn="ctr">
              <a:lnSpc>
                <a:spcPts val="5760"/>
              </a:lnSpc>
            </a:pPr>
            <a:r>
              <a:rPr lang="en-US" sz="4800" u="sng">
                <a:solidFill>
                  <a:srgbClr val="0A2E7F"/>
                </a:solidFill>
                <a:latin typeface="Arial Bold"/>
                <a:hlinkClick r:id="rId3" tooltip="http://alabamafbla.org"/>
              </a:rPr>
              <a:t>AlabamaFBLA-PBL.org </a:t>
            </a:r>
          </a:p>
          <a:p>
            <a:pPr algn="ctr">
              <a:lnSpc>
                <a:spcPts val="5760"/>
              </a:lnSpc>
            </a:pPr>
            <a:r>
              <a:rPr lang="en-US" sz="4800">
                <a:solidFill>
                  <a:srgbClr val="0A2E7F"/>
                </a:solidFill>
                <a:latin typeface="Arial Bold"/>
              </a:rPr>
              <a:t>Resources Tab</a:t>
            </a:r>
          </a:p>
        </p:txBody>
      </p:sp>
      <p:sp>
        <p:nvSpPr>
          <p:cNvPr name="TextBox 8" id="8"/>
          <p:cNvSpPr txBox="true"/>
          <p:nvPr/>
        </p:nvSpPr>
        <p:spPr>
          <a:xfrm rot="0">
            <a:off x="2684272" y="4505325"/>
            <a:ext cx="12919455" cy="4752975"/>
          </a:xfrm>
          <a:prstGeom prst="rect">
            <a:avLst/>
          </a:prstGeom>
        </p:spPr>
        <p:txBody>
          <a:bodyPr anchor="t" rtlCol="false" tIns="0" lIns="0" bIns="0" rIns="0">
            <a:spAutoFit/>
          </a:bodyPr>
          <a:lstStyle/>
          <a:p>
            <a:pPr marL="949962" indent="-474981" lvl="1">
              <a:lnSpc>
                <a:spcPts val="5280"/>
              </a:lnSpc>
              <a:buFont typeface="Arial"/>
              <a:buChar char="•"/>
            </a:pPr>
            <a:r>
              <a:rPr lang="en-US" sz="4400">
                <a:solidFill>
                  <a:srgbClr val="0A2E7F"/>
                </a:solidFill>
                <a:latin typeface="Arial Bold"/>
              </a:rPr>
              <a:t>Information regarding ACE, JLDC, SLC, NFLC, and NLC</a:t>
            </a:r>
          </a:p>
          <a:p>
            <a:pPr marL="949962" indent="-474981" lvl="1">
              <a:lnSpc>
                <a:spcPts val="5280"/>
              </a:lnSpc>
              <a:buFont typeface="Arial"/>
              <a:buChar char="•"/>
            </a:pPr>
            <a:r>
              <a:rPr lang="en-US" sz="4400">
                <a:solidFill>
                  <a:srgbClr val="0A2E7F"/>
                </a:solidFill>
                <a:latin typeface="Arial Bold"/>
              </a:rPr>
              <a:t>District Workshop</a:t>
            </a:r>
          </a:p>
          <a:p>
            <a:pPr marL="949962" indent="-474981" lvl="1">
              <a:lnSpc>
                <a:spcPts val="5280"/>
              </a:lnSpc>
              <a:buFont typeface="Arial"/>
              <a:buChar char="•"/>
            </a:pPr>
            <a:r>
              <a:rPr lang="en-US" sz="4400">
                <a:solidFill>
                  <a:srgbClr val="0A2E7F"/>
                </a:solidFill>
                <a:latin typeface="Arial Bold"/>
              </a:rPr>
              <a:t>Adviser’s Survival Guide</a:t>
            </a:r>
          </a:p>
          <a:p>
            <a:pPr marL="949962" indent="-474981" lvl="1">
              <a:lnSpc>
                <a:spcPts val="5280"/>
              </a:lnSpc>
              <a:buFont typeface="Arial"/>
              <a:buChar char="•"/>
            </a:pPr>
            <a:r>
              <a:rPr lang="en-US" sz="4400">
                <a:solidFill>
                  <a:srgbClr val="0A2E7F"/>
                </a:solidFill>
                <a:latin typeface="Arial Bold"/>
              </a:rPr>
              <a:t>Competitive Event Information</a:t>
            </a:r>
          </a:p>
          <a:p>
            <a:pPr marL="949962" indent="-474981" lvl="1">
              <a:lnSpc>
                <a:spcPts val="5280"/>
              </a:lnSpc>
              <a:buFont typeface="Arial"/>
              <a:buChar char="•"/>
            </a:pPr>
            <a:r>
              <a:rPr lang="en-US" sz="4400">
                <a:solidFill>
                  <a:srgbClr val="0A2E7F"/>
                </a:solidFill>
                <a:latin typeface="Arial Bold"/>
              </a:rPr>
              <a:t>State Officer Applications</a:t>
            </a:r>
          </a:p>
          <a:p>
            <a:pPr marL="949962" indent="-474981" lvl="1">
              <a:lnSpc>
                <a:spcPts val="5280"/>
              </a:lnSpc>
              <a:buFont typeface="Arial"/>
              <a:buChar char="•"/>
            </a:pPr>
            <a:r>
              <a:rPr lang="en-US" sz="4400">
                <a:solidFill>
                  <a:srgbClr val="0A2E7F"/>
                </a:solidFill>
                <a:latin typeface="Arial Bold"/>
              </a:rPr>
              <a:t>and much more</a:t>
            </a:r>
          </a:p>
        </p:txBody>
      </p:sp>
    </p:spTree>
  </p:cSld>
  <p:clrMapOvr>
    <a:masterClrMapping/>
  </p:clrMapOvr>
</p:sld>
</file>

<file path=ppt/slides/slide37.xml><?xml version="1.0" encoding="utf-8"?>
<p:sld xmlns:p="http://schemas.openxmlformats.org/presentationml/2006/main" xmlns:a="http://schemas.openxmlformats.org/drawingml/2006/main">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622053" y="29947"/>
            <a:ext cx="19221080" cy="1997507"/>
            <a:chOff x="0" y="0"/>
            <a:chExt cx="5062342" cy="526092"/>
          </a:xfrm>
        </p:grpSpPr>
        <p:sp>
          <p:nvSpPr>
            <p:cNvPr name="Freeform 3" id="3"/>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TextBox 5" id="5"/>
          <p:cNvSpPr txBox="true"/>
          <p:nvPr/>
        </p:nvSpPr>
        <p:spPr>
          <a:xfrm rot="0">
            <a:off x="720396" y="442913"/>
            <a:ext cx="16847208" cy="1971675"/>
          </a:xfrm>
          <a:prstGeom prst="rect">
            <a:avLst/>
          </a:prstGeom>
        </p:spPr>
        <p:txBody>
          <a:bodyPr anchor="t" rtlCol="false" tIns="0" lIns="0" bIns="0" rIns="0">
            <a:spAutoFit/>
          </a:bodyPr>
          <a:lstStyle/>
          <a:p>
            <a:pPr algn="ctr">
              <a:lnSpc>
                <a:spcPts val="7320"/>
              </a:lnSpc>
            </a:pPr>
            <a:r>
              <a:rPr lang="en-US" sz="6100">
                <a:solidFill>
                  <a:srgbClr val="FFFFFF"/>
                </a:solidFill>
                <a:latin typeface="Arial Bold"/>
              </a:rPr>
              <a:t>Individual Membership Recognition </a:t>
            </a:r>
          </a:p>
          <a:p>
            <a:pPr algn="ctr" marL="0" indent="0" lvl="0">
              <a:lnSpc>
                <a:spcPts val="7320"/>
              </a:lnSpc>
            </a:pPr>
          </a:p>
        </p:txBody>
      </p:sp>
      <p:sp>
        <p:nvSpPr>
          <p:cNvPr name="TextBox 6" id="6"/>
          <p:cNvSpPr txBox="true"/>
          <p:nvPr/>
        </p:nvSpPr>
        <p:spPr>
          <a:xfrm rot="0">
            <a:off x="2528759" y="3240579"/>
            <a:ext cx="12919455" cy="7096125"/>
          </a:xfrm>
          <a:prstGeom prst="rect">
            <a:avLst/>
          </a:prstGeom>
        </p:spPr>
        <p:txBody>
          <a:bodyPr anchor="t" rtlCol="false" tIns="0" lIns="0" bIns="0" rIns="0">
            <a:spAutoFit/>
          </a:bodyPr>
          <a:lstStyle/>
          <a:p>
            <a:pPr algn="ctr">
              <a:lnSpc>
                <a:spcPts val="6359"/>
              </a:lnSpc>
            </a:pPr>
            <a:r>
              <a:rPr lang="en-US" sz="5299">
                <a:solidFill>
                  <a:srgbClr val="0A2E7F"/>
                </a:solidFill>
                <a:latin typeface="Arial Bold"/>
              </a:rPr>
              <a:t>LEAD Awards - Middle School  </a:t>
            </a:r>
          </a:p>
          <a:p>
            <a:pPr algn="ctr">
              <a:lnSpc>
                <a:spcPts val="6359"/>
              </a:lnSpc>
            </a:pPr>
          </a:p>
          <a:p>
            <a:pPr algn="ctr">
              <a:lnSpc>
                <a:spcPts val="6359"/>
              </a:lnSpc>
            </a:pPr>
            <a:r>
              <a:rPr lang="en-US" sz="5299">
                <a:solidFill>
                  <a:srgbClr val="0A2E7F"/>
                </a:solidFill>
                <a:latin typeface="Arial Bold"/>
              </a:rPr>
              <a:t>BAA - High School</a:t>
            </a:r>
          </a:p>
          <a:p>
            <a:pPr algn="ctr">
              <a:lnSpc>
                <a:spcPts val="6359"/>
              </a:lnSpc>
            </a:pPr>
          </a:p>
          <a:p>
            <a:pPr algn="ctr">
              <a:lnSpc>
                <a:spcPts val="6359"/>
              </a:lnSpc>
            </a:pPr>
            <a:r>
              <a:rPr lang="en-US" sz="5299">
                <a:solidFill>
                  <a:srgbClr val="0A2E7F"/>
                </a:solidFill>
                <a:latin typeface="Arial Bold"/>
              </a:rPr>
              <a:t>Excellence Award (formerly CMAP) - Collegiate Level</a:t>
            </a:r>
          </a:p>
          <a:p>
            <a:pPr algn="ctr">
              <a:lnSpc>
                <a:spcPts val="5520"/>
              </a:lnSpc>
            </a:pPr>
          </a:p>
          <a:p>
            <a:pPr algn="ctr">
              <a:lnSpc>
                <a:spcPts val="5520"/>
              </a:lnSpc>
            </a:pPr>
            <a:r>
              <a:rPr lang="en-US" sz="4600">
                <a:solidFill>
                  <a:srgbClr val="0A2E7F"/>
                </a:solidFill>
                <a:latin typeface="Arial Bold"/>
              </a:rPr>
              <a:t>*Deadline to submit for recognition is March 1</a:t>
            </a:r>
          </a:p>
          <a:p>
            <a:pPr algn="ctr">
              <a:lnSpc>
                <a:spcPts val="6359"/>
              </a:lnSpc>
            </a:pP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622053" y="29947"/>
            <a:ext cx="19221080" cy="1997507"/>
            <a:chOff x="0" y="0"/>
            <a:chExt cx="5062342" cy="526092"/>
          </a:xfrm>
        </p:grpSpPr>
        <p:sp>
          <p:nvSpPr>
            <p:cNvPr name="Freeform 3" id="3"/>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5" id="5">
            <a:hlinkClick r:id="rId3" tooltip="https://learn.fbla-pbl.org/baa"/>
          </p:cNvPr>
          <p:cNvSpPr/>
          <p:nvPr/>
        </p:nvSpPr>
        <p:spPr>
          <a:xfrm flipH="false" flipV="false" rot="0">
            <a:off x="0" y="2027453"/>
            <a:ext cx="9464305" cy="8649934"/>
          </a:xfrm>
          <a:custGeom>
            <a:avLst/>
            <a:gdLst/>
            <a:ahLst/>
            <a:cxnLst/>
            <a:rect r="r" b="b" t="t" l="l"/>
            <a:pathLst>
              <a:path h="8649934" w="9464305">
                <a:moveTo>
                  <a:pt x="0" y="0"/>
                </a:moveTo>
                <a:lnTo>
                  <a:pt x="9464305" y="0"/>
                </a:lnTo>
                <a:lnTo>
                  <a:pt x="9464305" y="8649935"/>
                </a:lnTo>
                <a:lnTo>
                  <a:pt x="0" y="8649935"/>
                </a:lnTo>
                <a:lnTo>
                  <a:pt x="0" y="0"/>
                </a:lnTo>
                <a:close/>
              </a:path>
            </a:pathLst>
          </a:custGeom>
          <a:blipFill>
            <a:blip r:embed="rId2"/>
            <a:stretch>
              <a:fillRect l="0" t="0" r="0" b="0"/>
            </a:stretch>
          </a:blipFill>
        </p:spPr>
      </p:sp>
      <p:sp>
        <p:nvSpPr>
          <p:cNvPr name="TextBox 6" id="6"/>
          <p:cNvSpPr txBox="true"/>
          <p:nvPr/>
        </p:nvSpPr>
        <p:spPr>
          <a:xfrm rot="0">
            <a:off x="720396" y="322361"/>
            <a:ext cx="16847208" cy="1047750"/>
          </a:xfrm>
          <a:prstGeom prst="rect">
            <a:avLst/>
          </a:prstGeom>
        </p:spPr>
        <p:txBody>
          <a:bodyPr anchor="t" rtlCol="false" tIns="0" lIns="0" bIns="0" rIns="0">
            <a:spAutoFit/>
          </a:bodyPr>
          <a:lstStyle/>
          <a:p>
            <a:pPr algn="ctr" marL="0" indent="0" lvl="0">
              <a:lnSpc>
                <a:spcPts val="7320"/>
              </a:lnSpc>
            </a:pPr>
            <a:r>
              <a:rPr lang="en-US" sz="6100">
                <a:solidFill>
                  <a:srgbClr val="FFFFFF"/>
                </a:solidFill>
                <a:latin typeface="Arial Bold"/>
              </a:rPr>
              <a:t>Business Achievement Awards</a:t>
            </a:r>
          </a:p>
        </p:txBody>
      </p:sp>
      <p:sp>
        <p:nvSpPr>
          <p:cNvPr name="TextBox 7" id="7"/>
          <p:cNvSpPr txBox="true"/>
          <p:nvPr/>
        </p:nvSpPr>
        <p:spPr>
          <a:xfrm rot="0">
            <a:off x="10044879" y="4518858"/>
            <a:ext cx="7940701" cy="3571875"/>
          </a:xfrm>
          <a:prstGeom prst="rect">
            <a:avLst/>
          </a:prstGeom>
        </p:spPr>
        <p:txBody>
          <a:bodyPr anchor="t" rtlCol="false" tIns="0" lIns="0" bIns="0" rIns="0">
            <a:spAutoFit/>
          </a:bodyPr>
          <a:lstStyle/>
          <a:p>
            <a:pPr algn="ctr">
              <a:lnSpc>
                <a:spcPts val="5520"/>
              </a:lnSpc>
            </a:pPr>
            <a:r>
              <a:rPr lang="en-US" sz="4600" u="sng">
                <a:solidFill>
                  <a:srgbClr val="0A2E7F"/>
                </a:solidFill>
                <a:latin typeface="Arial Bold"/>
                <a:hlinkClick r:id="rId4" tooltip="https://www.fbla-pbl.org/divisions/fbla/fbla-education/"/>
              </a:rPr>
              <a:t>Four levels</a:t>
            </a:r>
          </a:p>
          <a:p>
            <a:pPr>
              <a:lnSpc>
                <a:spcPts val="5520"/>
              </a:lnSpc>
            </a:pPr>
            <a:r>
              <a:rPr lang="en-US" sz="4600">
                <a:solidFill>
                  <a:srgbClr val="0A2E7F"/>
                </a:solidFill>
                <a:latin typeface="Arial Bold"/>
              </a:rPr>
              <a:t>Contributor Award (Level 1)</a:t>
            </a:r>
          </a:p>
          <a:p>
            <a:pPr>
              <a:lnSpc>
                <a:spcPts val="5520"/>
              </a:lnSpc>
            </a:pPr>
            <a:r>
              <a:rPr lang="en-US" sz="4600">
                <a:solidFill>
                  <a:srgbClr val="0A2E7F"/>
                </a:solidFill>
                <a:latin typeface="Arial Bold"/>
              </a:rPr>
              <a:t>Leader Award (Level 2)</a:t>
            </a:r>
          </a:p>
          <a:p>
            <a:pPr>
              <a:lnSpc>
                <a:spcPts val="5520"/>
              </a:lnSpc>
            </a:pPr>
            <a:r>
              <a:rPr lang="en-US" sz="4600">
                <a:solidFill>
                  <a:srgbClr val="0A2E7F"/>
                </a:solidFill>
                <a:latin typeface="Arial Bold"/>
              </a:rPr>
              <a:t>Advocate Award (Level 3)</a:t>
            </a:r>
          </a:p>
          <a:p>
            <a:pPr>
              <a:lnSpc>
                <a:spcPts val="5520"/>
              </a:lnSpc>
            </a:pPr>
            <a:r>
              <a:rPr lang="en-US" sz="4600">
                <a:solidFill>
                  <a:srgbClr val="0A2E7F"/>
                </a:solidFill>
                <a:latin typeface="Arial Bold"/>
              </a:rPr>
              <a:t>Capstone Award (Level 4)</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622053" y="29947"/>
            <a:ext cx="19221080" cy="1997507"/>
            <a:chOff x="0" y="0"/>
            <a:chExt cx="5062342" cy="526092"/>
          </a:xfrm>
        </p:grpSpPr>
        <p:sp>
          <p:nvSpPr>
            <p:cNvPr name="Freeform 3" id="3"/>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5" id="5">
            <a:hlinkClick r:id="rId4" tooltip="https://learn.fbla-pbl.org/lead-awards"/>
          </p:cNvPr>
          <p:cNvSpPr/>
          <p:nvPr/>
        </p:nvSpPr>
        <p:spPr>
          <a:xfrm flipH="false" flipV="false" rot="0">
            <a:off x="720396" y="2679887"/>
            <a:ext cx="9152099" cy="7313321"/>
          </a:xfrm>
          <a:custGeom>
            <a:avLst/>
            <a:gdLst/>
            <a:ahLst/>
            <a:cxnLst/>
            <a:rect r="r" b="b" t="t" l="l"/>
            <a:pathLst>
              <a:path h="7313321" w="9152099">
                <a:moveTo>
                  <a:pt x="0" y="0"/>
                </a:moveTo>
                <a:lnTo>
                  <a:pt x="9152099" y="0"/>
                </a:lnTo>
                <a:lnTo>
                  <a:pt x="9152099" y="7313321"/>
                </a:lnTo>
                <a:lnTo>
                  <a:pt x="0" y="7313321"/>
                </a:lnTo>
                <a:lnTo>
                  <a:pt x="0" y="0"/>
                </a:lnTo>
                <a:close/>
              </a:path>
            </a:pathLst>
          </a:custGeom>
          <a:blipFill>
            <a:blip r:embed="rId3"/>
            <a:stretch>
              <a:fillRect l="0" t="0" r="0" b="0"/>
            </a:stretch>
          </a:blipFill>
        </p:spPr>
      </p:sp>
      <p:sp>
        <p:nvSpPr>
          <p:cNvPr name="TextBox 6" id="6"/>
          <p:cNvSpPr txBox="true"/>
          <p:nvPr/>
        </p:nvSpPr>
        <p:spPr>
          <a:xfrm rot="0">
            <a:off x="564883" y="442913"/>
            <a:ext cx="16847208" cy="1047750"/>
          </a:xfrm>
          <a:prstGeom prst="rect">
            <a:avLst/>
          </a:prstGeom>
        </p:spPr>
        <p:txBody>
          <a:bodyPr anchor="t" rtlCol="false" tIns="0" lIns="0" bIns="0" rIns="0">
            <a:spAutoFit/>
          </a:bodyPr>
          <a:lstStyle/>
          <a:p>
            <a:pPr algn="ctr" marL="0" indent="0" lvl="0">
              <a:lnSpc>
                <a:spcPts val="7320"/>
              </a:lnSpc>
            </a:pPr>
            <a:r>
              <a:rPr lang="en-US" sz="6100">
                <a:solidFill>
                  <a:srgbClr val="FFFFFF"/>
                </a:solidFill>
                <a:latin typeface="Arial Bold"/>
              </a:rPr>
              <a:t>LEAD Awards</a:t>
            </a:r>
          </a:p>
        </p:txBody>
      </p:sp>
      <p:sp>
        <p:nvSpPr>
          <p:cNvPr name="TextBox 7" id="7"/>
          <p:cNvSpPr txBox="true"/>
          <p:nvPr/>
        </p:nvSpPr>
        <p:spPr>
          <a:xfrm rot="0">
            <a:off x="9464305" y="4800144"/>
            <a:ext cx="9144000" cy="2181225"/>
          </a:xfrm>
          <a:prstGeom prst="rect">
            <a:avLst/>
          </a:prstGeom>
        </p:spPr>
        <p:txBody>
          <a:bodyPr anchor="t" rtlCol="false" tIns="0" lIns="0" bIns="0" rIns="0">
            <a:spAutoFit/>
          </a:bodyPr>
          <a:lstStyle/>
          <a:p>
            <a:pPr algn="ctr">
              <a:lnSpc>
                <a:spcPts val="5520"/>
              </a:lnSpc>
            </a:pPr>
            <a:r>
              <a:rPr lang="en-US" sz="4600" u="sng">
                <a:solidFill>
                  <a:srgbClr val="0A2E7F"/>
                </a:solidFill>
                <a:latin typeface="Arial Bold"/>
                <a:hlinkClick r:id="rId5" tooltip="https://www.fbla-pbl.org/divisions/fbla/fbla-education/"/>
              </a:rPr>
              <a:t>Two levels</a:t>
            </a:r>
          </a:p>
          <a:p>
            <a:pPr algn="ctr">
              <a:lnSpc>
                <a:spcPts val="5520"/>
              </a:lnSpc>
            </a:pPr>
            <a:r>
              <a:rPr lang="en-US" sz="4600">
                <a:solidFill>
                  <a:srgbClr val="0A2E7F"/>
                </a:solidFill>
                <a:latin typeface="Arial Bold"/>
              </a:rPr>
              <a:t> Explore Award (Level 1)</a:t>
            </a:r>
          </a:p>
          <a:p>
            <a:pPr algn="ctr">
              <a:lnSpc>
                <a:spcPts val="5520"/>
              </a:lnSpc>
            </a:pPr>
            <a:r>
              <a:rPr lang="en-US" sz="4600">
                <a:solidFill>
                  <a:srgbClr val="0A2E7F"/>
                </a:solidFill>
                <a:latin typeface="Arial Bold"/>
              </a:rPr>
              <a:t>Aspire Award (Level 2)</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622053" y="29947"/>
            <a:ext cx="19221080" cy="1997507"/>
            <a:chOff x="0" y="0"/>
            <a:chExt cx="5062342" cy="526092"/>
          </a:xfrm>
        </p:grpSpPr>
        <p:sp>
          <p:nvSpPr>
            <p:cNvPr name="Freeform 3" id="3"/>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TextBox 5" id="5"/>
          <p:cNvSpPr txBox="true"/>
          <p:nvPr/>
        </p:nvSpPr>
        <p:spPr>
          <a:xfrm rot="0">
            <a:off x="1891729" y="228600"/>
            <a:ext cx="14504542" cy="1438275"/>
          </a:xfrm>
          <a:prstGeom prst="rect">
            <a:avLst/>
          </a:prstGeom>
        </p:spPr>
        <p:txBody>
          <a:bodyPr anchor="t" rtlCol="false" tIns="0" lIns="0" bIns="0" rIns="0">
            <a:spAutoFit/>
          </a:bodyPr>
          <a:lstStyle/>
          <a:p>
            <a:pPr algn="ctr" marL="0" indent="0" lvl="0">
              <a:lnSpc>
                <a:spcPts val="10079"/>
              </a:lnSpc>
            </a:pPr>
            <a:r>
              <a:rPr lang="en-US" sz="8399">
                <a:solidFill>
                  <a:srgbClr val="FFFFFF"/>
                </a:solidFill>
                <a:latin typeface="Arial Bold"/>
              </a:rPr>
              <a:t>The State Officer Team</a:t>
            </a:r>
          </a:p>
        </p:txBody>
      </p:sp>
      <p:grpSp>
        <p:nvGrpSpPr>
          <p:cNvPr name="Group 6" id="6"/>
          <p:cNvGrpSpPr/>
          <p:nvPr/>
        </p:nvGrpSpPr>
        <p:grpSpPr>
          <a:xfrm rot="0">
            <a:off x="1028700" y="2520315"/>
            <a:ext cx="3971619" cy="7748128"/>
            <a:chOff x="0" y="0"/>
            <a:chExt cx="5295491" cy="10330837"/>
          </a:xfrm>
        </p:grpSpPr>
        <p:grpSp>
          <p:nvGrpSpPr>
            <p:cNvPr name="Group 7" id="7"/>
            <p:cNvGrpSpPr>
              <a:grpSpLocks noChangeAspect="true"/>
            </p:cNvGrpSpPr>
            <p:nvPr/>
          </p:nvGrpSpPr>
          <p:grpSpPr>
            <a:xfrm rot="0">
              <a:off x="0" y="0"/>
              <a:ext cx="5295491" cy="7943237"/>
              <a:chOff x="0" y="0"/>
              <a:chExt cx="6350000" cy="9525000"/>
            </a:xfrm>
          </p:grpSpPr>
          <p:sp>
            <p:nvSpPr>
              <p:cNvPr name="Freeform 8" id="8"/>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62500" t="0" r="-62500" b="0"/>
                </a:stretch>
              </a:blipFill>
            </p:spPr>
          </p:sp>
        </p:grpSp>
        <p:sp>
          <p:nvSpPr>
            <p:cNvPr name="TextBox 9" id="9"/>
            <p:cNvSpPr txBox="true"/>
            <p:nvPr/>
          </p:nvSpPr>
          <p:spPr>
            <a:xfrm rot="0">
              <a:off x="0" y="8159137"/>
              <a:ext cx="5295491" cy="2171700"/>
            </a:xfrm>
            <a:prstGeom prst="rect">
              <a:avLst/>
            </a:prstGeom>
          </p:spPr>
          <p:txBody>
            <a:bodyPr anchor="t" rtlCol="false" tIns="0" lIns="0" bIns="0" rIns="0">
              <a:spAutoFit/>
            </a:bodyPr>
            <a:lstStyle/>
            <a:p>
              <a:pPr algn="ctr">
                <a:lnSpc>
                  <a:spcPts val="2160"/>
                </a:lnSpc>
              </a:pPr>
              <a:r>
                <a:rPr lang="en-US" sz="1800">
                  <a:solidFill>
                    <a:srgbClr val="0A2E7F"/>
                  </a:solidFill>
                  <a:latin typeface="Arial Bold"/>
                </a:rPr>
                <a:t>District I Vice President</a:t>
              </a:r>
            </a:p>
            <a:p>
              <a:pPr algn="ctr">
                <a:lnSpc>
                  <a:spcPts val="2160"/>
                </a:lnSpc>
              </a:pPr>
              <a:r>
                <a:rPr lang="en-US" sz="1800">
                  <a:solidFill>
                    <a:srgbClr val="0A2E7F"/>
                  </a:solidFill>
                  <a:latin typeface="Arial Bold"/>
                </a:rPr>
                <a:t>Catherine McWhorther</a:t>
              </a:r>
            </a:p>
            <a:p>
              <a:pPr algn="ctr">
                <a:lnSpc>
                  <a:spcPts val="2160"/>
                </a:lnSpc>
              </a:pPr>
              <a:r>
                <a:rPr lang="en-US" sz="1800">
                  <a:solidFill>
                    <a:srgbClr val="0A2E7F"/>
                  </a:solidFill>
                  <a:latin typeface="Arial Bold"/>
                </a:rPr>
                <a:t>Priceville High School</a:t>
              </a:r>
            </a:p>
            <a:p>
              <a:pPr algn="ctr">
                <a:lnSpc>
                  <a:spcPts val="2160"/>
                </a:lnSpc>
              </a:pPr>
              <a:r>
                <a:rPr lang="en-US" sz="1800">
                  <a:solidFill>
                    <a:srgbClr val="0A2E7F"/>
                  </a:solidFill>
                  <a:latin typeface="Arial Bold"/>
                </a:rPr>
                <a:t>Adviser: Janet Cavender</a:t>
              </a:r>
            </a:p>
            <a:p>
              <a:pPr algn="ctr">
                <a:lnSpc>
                  <a:spcPts val="2160"/>
                </a:lnSpc>
              </a:pPr>
              <a:r>
                <a:rPr lang="en-US" sz="1800">
                  <a:solidFill>
                    <a:srgbClr val="0A2E7F"/>
                  </a:solidFill>
                  <a:latin typeface="Arial Bold"/>
                </a:rPr>
                <a:t>                                    </a:t>
              </a:r>
            </a:p>
            <a:p>
              <a:pPr algn="ctr">
                <a:lnSpc>
                  <a:spcPts val="2160"/>
                </a:lnSpc>
                <a:spcBef>
                  <a:spcPct val="0"/>
                </a:spcBef>
              </a:pPr>
            </a:p>
          </p:txBody>
        </p:sp>
      </p:grpSp>
      <p:grpSp>
        <p:nvGrpSpPr>
          <p:cNvPr name="Group 10" id="10"/>
          <p:cNvGrpSpPr/>
          <p:nvPr/>
        </p:nvGrpSpPr>
        <p:grpSpPr>
          <a:xfrm rot="0">
            <a:off x="7158191" y="2520315"/>
            <a:ext cx="3971619" cy="7214728"/>
            <a:chOff x="0" y="0"/>
            <a:chExt cx="5295491" cy="9619637"/>
          </a:xfrm>
        </p:grpSpPr>
        <p:grpSp>
          <p:nvGrpSpPr>
            <p:cNvPr name="Group 11" id="11"/>
            <p:cNvGrpSpPr>
              <a:grpSpLocks noChangeAspect="true"/>
            </p:cNvGrpSpPr>
            <p:nvPr/>
          </p:nvGrpSpPr>
          <p:grpSpPr>
            <a:xfrm rot="0">
              <a:off x="0" y="0"/>
              <a:ext cx="5295491" cy="7943237"/>
              <a:chOff x="0" y="0"/>
              <a:chExt cx="6350000" cy="9525000"/>
            </a:xfrm>
          </p:grpSpPr>
          <p:sp>
            <p:nvSpPr>
              <p:cNvPr name="Freeform 12" id="12"/>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62500" t="0" r="-62500" b="0"/>
                </a:stretch>
              </a:blipFill>
            </p:spPr>
          </p:sp>
        </p:grpSp>
        <p:sp>
          <p:nvSpPr>
            <p:cNvPr name="TextBox 13" id="13"/>
            <p:cNvSpPr txBox="true"/>
            <p:nvPr/>
          </p:nvSpPr>
          <p:spPr>
            <a:xfrm rot="0">
              <a:off x="0" y="8159137"/>
              <a:ext cx="5295491" cy="1460500"/>
            </a:xfrm>
            <a:prstGeom prst="rect">
              <a:avLst/>
            </a:prstGeom>
          </p:spPr>
          <p:txBody>
            <a:bodyPr anchor="t" rtlCol="false" tIns="0" lIns="0" bIns="0" rIns="0">
              <a:spAutoFit/>
            </a:bodyPr>
            <a:lstStyle/>
            <a:p>
              <a:pPr algn="ctr">
                <a:lnSpc>
                  <a:spcPts val="2160"/>
                </a:lnSpc>
              </a:pPr>
              <a:r>
                <a:rPr lang="en-US" sz="1800">
                  <a:solidFill>
                    <a:srgbClr val="0A2E7F"/>
                  </a:solidFill>
                  <a:latin typeface="Arial Bold"/>
                </a:rPr>
                <a:t>District II Vice President</a:t>
              </a:r>
            </a:p>
            <a:p>
              <a:pPr algn="ctr">
                <a:lnSpc>
                  <a:spcPts val="2160"/>
                </a:lnSpc>
              </a:pPr>
              <a:r>
                <a:rPr lang="en-US" sz="1800">
                  <a:solidFill>
                    <a:srgbClr val="0A2E7F"/>
                  </a:solidFill>
                  <a:latin typeface="Arial Bold"/>
                </a:rPr>
                <a:t>Jared White</a:t>
              </a:r>
            </a:p>
            <a:p>
              <a:pPr algn="ctr">
                <a:lnSpc>
                  <a:spcPts val="2160"/>
                </a:lnSpc>
              </a:pPr>
              <a:r>
                <a:rPr lang="en-US" sz="1800">
                  <a:solidFill>
                    <a:srgbClr val="0A2E7F"/>
                  </a:solidFill>
                  <a:latin typeface="Arial Bold"/>
                </a:rPr>
                <a:t>Central High School, Tuscaloosa</a:t>
              </a:r>
            </a:p>
            <a:p>
              <a:pPr algn="ctr">
                <a:lnSpc>
                  <a:spcPts val="2160"/>
                </a:lnSpc>
                <a:spcBef>
                  <a:spcPct val="0"/>
                </a:spcBef>
              </a:pPr>
              <a:r>
                <a:rPr lang="en-US" sz="1800">
                  <a:solidFill>
                    <a:srgbClr val="0A2E7F"/>
                  </a:solidFill>
                  <a:latin typeface="Arial Bold"/>
                </a:rPr>
                <a:t>Adviser: Monica Kirkman</a:t>
              </a:r>
            </a:p>
          </p:txBody>
        </p:sp>
      </p:grpSp>
      <p:grpSp>
        <p:nvGrpSpPr>
          <p:cNvPr name="Group 14" id="14"/>
          <p:cNvGrpSpPr/>
          <p:nvPr/>
        </p:nvGrpSpPr>
        <p:grpSpPr>
          <a:xfrm rot="0">
            <a:off x="13287681" y="2520315"/>
            <a:ext cx="3971619" cy="7214728"/>
            <a:chOff x="0" y="0"/>
            <a:chExt cx="5295491" cy="9619637"/>
          </a:xfrm>
        </p:grpSpPr>
        <p:grpSp>
          <p:nvGrpSpPr>
            <p:cNvPr name="Group 15" id="15"/>
            <p:cNvGrpSpPr>
              <a:grpSpLocks noChangeAspect="true"/>
            </p:cNvGrpSpPr>
            <p:nvPr/>
          </p:nvGrpSpPr>
          <p:grpSpPr>
            <a:xfrm rot="0">
              <a:off x="0" y="0"/>
              <a:ext cx="5295491" cy="7943237"/>
              <a:chOff x="0" y="0"/>
              <a:chExt cx="6350000" cy="9525000"/>
            </a:xfrm>
          </p:grpSpPr>
          <p:sp>
            <p:nvSpPr>
              <p:cNvPr name="Freeform 16" id="16"/>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62500" t="0" r="-62500" b="0"/>
                </a:stretch>
              </a:blipFill>
            </p:spPr>
          </p:sp>
        </p:grpSp>
        <p:sp>
          <p:nvSpPr>
            <p:cNvPr name="TextBox 17" id="17"/>
            <p:cNvSpPr txBox="true"/>
            <p:nvPr/>
          </p:nvSpPr>
          <p:spPr>
            <a:xfrm rot="0">
              <a:off x="0" y="8159137"/>
              <a:ext cx="5295491" cy="1460500"/>
            </a:xfrm>
            <a:prstGeom prst="rect">
              <a:avLst/>
            </a:prstGeom>
          </p:spPr>
          <p:txBody>
            <a:bodyPr anchor="t" rtlCol="false" tIns="0" lIns="0" bIns="0" rIns="0">
              <a:spAutoFit/>
            </a:bodyPr>
            <a:lstStyle/>
            <a:p>
              <a:pPr algn="ctr">
                <a:lnSpc>
                  <a:spcPts val="2160"/>
                </a:lnSpc>
              </a:pPr>
              <a:r>
                <a:rPr lang="en-US" sz="1800">
                  <a:solidFill>
                    <a:srgbClr val="0A2E7F"/>
                  </a:solidFill>
                  <a:latin typeface="Arial Bold"/>
                </a:rPr>
                <a:t>District III Vice President</a:t>
              </a:r>
            </a:p>
            <a:p>
              <a:pPr algn="ctr">
                <a:lnSpc>
                  <a:spcPts val="2160"/>
                </a:lnSpc>
              </a:pPr>
              <a:r>
                <a:rPr lang="en-US" sz="1800">
                  <a:solidFill>
                    <a:srgbClr val="0A2E7F"/>
                  </a:solidFill>
                  <a:latin typeface="Arial Bold"/>
                </a:rPr>
                <a:t>Armani Dixon</a:t>
              </a:r>
            </a:p>
            <a:p>
              <a:pPr algn="ctr">
                <a:lnSpc>
                  <a:spcPts val="2160"/>
                </a:lnSpc>
              </a:pPr>
              <a:r>
                <a:rPr lang="en-US" sz="1800">
                  <a:solidFill>
                    <a:srgbClr val="0A2E7F"/>
                  </a:solidFill>
                  <a:latin typeface="Arial Bold"/>
                </a:rPr>
                <a:t>Saraland High School</a:t>
              </a:r>
            </a:p>
            <a:p>
              <a:pPr algn="ctr">
                <a:lnSpc>
                  <a:spcPts val="2160"/>
                </a:lnSpc>
                <a:spcBef>
                  <a:spcPct val="0"/>
                </a:spcBef>
              </a:pPr>
              <a:r>
                <a:rPr lang="en-US" sz="1800">
                  <a:solidFill>
                    <a:srgbClr val="0A2E7F"/>
                  </a:solidFill>
                  <a:latin typeface="Arial Bold"/>
                </a:rPr>
                <a:t>Adviser: Vicky Crane</a:t>
              </a:r>
            </a:p>
          </p:txBody>
        </p:sp>
      </p:gr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622053" y="29947"/>
            <a:ext cx="19221080" cy="1997507"/>
            <a:chOff x="0" y="0"/>
            <a:chExt cx="5062342" cy="526092"/>
          </a:xfrm>
        </p:grpSpPr>
        <p:sp>
          <p:nvSpPr>
            <p:cNvPr name="Freeform 3" id="3"/>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TextBox 5" id="5"/>
          <p:cNvSpPr txBox="true"/>
          <p:nvPr/>
        </p:nvSpPr>
        <p:spPr>
          <a:xfrm rot="0">
            <a:off x="564883" y="442913"/>
            <a:ext cx="16847208" cy="1047750"/>
          </a:xfrm>
          <a:prstGeom prst="rect">
            <a:avLst/>
          </a:prstGeom>
        </p:spPr>
        <p:txBody>
          <a:bodyPr anchor="t" rtlCol="false" tIns="0" lIns="0" bIns="0" rIns="0">
            <a:spAutoFit/>
          </a:bodyPr>
          <a:lstStyle/>
          <a:p>
            <a:pPr algn="ctr" marL="0" indent="0" lvl="0">
              <a:lnSpc>
                <a:spcPts val="7320"/>
              </a:lnSpc>
            </a:pPr>
            <a:r>
              <a:rPr lang="en-US" sz="6100">
                <a:solidFill>
                  <a:srgbClr val="FFFFFF"/>
                </a:solidFill>
                <a:latin typeface="Arial Bold"/>
              </a:rPr>
              <a:t>Alabama FBLA Blueprint for Success</a:t>
            </a:r>
          </a:p>
        </p:txBody>
      </p:sp>
      <p:sp>
        <p:nvSpPr>
          <p:cNvPr name="TextBox 6" id="6"/>
          <p:cNvSpPr txBox="true"/>
          <p:nvPr/>
        </p:nvSpPr>
        <p:spPr>
          <a:xfrm rot="0">
            <a:off x="564883" y="3105716"/>
            <a:ext cx="17601130" cy="1038225"/>
          </a:xfrm>
          <a:prstGeom prst="rect">
            <a:avLst/>
          </a:prstGeom>
        </p:spPr>
        <p:txBody>
          <a:bodyPr anchor="t" rtlCol="false" tIns="0" lIns="0" bIns="0" rIns="0">
            <a:spAutoFit/>
          </a:bodyPr>
          <a:lstStyle/>
          <a:p>
            <a:pPr algn="ctr">
              <a:lnSpc>
                <a:spcPts val="7200"/>
              </a:lnSpc>
              <a:spcBef>
                <a:spcPct val="0"/>
              </a:spcBef>
            </a:pPr>
            <a:r>
              <a:rPr lang="en-US" sz="6000" u="sng">
                <a:solidFill>
                  <a:srgbClr val="DFA329"/>
                </a:solidFill>
                <a:latin typeface="Arial Bold"/>
                <a:hlinkClick r:id="rId3" tooltip="https://docs.google.com/document/d/1iiUbqIqpkyDhl1XHFXnUXQJu-H44KziY/edit?usp=sharing&amp;ouid=102465393559134349116&amp;rtpof=true&amp;sd=true"/>
              </a:rPr>
              <a:t>2023-2024 High School Blueprint for Success</a:t>
            </a:r>
          </a:p>
        </p:txBody>
      </p:sp>
      <p:sp>
        <p:nvSpPr>
          <p:cNvPr name="TextBox 7" id="7"/>
          <p:cNvSpPr txBox="true"/>
          <p:nvPr/>
        </p:nvSpPr>
        <p:spPr>
          <a:xfrm rot="0">
            <a:off x="564883" y="5019675"/>
            <a:ext cx="17601130" cy="1038225"/>
          </a:xfrm>
          <a:prstGeom prst="rect">
            <a:avLst/>
          </a:prstGeom>
        </p:spPr>
        <p:txBody>
          <a:bodyPr anchor="t" rtlCol="false" tIns="0" lIns="0" bIns="0" rIns="0">
            <a:spAutoFit/>
          </a:bodyPr>
          <a:lstStyle/>
          <a:p>
            <a:pPr algn="ctr">
              <a:lnSpc>
                <a:spcPts val="7200"/>
              </a:lnSpc>
              <a:spcBef>
                <a:spcPct val="0"/>
              </a:spcBef>
            </a:pPr>
            <a:r>
              <a:rPr lang="en-US" sz="6000" u="sng">
                <a:solidFill>
                  <a:srgbClr val="DFA329"/>
                </a:solidFill>
                <a:latin typeface="Arial Bold"/>
                <a:hlinkClick r:id="rId4" tooltip="https://docs.google.com/document/d/1yPV0PneoN8dhBeCJVn_p1eB4Cj4dg4W0/edit?usp=sharing&amp;ouid=102465393559134349116&amp;rtpof=true&amp;sd=true"/>
              </a:rPr>
              <a:t>2023-2024 Middle School Blueprint for Success</a:t>
            </a:r>
          </a:p>
        </p:txBody>
      </p:sp>
      <p:sp>
        <p:nvSpPr>
          <p:cNvPr name="TextBox 8" id="8"/>
          <p:cNvSpPr txBox="true"/>
          <p:nvPr/>
        </p:nvSpPr>
        <p:spPr>
          <a:xfrm rot="0">
            <a:off x="0" y="6972300"/>
            <a:ext cx="18288000" cy="2752725"/>
          </a:xfrm>
          <a:prstGeom prst="rect">
            <a:avLst/>
          </a:prstGeom>
        </p:spPr>
        <p:txBody>
          <a:bodyPr anchor="t" rtlCol="false" tIns="0" lIns="0" bIns="0" rIns="0">
            <a:spAutoFit/>
          </a:bodyPr>
          <a:lstStyle/>
          <a:p>
            <a:pPr algn="ctr">
              <a:lnSpc>
                <a:spcPts val="5280"/>
              </a:lnSpc>
            </a:pPr>
            <a:r>
              <a:rPr lang="en-US" sz="4400">
                <a:solidFill>
                  <a:srgbClr val="123892"/>
                </a:solidFill>
                <a:latin typeface="Arial Bold"/>
              </a:rPr>
              <a:t>The goal of the Blueprint for Success is to encourage active chapters, help local chapters develop their programs of work, </a:t>
            </a:r>
          </a:p>
          <a:p>
            <a:pPr algn="ctr">
              <a:lnSpc>
                <a:spcPts val="5280"/>
              </a:lnSpc>
            </a:pPr>
            <a:r>
              <a:rPr lang="en-US" sz="4400">
                <a:solidFill>
                  <a:srgbClr val="123892"/>
                </a:solidFill>
                <a:latin typeface="Arial Bold"/>
              </a:rPr>
              <a:t>and assist chapters and members in achieving recognition </a:t>
            </a:r>
          </a:p>
          <a:p>
            <a:pPr algn="ctr">
              <a:lnSpc>
                <a:spcPts val="5280"/>
              </a:lnSpc>
              <a:spcBef>
                <a:spcPct val="0"/>
              </a:spcBef>
            </a:pPr>
            <a:r>
              <a:rPr lang="en-US" sz="4400">
                <a:solidFill>
                  <a:srgbClr val="123892"/>
                </a:solidFill>
                <a:latin typeface="Arial Bold"/>
              </a:rPr>
              <a:t>and awards at the state and national levels.</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278383" y="3470025"/>
            <a:ext cx="4878589" cy="4878569"/>
            <a:chOff x="0" y="0"/>
            <a:chExt cx="6350000" cy="6349975"/>
          </a:xfrm>
        </p:grpSpPr>
        <p:sp>
          <p:nvSpPr>
            <p:cNvPr name="Freeform 3" id="3"/>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0" t="-16666" r="0" b="-16666"/>
              </a:stretch>
            </a:blipFill>
          </p:spPr>
        </p:sp>
      </p:grpSp>
      <p:sp>
        <p:nvSpPr>
          <p:cNvPr name="TextBox 4" id="4"/>
          <p:cNvSpPr txBox="true"/>
          <p:nvPr/>
        </p:nvSpPr>
        <p:spPr>
          <a:xfrm rot="0">
            <a:off x="10306272" y="1638617"/>
            <a:ext cx="7396038" cy="8512810"/>
          </a:xfrm>
          <a:prstGeom prst="rect">
            <a:avLst/>
          </a:prstGeom>
        </p:spPr>
        <p:txBody>
          <a:bodyPr anchor="t" rtlCol="false" tIns="0" lIns="0" bIns="0" rIns="0">
            <a:spAutoFit/>
          </a:bodyPr>
          <a:lstStyle/>
          <a:p>
            <a:pPr>
              <a:lnSpc>
                <a:spcPts val="3379"/>
              </a:lnSpc>
            </a:pPr>
          </a:p>
          <a:p>
            <a:pPr marL="561337" indent="-280669" lvl="1">
              <a:lnSpc>
                <a:spcPts val="3379"/>
              </a:lnSpc>
              <a:buFont typeface="Arial"/>
              <a:buChar char="•"/>
            </a:pPr>
            <a:r>
              <a:rPr lang="en-US" sz="2599">
                <a:solidFill>
                  <a:srgbClr val="0A2E7F"/>
                </a:solidFill>
                <a:latin typeface="Canva Sans Bold"/>
              </a:rPr>
              <a:t>$200 or more donation to AL FBLA Foundation.</a:t>
            </a:r>
          </a:p>
          <a:p>
            <a:pPr marL="561337" indent="-280669" lvl="1">
              <a:lnSpc>
                <a:spcPts val="3379"/>
              </a:lnSpc>
              <a:buFont typeface="Arial"/>
              <a:buChar char="•"/>
            </a:pPr>
            <a:r>
              <a:rPr lang="en-US" sz="2599">
                <a:solidFill>
                  <a:srgbClr val="0A2E7F"/>
                </a:solidFill>
                <a:latin typeface="Canva Sans Bold"/>
              </a:rPr>
              <a:t>Exceed 2022-2023 membership total by 12 members.</a:t>
            </a:r>
          </a:p>
          <a:p>
            <a:pPr marL="561337" indent="-280669" lvl="1">
              <a:lnSpc>
                <a:spcPts val="3379"/>
              </a:lnSpc>
              <a:buFont typeface="Arial"/>
              <a:buChar char="•"/>
            </a:pPr>
            <a:r>
              <a:rPr lang="en-US" sz="2599">
                <a:solidFill>
                  <a:srgbClr val="0A2E7F"/>
                </a:solidFill>
                <a:latin typeface="Canva Sans Bold"/>
              </a:rPr>
              <a:t>Submit Local Chapter Program of Work by September 30, 2023 using this wufoo form: </a:t>
            </a:r>
            <a:r>
              <a:rPr lang="en-US" sz="2599" u="sng">
                <a:solidFill>
                  <a:srgbClr val="0A2E7F"/>
                </a:solidFill>
                <a:latin typeface="Canva Sans Bold"/>
                <a:hlinkClick r:id="rId3" tooltip="https://alabamafblapbl.wufoo.com/forms/m1lkh8i90gsnzuy/"/>
              </a:rPr>
              <a:t>https://alabamafblapbl.wufoo.com/forms/m1lkh8i90gsnzuy/</a:t>
            </a:r>
            <a:r>
              <a:rPr lang="en-US" sz="2599">
                <a:solidFill>
                  <a:srgbClr val="0A2E7F"/>
                </a:solidFill>
                <a:latin typeface="Canva Sans Bold"/>
              </a:rPr>
              <a:t>. </a:t>
            </a:r>
          </a:p>
          <a:p>
            <a:pPr marL="561337" indent="-280669" lvl="1">
              <a:lnSpc>
                <a:spcPts val="3379"/>
              </a:lnSpc>
              <a:buFont typeface="Arial"/>
              <a:buChar char="•"/>
            </a:pPr>
            <a:r>
              <a:rPr lang="en-US" sz="2599">
                <a:solidFill>
                  <a:srgbClr val="0A2E7F"/>
                </a:solidFill>
                <a:latin typeface="Canva Sans Bold"/>
              </a:rPr>
              <a:t>Enter at least six (6) FBLA competitive events at the 2023-2024 FBLA SLC.</a:t>
            </a:r>
          </a:p>
          <a:p>
            <a:pPr marL="561337" indent="-280669" lvl="1">
              <a:lnSpc>
                <a:spcPts val="3379"/>
              </a:lnSpc>
              <a:buFont typeface="Arial"/>
              <a:buChar char="•"/>
            </a:pPr>
            <a:r>
              <a:rPr lang="en-US" sz="2599">
                <a:solidFill>
                  <a:srgbClr val="0A2E7F"/>
                </a:solidFill>
                <a:latin typeface="Canva Sans Bold"/>
              </a:rPr>
              <a:t>Complete the 2023-2024 Blueprint for Success Outstanding Level</a:t>
            </a:r>
          </a:p>
          <a:p>
            <a:pPr marL="561337" indent="-280669" lvl="1">
              <a:lnSpc>
                <a:spcPts val="3379"/>
              </a:lnSpc>
              <a:buFont typeface="Arial"/>
              <a:buChar char="•"/>
            </a:pPr>
            <a:r>
              <a:rPr lang="en-US" sz="2599">
                <a:solidFill>
                  <a:srgbClr val="0A2E7F"/>
                </a:solidFill>
                <a:latin typeface="Canva Sans Bold"/>
              </a:rPr>
              <a:t>Complete the Champion Chapter recognition program (national website).</a:t>
            </a:r>
          </a:p>
          <a:p>
            <a:pPr marL="561337" indent="-280669" lvl="1">
              <a:lnSpc>
                <a:spcPts val="3379"/>
              </a:lnSpc>
              <a:buFont typeface="Arial"/>
              <a:buChar char="•"/>
            </a:pPr>
            <a:r>
              <a:rPr lang="en-US" sz="2599">
                <a:solidFill>
                  <a:srgbClr val="0A2E7F"/>
                </a:solidFill>
                <a:latin typeface="Canva Sans Bold"/>
              </a:rPr>
              <a:t>Have at least three members achieve one level of the Business Achievement Awards (BAA) in 2023-2024.</a:t>
            </a:r>
          </a:p>
          <a:p>
            <a:pPr marL="0" indent="0" lvl="0">
              <a:lnSpc>
                <a:spcPts val="2989"/>
              </a:lnSpc>
            </a:pPr>
          </a:p>
        </p:txBody>
      </p:sp>
      <p:sp>
        <p:nvSpPr>
          <p:cNvPr name="TextBox 5" id="5"/>
          <p:cNvSpPr txBox="true"/>
          <p:nvPr/>
        </p:nvSpPr>
        <p:spPr>
          <a:xfrm rot="0">
            <a:off x="278383" y="728639"/>
            <a:ext cx="9634127" cy="2362200"/>
          </a:xfrm>
          <a:prstGeom prst="rect">
            <a:avLst/>
          </a:prstGeom>
        </p:spPr>
        <p:txBody>
          <a:bodyPr anchor="t" rtlCol="false" tIns="0" lIns="0" bIns="0" rIns="0">
            <a:spAutoFit/>
          </a:bodyPr>
          <a:lstStyle/>
          <a:p>
            <a:pPr algn="ctr" marL="0" indent="0" lvl="0">
              <a:lnSpc>
                <a:spcPts val="8700"/>
              </a:lnSpc>
              <a:spcBef>
                <a:spcPct val="0"/>
              </a:spcBef>
            </a:pPr>
            <a:r>
              <a:rPr lang="en-US" sz="7250">
                <a:solidFill>
                  <a:srgbClr val="123892"/>
                </a:solidFill>
                <a:latin typeface="Arial Bold"/>
              </a:rPr>
              <a:t>ALABAMA FBLA Chapter of Distinction</a:t>
            </a:r>
          </a:p>
        </p:txBody>
      </p:sp>
      <p:sp>
        <p:nvSpPr>
          <p:cNvPr name="TextBox 6" id="6"/>
          <p:cNvSpPr txBox="true"/>
          <p:nvPr/>
        </p:nvSpPr>
        <p:spPr>
          <a:xfrm rot="0">
            <a:off x="11019850" y="933450"/>
            <a:ext cx="5968881" cy="596265"/>
          </a:xfrm>
          <a:prstGeom prst="rect">
            <a:avLst/>
          </a:prstGeom>
        </p:spPr>
        <p:txBody>
          <a:bodyPr anchor="t" rtlCol="false" tIns="0" lIns="0" bIns="0" rIns="0">
            <a:spAutoFit/>
          </a:bodyPr>
          <a:lstStyle/>
          <a:p>
            <a:pPr algn="ctr" marL="0" indent="0" lvl="0">
              <a:lnSpc>
                <a:spcPts val="4289"/>
              </a:lnSpc>
              <a:spcBef>
                <a:spcPct val="0"/>
              </a:spcBef>
            </a:pPr>
            <a:r>
              <a:rPr lang="en-US" sz="3299" u="sng">
                <a:solidFill>
                  <a:srgbClr val="0A2E7F"/>
                </a:solidFill>
                <a:latin typeface="Arial Bold"/>
              </a:rPr>
              <a:t>Required Tasks</a:t>
            </a:r>
            <a:r>
              <a:rPr lang="en-US" sz="3299">
                <a:solidFill>
                  <a:srgbClr val="0A2E7F"/>
                </a:solidFill>
                <a:latin typeface="Arial Bold"/>
              </a:rPr>
              <a:t> </a:t>
            </a:r>
          </a:p>
        </p:txBody>
      </p:sp>
      <p:grpSp>
        <p:nvGrpSpPr>
          <p:cNvPr name="Group 7" id="7"/>
          <p:cNvGrpSpPr>
            <a:grpSpLocks noChangeAspect="true"/>
          </p:cNvGrpSpPr>
          <p:nvPr/>
        </p:nvGrpSpPr>
        <p:grpSpPr>
          <a:xfrm rot="0">
            <a:off x="5255412" y="4978860"/>
            <a:ext cx="4952419" cy="4952400"/>
            <a:chOff x="0" y="0"/>
            <a:chExt cx="6350000" cy="6349975"/>
          </a:xfrm>
        </p:grpSpPr>
        <p:sp>
          <p:nvSpPr>
            <p:cNvPr name="Freeform 8" id="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0" t="-5200" r="0" b="-35708"/>
              </a:stretch>
            </a:blipFill>
          </p:spPr>
        </p:sp>
      </p:gr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622053" y="29947"/>
            <a:ext cx="19221080" cy="1997507"/>
            <a:chOff x="0" y="0"/>
            <a:chExt cx="5062342" cy="526092"/>
          </a:xfrm>
        </p:grpSpPr>
        <p:sp>
          <p:nvSpPr>
            <p:cNvPr name="Freeform 3" id="3"/>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5" id="5">
            <a:hlinkClick r:id="rId4" tooltip="https://www.fbla-pbl.org/divisions/fbla/fbla-membership/"/>
          </p:cNvPr>
          <p:cNvSpPr/>
          <p:nvPr/>
        </p:nvSpPr>
        <p:spPr>
          <a:xfrm flipH="false" flipV="false" rot="0">
            <a:off x="934325" y="2257517"/>
            <a:ext cx="16419351" cy="8259547"/>
          </a:xfrm>
          <a:custGeom>
            <a:avLst/>
            <a:gdLst/>
            <a:ahLst/>
            <a:cxnLst/>
            <a:rect r="r" b="b" t="t" l="l"/>
            <a:pathLst>
              <a:path h="8259547" w="16419351">
                <a:moveTo>
                  <a:pt x="0" y="0"/>
                </a:moveTo>
                <a:lnTo>
                  <a:pt x="16419350" y="0"/>
                </a:lnTo>
                <a:lnTo>
                  <a:pt x="16419350" y="8259547"/>
                </a:lnTo>
                <a:lnTo>
                  <a:pt x="0" y="8259547"/>
                </a:lnTo>
                <a:lnTo>
                  <a:pt x="0" y="0"/>
                </a:lnTo>
                <a:close/>
              </a:path>
            </a:pathLst>
          </a:custGeom>
          <a:blipFill>
            <a:blip r:embed="rId3"/>
            <a:stretch>
              <a:fillRect l="0" t="0" r="0" b="-5496"/>
            </a:stretch>
          </a:blipFill>
        </p:spPr>
      </p:sp>
      <p:sp>
        <p:nvSpPr>
          <p:cNvPr name="TextBox 6" id="6"/>
          <p:cNvSpPr txBox="true"/>
          <p:nvPr/>
        </p:nvSpPr>
        <p:spPr>
          <a:xfrm rot="0">
            <a:off x="564883" y="442913"/>
            <a:ext cx="16847208" cy="1047750"/>
          </a:xfrm>
          <a:prstGeom prst="rect">
            <a:avLst/>
          </a:prstGeom>
        </p:spPr>
        <p:txBody>
          <a:bodyPr anchor="t" rtlCol="false" tIns="0" lIns="0" bIns="0" rIns="0">
            <a:spAutoFit/>
          </a:bodyPr>
          <a:lstStyle/>
          <a:p>
            <a:pPr algn="ctr" marL="0" indent="0" lvl="0">
              <a:lnSpc>
                <a:spcPts val="7320"/>
              </a:lnSpc>
            </a:pPr>
            <a:r>
              <a:rPr lang="en-US" sz="6100">
                <a:solidFill>
                  <a:srgbClr val="FFFFFF"/>
                </a:solidFill>
                <a:latin typeface="Arial Bold"/>
              </a:rPr>
              <a:t>Champion Chapter</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622053" y="29947"/>
            <a:ext cx="19221080" cy="1997507"/>
            <a:chOff x="0" y="0"/>
            <a:chExt cx="5062342" cy="526092"/>
          </a:xfrm>
        </p:grpSpPr>
        <p:sp>
          <p:nvSpPr>
            <p:cNvPr name="Freeform 3" id="3"/>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477583" y="2248224"/>
            <a:ext cx="17332834" cy="7768065"/>
          </a:xfrm>
          <a:custGeom>
            <a:avLst/>
            <a:gdLst/>
            <a:ahLst/>
            <a:cxnLst/>
            <a:rect r="r" b="b" t="t" l="l"/>
            <a:pathLst>
              <a:path h="7768065" w="17332834">
                <a:moveTo>
                  <a:pt x="0" y="0"/>
                </a:moveTo>
                <a:lnTo>
                  <a:pt x="17332834" y="0"/>
                </a:lnTo>
                <a:lnTo>
                  <a:pt x="17332834" y="7768065"/>
                </a:lnTo>
                <a:lnTo>
                  <a:pt x="0" y="7768065"/>
                </a:lnTo>
                <a:lnTo>
                  <a:pt x="0" y="0"/>
                </a:lnTo>
                <a:close/>
              </a:path>
            </a:pathLst>
          </a:custGeom>
          <a:blipFill>
            <a:blip r:embed="rId3"/>
            <a:stretch>
              <a:fillRect l="0" t="-69436" r="0" b="-4378"/>
            </a:stretch>
          </a:blipFill>
        </p:spPr>
      </p:sp>
      <p:sp>
        <p:nvSpPr>
          <p:cNvPr name="TextBox 6" id="6"/>
          <p:cNvSpPr txBox="true"/>
          <p:nvPr/>
        </p:nvSpPr>
        <p:spPr>
          <a:xfrm rot="0">
            <a:off x="564883" y="442913"/>
            <a:ext cx="16847208" cy="1047750"/>
          </a:xfrm>
          <a:prstGeom prst="rect">
            <a:avLst/>
          </a:prstGeom>
        </p:spPr>
        <p:txBody>
          <a:bodyPr anchor="t" rtlCol="false" tIns="0" lIns="0" bIns="0" rIns="0">
            <a:spAutoFit/>
          </a:bodyPr>
          <a:lstStyle/>
          <a:p>
            <a:pPr algn="ctr" marL="0" indent="0" lvl="0">
              <a:lnSpc>
                <a:spcPts val="7320"/>
              </a:lnSpc>
            </a:pPr>
            <a:r>
              <a:rPr lang="en-US" sz="6100">
                <a:solidFill>
                  <a:srgbClr val="FFFFFF"/>
                </a:solidFill>
                <a:latin typeface="Arial Bold"/>
              </a:rPr>
              <a:t>MERIT Award</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622053" y="29947"/>
            <a:ext cx="19221080" cy="1997507"/>
            <a:chOff x="0" y="0"/>
            <a:chExt cx="5062342" cy="526092"/>
          </a:xfrm>
        </p:grpSpPr>
        <p:sp>
          <p:nvSpPr>
            <p:cNvPr name="Freeform 3" id="3"/>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564883" y="2435982"/>
            <a:ext cx="8263269" cy="10639494"/>
          </a:xfrm>
          <a:custGeom>
            <a:avLst/>
            <a:gdLst/>
            <a:ahLst/>
            <a:cxnLst/>
            <a:rect r="r" b="b" t="t" l="l"/>
            <a:pathLst>
              <a:path h="10639494" w="8263269">
                <a:moveTo>
                  <a:pt x="0" y="0"/>
                </a:moveTo>
                <a:lnTo>
                  <a:pt x="8263269" y="0"/>
                </a:lnTo>
                <a:lnTo>
                  <a:pt x="8263269" y="10639494"/>
                </a:lnTo>
                <a:lnTo>
                  <a:pt x="0" y="10639494"/>
                </a:lnTo>
                <a:lnTo>
                  <a:pt x="0" y="0"/>
                </a:lnTo>
                <a:close/>
              </a:path>
            </a:pathLst>
          </a:custGeom>
          <a:blipFill>
            <a:blip r:embed="rId3"/>
            <a:stretch>
              <a:fillRect l="0" t="0" r="0" b="0"/>
            </a:stretch>
          </a:blipFill>
        </p:spPr>
      </p:sp>
      <p:sp>
        <p:nvSpPr>
          <p:cNvPr name="Freeform 6" id="6"/>
          <p:cNvSpPr/>
          <p:nvPr/>
        </p:nvSpPr>
        <p:spPr>
          <a:xfrm flipH="false" flipV="false" rot="0">
            <a:off x="8988487" y="2435982"/>
            <a:ext cx="9144000" cy="3251560"/>
          </a:xfrm>
          <a:custGeom>
            <a:avLst/>
            <a:gdLst/>
            <a:ahLst/>
            <a:cxnLst/>
            <a:rect r="r" b="b" t="t" l="l"/>
            <a:pathLst>
              <a:path h="3251560" w="9144000">
                <a:moveTo>
                  <a:pt x="0" y="0"/>
                </a:moveTo>
                <a:lnTo>
                  <a:pt x="9144000" y="0"/>
                </a:lnTo>
                <a:lnTo>
                  <a:pt x="9144000" y="3251560"/>
                </a:lnTo>
                <a:lnTo>
                  <a:pt x="0" y="3251560"/>
                </a:lnTo>
                <a:lnTo>
                  <a:pt x="0" y="0"/>
                </a:lnTo>
                <a:close/>
              </a:path>
            </a:pathLst>
          </a:custGeom>
          <a:blipFill>
            <a:blip r:embed="rId3"/>
            <a:stretch>
              <a:fillRect l="0" t="-262087" r="0" b="0"/>
            </a:stretch>
          </a:blipFill>
        </p:spPr>
      </p:sp>
      <p:sp>
        <p:nvSpPr>
          <p:cNvPr name="TextBox 7" id="7"/>
          <p:cNvSpPr txBox="true"/>
          <p:nvPr/>
        </p:nvSpPr>
        <p:spPr>
          <a:xfrm rot="0">
            <a:off x="564883" y="442913"/>
            <a:ext cx="16847208" cy="1047750"/>
          </a:xfrm>
          <a:prstGeom prst="rect">
            <a:avLst/>
          </a:prstGeom>
        </p:spPr>
        <p:txBody>
          <a:bodyPr anchor="t" rtlCol="false" tIns="0" lIns="0" bIns="0" rIns="0">
            <a:spAutoFit/>
          </a:bodyPr>
          <a:lstStyle/>
          <a:p>
            <a:pPr algn="ctr" marL="0" indent="0" lvl="0">
              <a:lnSpc>
                <a:spcPts val="7320"/>
              </a:lnSpc>
            </a:pPr>
            <a:r>
              <a:rPr lang="en-US" sz="6100">
                <a:solidFill>
                  <a:srgbClr val="FFFFFF"/>
                </a:solidFill>
                <a:latin typeface="Arial"/>
              </a:rPr>
              <a:t>FBLA Dress Code</a:t>
            </a:r>
          </a:p>
        </p:txBody>
      </p:sp>
      <p:sp>
        <p:nvSpPr>
          <p:cNvPr name="TextBox 8" id="8"/>
          <p:cNvSpPr txBox="true"/>
          <p:nvPr/>
        </p:nvSpPr>
        <p:spPr>
          <a:xfrm rot="0">
            <a:off x="8832973" y="7169942"/>
            <a:ext cx="9455027" cy="1971675"/>
          </a:xfrm>
          <a:prstGeom prst="rect">
            <a:avLst/>
          </a:prstGeom>
        </p:spPr>
        <p:txBody>
          <a:bodyPr anchor="t" rtlCol="false" tIns="0" lIns="0" bIns="0" rIns="0">
            <a:spAutoFit/>
          </a:bodyPr>
          <a:lstStyle/>
          <a:p>
            <a:pPr algn="ctr">
              <a:lnSpc>
                <a:spcPts val="7320"/>
              </a:lnSpc>
              <a:spcBef>
                <a:spcPct val="0"/>
              </a:spcBef>
            </a:pPr>
            <a:r>
              <a:rPr lang="en-US" sz="6100" u="sng">
                <a:solidFill>
                  <a:srgbClr val="0A2E7F"/>
                </a:solidFill>
                <a:latin typeface="Arial Bold"/>
                <a:hlinkClick r:id="rId4" tooltip="https://www.fbla-pbl.org/dresscode/"/>
              </a:rPr>
              <a:t>https://www.fbla-pbl.org/dresscode</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622053" y="29947"/>
            <a:ext cx="19221080" cy="1997507"/>
            <a:chOff x="0" y="0"/>
            <a:chExt cx="5062342" cy="526092"/>
          </a:xfrm>
        </p:grpSpPr>
        <p:sp>
          <p:nvSpPr>
            <p:cNvPr name="Freeform 3" id="3"/>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564883" y="2370841"/>
            <a:ext cx="6089891" cy="4308598"/>
          </a:xfrm>
          <a:custGeom>
            <a:avLst/>
            <a:gdLst/>
            <a:ahLst/>
            <a:cxnLst/>
            <a:rect r="r" b="b" t="t" l="l"/>
            <a:pathLst>
              <a:path h="4308598" w="6089891">
                <a:moveTo>
                  <a:pt x="0" y="0"/>
                </a:moveTo>
                <a:lnTo>
                  <a:pt x="6089890" y="0"/>
                </a:lnTo>
                <a:lnTo>
                  <a:pt x="6089890" y="4308598"/>
                </a:lnTo>
                <a:lnTo>
                  <a:pt x="0" y="4308598"/>
                </a:lnTo>
                <a:lnTo>
                  <a:pt x="0" y="0"/>
                </a:lnTo>
                <a:close/>
              </a:path>
            </a:pathLst>
          </a:custGeom>
          <a:blipFill>
            <a:blip r:embed="rId3"/>
            <a:stretch>
              <a:fillRect l="0" t="0" r="0" b="0"/>
            </a:stretch>
          </a:blipFill>
        </p:spPr>
      </p:sp>
      <p:sp>
        <p:nvSpPr>
          <p:cNvPr name="TextBox 6" id="6"/>
          <p:cNvSpPr txBox="true"/>
          <p:nvPr/>
        </p:nvSpPr>
        <p:spPr>
          <a:xfrm rot="0">
            <a:off x="564883" y="442913"/>
            <a:ext cx="16847208" cy="1047750"/>
          </a:xfrm>
          <a:prstGeom prst="rect">
            <a:avLst/>
          </a:prstGeom>
        </p:spPr>
        <p:txBody>
          <a:bodyPr anchor="t" rtlCol="false" tIns="0" lIns="0" bIns="0" rIns="0">
            <a:spAutoFit/>
          </a:bodyPr>
          <a:lstStyle/>
          <a:p>
            <a:pPr algn="ctr" marL="0" indent="0" lvl="0">
              <a:lnSpc>
                <a:spcPts val="7320"/>
              </a:lnSpc>
            </a:pPr>
            <a:r>
              <a:rPr lang="en-US" sz="6100">
                <a:solidFill>
                  <a:srgbClr val="FFFFFF"/>
                </a:solidFill>
                <a:latin typeface="Arial"/>
              </a:rPr>
              <a:t>March of Dimes</a:t>
            </a:r>
          </a:p>
        </p:txBody>
      </p:sp>
      <p:sp>
        <p:nvSpPr>
          <p:cNvPr name="TextBox 7" id="7"/>
          <p:cNvSpPr txBox="true"/>
          <p:nvPr/>
        </p:nvSpPr>
        <p:spPr>
          <a:xfrm rot="0">
            <a:off x="7715279" y="2275591"/>
            <a:ext cx="10572721" cy="3571875"/>
          </a:xfrm>
          <a:prstGeom prst="rect">
            <a:avLst/>
          </a:prstGeom>
        </p:spPr>
        <p:txBody>
          <a:bodyPr anchor="t" rtlCol="false" tIns="0" lIns="0" bIns="0" rIns="0">
            <a:spAutoFit/>
          </a:bodyPr>
          <a:lstStyle/>
          <a:p>
            <a:pPr>
              <a:lnSpc>
                <a:spcPts val="5520"/>
              </a:lnSpc>
            </a:pPr>
            <a:r>
              <a:rPr lang="en-US" sz="4600">
                <a:solidFill>
                  <a:srgbClr val="0A2E7F"/>
                </a:solidFill>
                <a:latin typeface="Arial Bold"/>
              </a:rPr>
              <a:t>Alabama 1st in the Nation for donations to March of Dimes-$99,534.58 </a:t>
            </a:r>
          </a:p>
          <a:p>
            <a:pPr>
              <a:lnSpc>
                <a:spcPts val="5520"/>
              </a:lnSpc>
            </a:pPr>
          </a:p>
          <a:p>
            <a:pPr>
              <a:lnSpc>
                <a:spcPts val="5520"/>
              </a:lnSpc>
              <a:spcBef>
                <a:spcPct val="0"/>
              </a:spcBef>
            </a:pPr>
            <a:r>
              <a:rPr lang="en-US" sz="4600">
                <a:solidFill>
                  <a:srgbClr val="0A2E7F"/>
                </a:solidFill>
                <a:latin typeface="Arial Bold"/>
              </a:rPr>
              <a:t>Chapter awards</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622053" y="29947"/>
            <a:ext cx="19221080" cy="1997507"/>
            <a:chOff x="0" y="0"/>
            <a:chExt cx="5062342" cy="526092"/>
          </a:xfrm>
        </p:grpSpPr>
        <p:sp>
          <p:nvSpPr>
            <p:cNvPr name="Freeform 3" id="3"/>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TextBox 5" id="5"/>
          <p:cNvSpPr txBox="true"/>
          <p:nvPr/>
        </p:nvSpPr>
        <p:spPr>
          <a:xfrm rot="0">
            <a:off x="564883" y="442913"/>
            <a:ext cx="16847208" cy="1047750"/>
          </a:xfrm>
          <a:prstGeom prst="rect">
            <a:avLst/>
          </a:prstGeom>
        </p:spPr>
        <p:txBody>
          <a:bodyPr anchor="t" rtlCol="false" tIns="0" lIns="0" bIns="0" rIns="0">
            <a:spAutoFit/>
          </a:bodyPr>
          <a:lstStyle/>
          <a:p>
            <a:pPr algn="ctr" marL="0" indent="0" lvl="0">
              <a:lnSpc>
                <a:spcPts val="7320"/>
              </a:lnSpc>
            </a:pPr>
            <a:r>
              <a:rPr lang="en-US" sz="6100">
                <a:solidFill>
                  <a:srgbClr val="FFFFFF"/>
                </a:solidFill>
                <a:latin typeface="Arial"/>
              </a:rPr>
              <a:t>March of Dimes</a:t>
            </a:r>
          </a:p>
        </p:txBody>
      </p:sp>
      <p:sp>
        <p:nvSpPr>
          <p:cNvPr name="TextBox 6" id="6"/>
          <p:cNvSpPr txBox="true"/>
          <p:nvPr/>
        </p:nvSpPr>
        <p:spPr>
          <a:xfrm rot="0">
            <a:off x="358837" y="1932203"/>
            <a:ext cx="17259300" cy="7772400"/>
          </a:xfrm>
          <a:prstGeom prst="rect">
            <a:avLst/>
          </a:prstGeom>
        </p:spPr>
        <p:txBody>
          <a:bodyPr anchor="t" rtlCol="false" tIns="0" lIns="0" bIns="0" rIns="0">
            <a:spAutoFit/>
          </a:bodyPr>
          <a:lstStyle/>
          <a:p>
            <a:pPr>
              <a:lnSpc>
                <a:spcPts val="5520"/>
              </a:lnSpc>
            </a:pPr>
            <a:r>
              <a:rPr lang="en-US" sz="4600">
                <a:solidFill>
                  <a:srgbClr val="0A2E7F"/>
                </a:solidFill>
                <a:latin typeface="Arial Bold"/>
              </a:rPr>
              <a:t>                     </a:t>
            </a:r>
          </a:p>
          <a:p>
            <a:pPr>
              <a:lnSpc>
                <a:spcPts val="5520"/>
              </a:lnSpc>
            </a:pPr>
            <a:r>
              <a:rPr lang="en-US" sz="4600">
                <a:solidFill>
                  <a:srgbClr val="0A2E7F"/>
                </a:solidFill>
                <a:latin typeface="Arial Bold"/>
              </a:rPr>
              <a:t>Fundr</a:t>
            </a:r>
            <a:r>
              <a:rPr lang="en-US" sz="4600">
                <a:solidFill>
                  <a:srgbClr val="0A2E7F"/>
                </a:solidFill>
                <a:latin typeface="Arial Bold"/>
              </a:rPr>
              <a:t>aising Ideas for March of Dimes!</a:t>
            </a:r>
          </a:p>
          <a:p>
            <a:pPr marL="993151" indent="-496575" lvl="1">
              <a:lnSpc>
                <a:spcPts val="5520"/>
              </a:lnSpc>
              <a:buFont typeface="Arial"/>
              <a:buChar char="•"/>
            </a:pPr>
            <a:r>
              <a:rPr lang="en-US" sz="4600">
                <a:solidFill>
                  <a:srgbClr val="0A2E7F"/>
                </a:solidFill>
                <a:latin typeface="Arial Bold"/>
              </a:rPr>
              <a:t>Sell Blue Jeans for Babies T-Shirts </a:t>
            </a:r>
          </a:p>
          <a:p>
            <a:pPr marL="993151" indent="-496575" lvl="1">
              <a:lnSpc>
                <a:spcPts val="5520"/>
              </a:lnSpc>
              <a:buFont typeface="Arial"/>
              <a:buChar char="•"/>
            </a:pPr>
            <a:r>
              <a:rPr lang="en-US" sz="4600">
                <a:solidFill>
                  <a:srgbClr val="0A2E7F"/>
                </a:solidFill>
                <a:latin typeface="Arial Bold"/>
              </a:rPr>
              <a:t>Host a Mini-Walk or Run </a:t>
            </a:r>
          </a:p>
          <a:p>
            <a:pPr marL="993151" indent="-496575" lvl="1">
              <a:lnSpc>
                <a:spcPts val="5520"/>
              </a:lnSpc>
              <a:buFont typeface="Arial"/>
              <a:buChar char="•"/>
            </a:pPr>
            <a:r>
              <a:rPr lang="en-US" sz="4600">
                <a:solidFill>
                  <a:srgbClr val="0A2E7F"/>
                </a:solidFill>
                <a:latin typeface="Arial Bold"/>
              </a:rPr>
              <a:t>Sell March of Dimes cutouts and decorate your school</a:t>
            </a:r>
          </a:p>
          <a:p>
            <a:pPr marL="993151" indent="-496575" lvl="1">
              <a:lnSpc>
                <a:spcPts val="5520"/>
              </a:lnSpc>
              <a:buFont typeface="Arial"/>
              <a:buChar char="•"/>
            </a:pPr>
            <a:r>
              <a:rPr lang="en-US" sz="4600">
                <a:solidFill>
                  <a:srgbClr val="0A2E7F"/>
                </a:solidFill>
                <a:latin typeface="Arial Bold"/>
              </a:rPr>
              <a:t>Host a Mission Moment with your Elementary School</a:t>
            </a:r>
          </a:p>
          <a:p>
            <a:pPr>
              <a:lnSpc>
                <a:spcPts val="5520"/>
              </a:lnSpc>
            </a:pPr>
          </a:p>
          <a:p>
            <a:pPr algn="ctr">
              <a:lnSpc>
                <a:spcPts val="3720"/>
              </a:lnSpc>
            </a:pPr>
            <a:r>
              <a:rPr lang="en-US" sz="3100">
                <a:solidFill>
                  <a:srgbClr val="0A2E7F"/>
                </a:solidFill>
                <a:latin typeface="Arial Bold"/>
              </a:rPr>
              <a:t>Alabama FBLA Contact</a:t>
            </a:r>
          </a:p>
          <a:p>
            <a:pPr algn="ctr">
              <a:lnSpc>
                <a:spcPts val="3120"/>
              </a:lnSpc>
            </a:pPr>
            <a:r>
              <a:rPr lang="en-US" sz="2600">
                <a:solidFill>
                  <a:srgbClr val="0A2E7F"/>
                </a:solidFill>
                <a:latin typeface="Arial Bold"/>
              </a:rPr>
              <a:t>Ashley Gorum</a:t>
            </a:r>
          </a:p>
          <a:p>
            <a:pPr algn="ctr">
              <a:lnSpc>
                <a:spcPts val="3120"/>
              </a:lnSpc>
            </a:pPr>
            <a:r>
              <a:rPr lang="en-US" sz="2600">
                <a:solidFill>
                  <a:srgbClr val="0A2E7F"/>
                </a:solidFill>
                <a:latin typeface="Arial Bold"/>
              </a:rPr>
              <a:t>Manager, Donor Development</a:t>
            </a:r>
          </a:p>
          <a:p>
            <a:pPr algn="ctr">
              <a:lnSpc>
                <a:spcPts val="3120"/>
              </a:lnSpc>
            </a:pPr>
            <a:r>
              <a:rPr lang="en-US" sz="2600">
                <a:solidFill>
                  <a:srgbClr val="0A2E7F"/>
                </a:solidFill>
                <a:latin typeface="Arial Bold"/>
              </a:rPr>
              <a:t>Alabama Market</a:t>
            </a:r>
          </a:p>
          <a:p>
            <a:pPr algn="ctr">
              <a:lnSpc>
                <a:spcPts val="3120"/>
              </a:lnSpc>
            </a:pPr>
            <a:r>
              <a:rPr lang="en-US" sz="2600">
                <a:solidFill>
                  <a:srgbClr val="0A2E7F"/>
                </a:solidFill>
                <a:latin typeface="Arial Bold"/>
              </a:rPr>
              <a:t>T 334-513-7380</a:t>
            </a:r>
          </a:p>
          <a:p>
            <a:pPr algn="ctr">
              <a:lnSpc>
                <a:spcPts val="3120"/>
              </a:lnSpc>
            </a:pPr>
            <a:r>
              <a:rPr lang="en-US" sz="2600">
                <a:solidFill>
                  <a:srgbClr val="0A2E7F"/>
                </a:solidFill>
                <a:latin typeface="Arial Bold"/>
              </a:rPr>
              <a:t>M 334-320-5979</a:t>
            </a:r>
          </a:p>
          <a:p>
            <a:pPr algn="ctr">
              <a:lnSpc>
                <a:spcPts val="3120"/>
              </a:lnSpc>
              <a:spcBef>
                <a:spcPct val="0"/>
              </a:spcBef>
            </a:pPr>
            <a:r>
              <a:rPr lang="en-US" sz="2600" u="sng">
                <a:solidFill>
                  <a:srgbClr val="0A2E7F"/>
                </a:solidFill>
                <a:latin typeface="Arial Bold"/>
                <a:hlinkClick r:id="rId3" tooltip="http://marchofdimes.org/"/>
              </a:rPr>
              <a:t>MARCHOFDIMES.ORG</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622053" y="29947"/>
            <a:ext cx="19221080" cy="1997507"/>
            <a:chOff x="0" y="0"/>
            <a:chExt cx="5062342" cy="526092"/>
          </a:xfrm>
        </p:grpSpPr>
        <p:sp>
          <p:nvSpPr>
            <p:cNvPr name="Freeform 3" id="3"/>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2808934" y="5114925"/>
            <a:ext cx="12670132" cy="2879149"/>
          </a:xfrm>
          <a:custGeom>
            <a:avLst/>
            <a:gdLst/>
            <a:ahLst/>
            <a:cxnLst/>
            <a:rect r="r" b="b" t="t" l="l"/>
            <a:pathLst>
              <a:path h="2879149" w="12670132">
                <a:moveTo>
                  <a:pt x="0" y="0"/>
                </a:moveTo>
                <a:lnTo>
                  <a:pt x="12670132" y="0"/>
                </a:lnTo>
                <a:lnTo>
                  <a:pt x="12670132" y="2879149"/>
                </a:lnTo>
                <a:lnTo>
                  <a:pt x="0" y="2879149"/>
                </a:lnTo>
                <a:lnTo>
                  <a:pt x="0" y="0"/>
                </a:lnTo>
                <a:close/>
              </a:path>
            </a:pathLst>
          </a:custGeom>
          <a:blipFill>
            <a:blip r:embed="rId3"/>
            <a:stretch>
              <a:fillRect l="0" t="0" r="0" b="0"/>
            </a:stretch>
          </a:blipFill>
        </p:spPr>
      </p:sp>
      <p:sp>
        <p:nvSpPr>
          <p:cNvPr name="TextBox 6" id="6"/>
          <p:cNvSpPr txBox="true"/>
          <p:nvPr/>
        </p:nvSpPr>
        <p:spPr>
          <a:xfrm rot="0">
            <a:off x="564883" y="442913"/>
            <a:ext cx="16847208" cy="1047750"/>
          </a:xfrm>
          <a:prstGeom prst="rect">
            <a:avLst/>
          </a:prstGeom>
        </p:spPr>
        <p:txBody>
          <a:bodyPr anchor="t" rtlCol="false" tIns="0" lIns="0" bIns="0" rIns="0">
            <a:spAutoFit/>
          </a:bodyPr>
          <a:lstStyle/>
          <a:p>
            <a:pPr algn="ctr" marL="0" indent="0" lvl="0">
              <a:lnSpc>
                <a:spcPts val="7320"/>
              </a:lnSpc>
            </a:pPr>
            <a:r>
              <a:rPr lang="en-US" sz="6100">
                <a:solidFill>
                  <a:srgbClr val="FFFFFF"/>
                </a:solidFill>
                <a:latin typeface="Arial"/>
              </a:rPr>
              <a:t>March of Dimes</a:t>
            </a:r>
          </a:p>
        </p:txBody>
      </p:sp>
      <p:sp>
        <p:nvSpPr>
          <p:cNvPr name="TextBox 7" id="7"/>
          <p:cNvSpPr txBox="true"/>
          <p:nvPr/>
        </p:nvSpPr>
        <p:spPr>
          <a:xfrm rot="0">
            <a:off x="358837" y="2581275"/>
            <a:ext cx="17259300" cy="1409700"/>
          </a:xfrm>
          <a:prstGeom prst="rect">
            <a:avLst/>
          </a:prstGeom>
        </p:spPr>
        <p:txBody>
          <a:bodyPr anchor="t" rtlCol="false" tIns="0" lIns="0" bIns="0" rIns="0">
            <a:spAutoFit/>
          </a:bodyPr>
          <a:lstStyle/>
          <a:p>
            <a:pPr algn="ctr">
              <a:lnSpc>
                <a:spcPts val="10919"/>
              </a:lnSpc>
              <a:spcBef>
                <a:spcPct val="0"/>
              </a:spcBef>
            </a:pPr>
            <a:r>
              <a:rPr lang="en-US" sz="9099">
                <a:solidFill>
                  <a:srgbClr val="8C52FF"/>
                </a:solidFill>
                <a:latin typeface="Playlist Script"/>
              </a:rPr>
              <a:t>Mission Moment</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177570" y="0"/>
            <a:ext cx="17932860" cy="10087233"/>
          </a:xfrm>
          <a:prstGeom prst="rect">
            <a:avLst/>
          </a:prstGeom>
        </p:spPr>
      </p:pic>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55513" y="1765028"/>
            <a:ext cx="18754540" cy="10549297"/>
            <a:chOff x="0" y="0"/>
            <a:chExt cx="11289030" cy="6350000"/>
          </a:xfrm>
        </p:grpSpPr>
        <p:sp>
          <p:nvSpPr>
            <p:cNvPr name="Freeform 3" id="3"/>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3"/>
              <a:stretch>
                <a:fillRect l="0" t="-4" r="0" b="-4"/>
              </a:stretch>
            </a:blipFill>
          </p:spPr>
        </p:sp>
      </p:grpSp>
      <p:grpSp>
        <p:nvGrpSpPr>
          <p:cNvPr name="Group 4" id="4"/>
          <p:cNvGrpSpPr/>
          <p:nvPr/>
        </p:nvGrpSpPr>
        <p:grpSpPr>
          <a:xfrm rot="0">
            <a:off x="-622053" y="29947"/>
            <a:ext cx="19221080" cy="1997507"/>
            <a:chOff x="0" y="0"/>
            <a:chExt cx="5062342" cy="526092"/>
          </a:xfrm>
        </p:grpSpPr>
        <p:sp>
          <p:nvSpPr>
            <p:cNvPr name="Freeform 5" id="5"/>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6" id="6"/>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TextBox 7" id="7"/>
          <p:cNvSpPr txBox="true"/>
          <p:nvPr/>
        </p:nvSpPr>
        <p:spPr>
          <a:xfrm rot="0">
            <a:off x="564883" y="442913"/>
            <a:ext cx="16847208" cy="1047750"/>
          </a:xfrm>
          <a:prstGeom prst="rect">
            <a:avLst/>
          </a:prstGeom>
        </p:spPr>
        <p:txBody>
          <a:bodyPr anchor="t" rtlCol="false" tIns="0" lIns="0" bIns="0" rIns="0">
            <a:spAutoFit/>
          </a:bodyPr>
          <a:lstStyle/>
          <a:p>
            <a:pPr algn="ctr" marL="0" indent="0" lvl="0">
              <a:lnSpc>
                <a:spcPts val="7320"/>
              </a:lnSpc>
            </a:pPr>
            <a:r>
              <a:rPr lang="en-US" sz="6100">
                <a:solidFill>
                  <a:srgbClr val="FFFFFF"/>
                </a:solidFill>
                <a:latin typeface="Arial"/>
              </a:rPr>
              <a:t>March of Dimes</a:t>
            </a:r>
          </a:p>
        </p:txBody>
      </p:sp>
      <p:sp>
        <p:nvSpPr>
          <p:cNvPr name="TextBox 8" id="8"/>
          <p:cNvSpPr txBox="true"/>
          <p:nvPr/>
        </p:nvSpPr>
        <p:spPr>
          <a:xfrm rot="0">
            <a:off x="5330256" y="7996217"/>
            <a:ext cx="6742733" cy="1549775"/>
          </a:xfrm>
          <a:prstGeom prst="rect">
            <a:avLst/>
          </a:prstGeom>
        </p:spPr>
        <p:txBody>
          <a:bodyPr anchor="t" rtlCol="false" tIns="0" lIns="0" bIns="0" rIns="0">
            <a:spAutoFit/>
          </a:bodyPr>
          <a:lstStyle/>
          <a:p>
            <a:pPr algn="ctr">
              <a:lnSpc>
                <a:spcPts val="3574"/>
              </a:lnSpc>
            </a:pPr>
            <a:r>
              <a:rPr lang="en-US" sz="5585">
                <a:solidFill>
                  <a:srgbClr val="FFFFFF"/>
                </a:solidFill>
                <a:latin typeface="Arial Bold"/>
              </a:rPr>
              <a:t>Alabama 2023-2024 </a:t>
            </a:r>
          </a:p>
          <a:p>
            <a:pPr algn="ctr">
              <a:lnSpc>
                <a:spcPts val="3574"/>
              </a:lnSpc>
            </a:pPr>
          </a:p>
          <a:p>
            <a:pPr algn="ctr">
              <a:lnSpc>
                <a:spcPts val="3574"/>
              </a:lnSpc>
            </a:pPr>
            <a:r>
              <a:rPr lang="en-US" sz="5585">
                <a:solidFill>
                  <a:srgbClr val="FFFFFF"/>
                </a:solidFill>
                <a:latin typeface="Arial Bold"/>
              </a:rPr>
              <a:t>Goal:  $82,500</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622053" y="29947"/>
            <a:ext cx="19221080" cy="1997507"/>
            <a:chOff x="0" y="0"/>
            <a:chExt cx="5062342" cy="526092"/>
          </a:xfrm>
        </p:grpSpPr>
        <p:sp>
          <p:nvSpPr>
            <p:cNvPr name="Freeform 3" id="3"/>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TextBox 5" id="5"/>
          <p:cNvSpPr txBox="true"/>
          <p:nvPr/>
        </p:nvSpPr>
        <p:spPr>
          <a:xfrm rot="0">
            <a:off x="1891729" y="228600"/>
            <a:ext cx="14504542" cy="1438275"/>
          </a:xfrm>
          <a:prstGeom prst="rect">
            <a:avLst/>
          </a:prstGeom>
        </p:spPr>
        <p:txBody>
          <a:bodyPr anchor="t" rtlCol="false" tIns="0" lIns="0" bIns="0" rIns="0">
            <a:spAutoFit/>
          </a:bodyPr>
          <a:lstStyle/>
          <a:p>
            <a:pPr algn="ctr" marL="0" indent="0" lvl="0">
              <a:lnSpc>
                <a:spcPts val="10079"/>
              </a:lnSpc>
            </a:pPr>
            <a:r>
              <a:rPr lang="en-US" sz="8399">
                <a:solidFill>
                  <a:srgbClr val="FFFFFF"/>
                </a:solidFill>
                <a:latin typeface="Arial Bold"/>
              </a:rPr>
              <a:t>The State Officer Team</a:t>
            </a:r>
          </a:p>
        </p:txBody>
      </p:sp>
      <p:grpSp>
        <p:nvGrpSpPr>
          <p:cNvPr name="Group 6" id="6"/>
          <p:cNvGrpSpPr/>
          <p:nvPr/>
        </p:nvGrpSpPr>
        <p:grpSpPr>
          <a:xfrm rot="0">
            <a:off x="1028700" y="2520315"/>
            <a:ext cx="3971619" cy="8014828"/>
            <a:chOff x="0" y="0"/>
            <a:chExt cx="5295491" cy="10686437"/>
          </a:xfrm>
        </p:grpSpPr>
        <p:grpSp>
          <p:nvGrpSpPr>
            <p:cNvPr name="Group 7" id="7"/>
            <p:cNvGrpSpPr>
              <a:grpSpLocks noChangeAspect="true"/>
            </p:cNvGrpSpPr>
            <p:nvPr/>
          </p:nvGrpSpPr>
          <p:grpSpPr>
            <a:xfrm rot="0">
              <a:off x="0" y="0"/>
              <a:ext cx="5295491" cy="7943237"/>
              <a:chOff x="0" y="0"/>
              <a:chExt cx="6350000" cy="9525000"/>
            </a:xfrm>
          </p:grpSpPr>
          <p:sp>
            <p:nvSpPr>
              <p:cNvPr name="Freeform 8" id="8"/>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62500" t="0" r="-62500" b="0"/>
                </a:stretch>
              </a:blipFill>
            </p:spPr>
          </p:sp>
        </p:grpSp>
        <p:sp>
          <p:nvSpPr>
            <p:cNvPr name="TextBox 9" id="9"/>
            <p:cNvSpPr txBox="true"/>
            <p:nvPr/>
          </p:nvSpPr>
          <p:spPr>
            <a:xfrm rot="0">
              <a:off x="0" y="8159137"/>
              <a:ext cx="5295491" cy="2527300"/>
            </a:xfrm>
            <a:prstGeom prst="rect">
              <a:avLst/>
            </a:prstGeom>
          </p:spPr>
          <p:txBody>
            <a:bodyPr anchor="t" rtlCol="false" tIns="0" lIns="0" bIns="0" rIns="0">
              <a:spAutoFit/>
            </a:bodyPr>
            <a:lstStyle/>
            <a:p>
              <a:pPr algn="ctr">
                <a:lnSpc>
                  <a:spcPts val="2160"/>
                </a:lnSpc>
              </a:pPr>
              <a:r>
                <a:rPr lang="en-US" sz="1800">
                  <a:solidFill>
                    <a:srgbClr val="0A2E7F"/>
                  </a:solidFill>
                  <a:latin typeface="Arial Bold"/>
                </a:rPr>
                <a:t>District IV Vice President</a:t>
              </a:r>
            </a:p>
            <a:p>
              <a:pPr algn="ctr">
                <a:lnSpc>
                  <a:spcPts val="2160"/>
                </a:lnSpc>
              </a:pPr>
              <a:r>
                <a:rPr lang="en-US" sz="1800">
                  <a:solidFill>
                    <a:srgbClr val="0A2E7F"/>
                  </a:solidFill>
                  <a:latin typeface="Arial Bold"/>
                </a:rPr>
                <a:t>Shar'Dajai Harris</a:t>
              </a:r>
            </a:p>
            <a:p>
              <a:pPr algn="ctr">
                <a:lnSpc>
                  <a:spcPts val="2160"/>
                </a:lnSpc>
              </a:pPr>
              <a:r>
                <a:rPr lang="en-US" sz="1800">
                  <a:solidFill>
                    <a:srgbClr val="0A2E7F"/>
                  </a:solidFill>
                  <a:latin typeface="Arial Bold"/>
                </a:rPr>
                <a:t>Lowndes County Career Technical Center</a:t>
              </a:r>
            </a:p>
            <a:p>
              <a:pPr algn="ctr">
                <a:lnSpc>
                  <a:spcPts val="2160"/>
                </a:lnSpc>
              </a:pPr>
              <a:r>
                <a:rPr lang="en-US" sz="1800">
                  <a:solidFill>
                    <a:srgbClr val="0A2E7F"/>
                  </a:solidFill>
                  <a:latin typeface="Arial Bold"/>
                </a:rPr>
                <a:t>Adviser: Bridget Davis</a:t>
              </a:r>
            </a:p>
            <a:p>
              <a:pPr algn="ctr">
                <a:lnSpc>
                  <a:spcPts val="2160"/>
                </a:lnSpc>
              </a:pPr>
              <a:r>
                <a:rPr lang="en-US" sz="1800">
                  <a:solidFill>
                    <a:srgbClr val="0A2E7F"/>
                  </a:solidFill>
                  <a:latin typeface="Arial Bold"/>
                </a:rPr>
                <a:t>                                    </a:t>
              </a:r>
            </a:p>
            <a:p>
              <a:pPr algn="ctr">
                <a:lnSpc>
                  <a:spcPts val="2160"/>
                </a:lnSpc>
                <a:spcBef>
                  <a:spcPct val="0"/>
                </a:spcBef>
              </a:pPr>
            </a:p>
          </p:txBody>
        </p:sp>
      </p:grpSp>
      <p:grpSp>
        <p:nvGrpSpPr>
          <p:cNvPr name="Group 10" id="10"/>
          <p:cNvGrpSpPr/>
          <p:nvPr/>
        </p:nvGrpSpPr>
        <p:grpSpPr>
          <a:xfrm rot="0">
            <a:off x="7158191" y="2520315"/>
            <a:ext cx="3971619" cy="7214728"/>
            <a:chOff x="0" y="0"/>
            <a:chExt cx="5295491" cy="9619637"/>
          </a:xfrm>
        </p:grpSpPr>
        <p:grpSp>
          <p:nvGrpSpPr>
            <p:cNvPr name="Group 11" id="11"/>
            <p:cNvGrpSpPr>
              <a:grpSpLocks noChangeAspect="true"/>
            </p:cNvGrpSpPr>
            <p:nvPr/>
          </p:nvGrpSpPr>
          <p:grpSpPr>
            <a:xfrm rot="0">
              <a:off x="0" y="0"/>
              <a:ext cx="5295491" cy="7943237"/>
              <a:chOff x="0" y="0"/>
              <a:chExt cx="6350000" cy="9525000"/>
            </a:xfrm>
          </p:grpSpPr>
          <p:sp>
            <p:nvSpPr>
              <p:cNvPr name="Freeform 12" id="12"/>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62500" t="0" r="-62500" b="0"/>
                </a:stretch>
              </a:blipFill>
            </p:spPr>
          </p:sp>
        </p:grpSp>
        <p:sp>
          <p:nvSpPr>
            <p:cNvPr name="TextBox 13" id="13"/>
            <p:cNvSpPr txBox="true"/>
            <p:nvPr/>
          </p:nvSpPr>
          <p:spPr>
            <a:xfrm rot="0">
              <a:off x="0" y="8159137"/>
              <a:ext cx="5295491" cy="1460500"/>
            </a:xfrm>
            <a:prstGeom prst="rect">
              <a:avLst/>
            </a:prstGeom>
          </p:spPr>
          <p:txBody>
            <a:bodyPr anchor="t" rtlCol="false" tIns="0" lIns="0" bIns="0" rIns="0">
              <a:spAutoFit/>
            </a:bodyPr>
            <a:lstStyle/>
            <a:p>
              <a:pPr algn="ctr">
                <a:lnSpc>
                  <a:spcPts val="2160"/>
                </a:lnSpc>
              </a:pPr>
              <a:r>
                <a:rPr lang="en-US" sz="1800">
                  <a:solidFill>
                    <a:srgbClr val="0A2E7F"/>
                  </a:solidFill>
                  <a:latin typeface="Arial Bold"/>
                </a:rPr>
                <a:t>District V Vice President</a:t>
              </a:r>
            </a:p>
            <a:p>
              <a:pPr algn="ctr">
                <a:lnSpc>
                  <a:spcPts val="2160"/>
                </a:lnSpc>
              </a:pPr>
              <a:r>
                <a:rPr lang="en-US" sz="1800">
                  <a:solidFill>
                    <a:srgbClr val="0A2E7F"/>
                  </a:solidFill>
                  <a:latin typeface="Arial Bold"/>
                </a:rPr>
                <a:t>Carson DuBose</a:t>
              </a:r>
            </a:p>
            <a:p>
              <a:pPr algn="ctr">
                <a:lnSpc>
                  <a:spcPts val="2160"/>
                </a:lnSpc>
              </a:pPr>
              <a:r>
                <a:rPr lang="en-US" sz="1800">
                  <a:solidFill>
                    <a:srgbClr val="0A2E7F"/>
                  </a:solidFill>
                  <a:latin typeface="Arial Bold"/>
                </a:rPr>
                <a:t>Eden Career Technical Center</a:t>
              </a:r>
            </a:p>
            <a:p>
              <a:pPr algn="ctr">
                <a:lnSpc>
                  <a:spcPts val="2160"/>
                </a:lnSpc>
                <a:spcBef>
                  <a:spcPct val="0"/>
                </a:spcBef>
              </a:pPr>
              <a:r>
                <a:rPr lang="en-US" sz="1800">
                  <a:solidFill>
                    <a:srgbClr val="0A2E7F"/>
                  </a:solidFill>
                  <a:latin typeface="Arial Bold"/>
                </a:rPr>
                <a:t>Adviser: Gabe Lee</a:t>
              </a:r>
            </a:p>
          </p:txBody>
        </p:sp>
      </p:grpSp>
      <p:grpSp>
        <p:nvGrpSpPr>
          <p:cNvPr name="Group 14" id="14"/>
          <p:cNvGrpSpPr/>
          <p:nvPr/>
        </p:nvGrpSpPr>
        <p:grpSpPr>
          <a:xfrm rot="0">
            <a:off x="13287681" y="2520315"/>
            <a:ext cx="3971619" cy="7214728"/>
            <a:chOff x="0" y="0"/>
            <a:chExt cx="5295491" cy="9619637"/>
          </a:xfrm>
        </p:grpSpPr>
        <p:grpSp>
          <p:nvGrpSpPr>
            <p:cNvPr name="Group 15" id="15"/>
            <p:cNvGrpSpPr>
              <a:grpSpLocks noChangeAspect="true"/>
            </p:cNvGrpSpPr>
            <p:nvPr/>
          </p:nvGrpSpPr>
          <p:grpSpPr>
            <a:xfrm rot="0">
              <a:off x="0" y="0"/>
              <a:ext cx="5295491" cy="7943237"/>
              <a:chOff x="0" y="0"/>
              <a:chExt cx="6350000" cy="9525000"/>
            </a:xfrm>
          </p:grpSpPr>
          <p:sp>
            <p:nvSpPr>
              <p:cNvPr name="Freeform 16" id="16"/>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62500" t="0" r="-62500" b="0"/>
                </a:stretch>
              </a:blipFill>
            </p:spPr>
          </p:sp>
        </p:grpSp>
        <p:sp>
          <p:nvSpPr>
            <p:cNvPr name="TextBox 17" id="17"/>
            <p:cNvSpPr txBox="true"/>
            <p:nvPr/>
          </p:nvSpPr>
          <p:spPr>
            <a:xfrm rot="0">
              <a:off x="0" y="8159137"/>
              <a:ext cx="5295491" cy="1460500"/>
            </a:xfrm>
            <a:prstGeom prst="rect">
              <a:avLst/>
            </a:prstGeom>
          </p:spPr>
          <p:txBody>
            <a:bodyPr anchor="t" rtlCol="false" tIns="0" lIns="0" bIns="0" rIns="0">
              <a:spAutoFit/>
            </a:bodyPr>
            <a:lstStyle/>
            <a:p>
              <a:pPr algn="ctr">
                <a:lnSpc>
                  <a:spcPts val="2160"/>
                </a:lnSpc>
              </a:pPr>
              <a:r>
                <a:rPr lang="en-US" sz="1800">
                  <a:solidFill>
                    <a:srgbClr val="0A2E7F"/>
                  </a:solidFill>
                  <a:latin typeface="Arial Bold"/>
                </a:rPr>
                <a:t>District VI Vice President</a:t>
              </a:r>
            </a:p>
            <a:p>
              <a:pPr algn="ctr">
                <a:lnSpc>
                  <a:spcPts val="2160"/>
                </a:lnSpc>
              </a:pPr>
              <a:r>
                <a:rPr lang="en-US" sz="1800">
                  <a:solidFill>
                    <a:srgbClr val="0A2E7F"/>
                  </a:solidFill>
                  <a:latin typeface="Arial Bold"/>
                </a:rPr>
                <a:t>Greyson Sparks</a:t>
              </a:r>
            </a:p>
            <a:p>
              <a:pPr algn="ctr">
                <a:lnSpc>
                  <a:spcPts val="2160"/>
                </a:lnSpc>
              </a:pPr>
              <a:r>
                <a:rPr lang="en-US" sz="1800">
                  <a:solidFill>
                    <a:srgbClr val="0A2E7F"/>
                  </a:solidFill>
                  <a:latin typeface="Arial Bold"/>
                </a:rPr>
                <a:t>Albertville High School</a:t>
              </a:r>
            </a:p>
            <a:p>
              <a:pPr algn="ctr">
                <a:lnSpc>
                  <a:spcPts val="2160"/>
                </a:lnSpc>
                <a:spcBef>
                  <a:spcPct val="0"/>
                </a:spcBef>
              </a:pPr>
              <a:r>
                <a:rPr lang="en-US" sz="1800">
                  <a:solidFill>
                    <a:srgbClr val="0A2E7F"/>
                  </a:solidFill>
                  <a:latin typeface="Arial Bold"/>
                </a:rPr>
                <a:t>Adviser: Stacey Turner</a:t>
              </a:r>
            </a:p>
          </p:txBody>
        </p:sp>
      </p:gr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sp>
        <p:nvSpPr>
          <p:cNvPr name="Freeform 2" id="2"/>
          <p:cNvSpPr/>
          <p:nvPr/>
        </p:nvSpPr>
        <p:spPr>
          <a:xfrm flipH="false" flipV="false" rot="0">
            <a:off x="3471073" y="1028700"/>
            <a:ext cx="10761598" cy="1681500"/>
          </a:xfrm>
          <a:custGeom>
            <a:avLst/>
            <a:gdLst/>
            <a:ahLst/>
            <a:cxnLst/>
            <a:rect r="r" b="b" t="t" l="l"/>
            <a:pathLst>
              <a:path h="1681500" w="10761598">
                <a:moveTo>
                  <a:pt x="0" y="0"/>
                </a:moveTo>
                <a:lnTo>
                  <a:pt x="10761598" y="0"/>
                </a:lnTo>
                <a:lnTo>
                  <a:pt x="10761598" y="1681500"/>
                </a:lnTo>
                <a:lnTo>
                  <a:pt x="0" y="1681500"/>
                </a:lnTo>
                <a:lnTo>
                  <a:pt x="0" y="0"/>
                </a:lnTo>
                <a:close/>
              </a:path>
            </a:pathLst>
          </a:custGeom>
          <a:blipFill>
            <a:blip r:embed="rId2"/>
            <a:stretch>
              <a:fillRect l="0" t="0" r="0" b="0"/>
            </a:stretch>
          </a:blipFill>
        </p:spPr>
      </p:sp>
      <p:sp>
        <p:nvSpPr>
          <p:cNvPr name="TextBox 3" id="3"/>
          <p:cNvSpPr txBox="true"/>
          <p:nvPr/>
        </p:nvSpPr>
        <p:spPr>
          <a:xfrm rot="0">
            <a:off x="1672206" y="3737927"/>
            <a:ext cx="15444378" cy="5027295"/>
          </a:xfrm>
          <a:prstGeom prst="rect">
            <a:avLst/>
          </a:prstGeom>
        </p:spPr>
        <p:txBody>
          <a:bodyPr anchor="t" rtlCol="false" tIns="0" lIns="0" bIns="0" rIns="0">
            <a:spAutoFit/>
          </a:bodyPr>
          <a:lstStyle/>
          <a:p>
            <a:pPr>
              <a:lnSpc>
                <a:spcPts val="6580"/>
              </a:lnSpc>
            </a:pPr>
            <a:r>
              <a:rPr lang="en-US" sz="4700">
                <a:solidFill>
                  <a:srgbClr val="000000"/>
                </a:solidFill>
                <a:latin typeface="Canva Sans Bold"/>
              </a:rPr>
              <a:t>Webinar Available for Advisers  </a:t>
            </a:r>
          </a:p>
          <a:p>
            <a:pPr>
              <a:lnSpc>
                <a:spcPts val="6580"/>
              </a:lnSpc>
            </a:pPr>
            <a:r>
              <a:rPr lang="en-US" sz="4700">
                <a:solidFill>
                  <a:srgbClr val="000000"/>
                </a:solidFill>
                <a:latin typeface="Canva Sans Bold"/>
              </a:rPr>
              <a:t>August 15th, August 24th, August 31st @ 6:30 CST </a:t>
            </a:r>
          </a:p>
          <a:p>
            <a:pPr>
              <a:lnSpc>
                <a:spcPts val="6580"/>
              </a:lnSpc>
            </a:pPr>
            <a:r>
              <a:rPr lang="en-US" sz="4700">
                <a:solidFill>
                  <a:srgbClr val="000000"/>
                </a:solidFill>
                <a:latin typeface="Canva Sans Bold"/>
              </a:rPr>
              <a:t>September 7th @ 6:30 CST</a:t>
            </a:r>
          </a:p>
          <a:p>
            <a:pPr>
              <a:lnSpc>
                <a:spcPts val="6580"/>
              </a:lnSpc>
            </a:pPr>
          </a:p>
          <a:p>
            <a:pPr>
              <a:lnSpc>
                <a:spcPts val="6580"/>
              </a:lnSpc>
            </a:pPr>
          </a:p>
          <a:p>
            <a:pPr>
              <a:lnSpc>
                <a:spcPts val="7279"/>
              </a:lnSpc>
            </a:pP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sp>
        <p:nvSpPr>
          <p:cNvPr name="Freeform 2" id="2"/>
          <p:cNvSpPr/>
          <p:nvPr/>
        </p:nvSpPr>
        <p:spPr>
          <a:xfrm flipH="false" flipV="false" rot="0">
            <a:off x="3904188" y="382324"/>
            <a:ext cx="10479625" cy="9522351"/>
          </a:xfrm>
          <a:custGeom>
            <a:avLst/>
            <a:gdLst/>
            <a:ahLst/>
            <a:cxnLst/>
            <a:rect r="r" b="b" t="t" l="l"/>
            <a:pathLst>
              <a:path h="9522351" w="10479625">
                <a:moveTo>
                  <a:pt x="0" y="0"/>
                </a:moveTo>
                <a:lnTo>
                  <a:pt x="10479624" y="0"/>
                </a:lnTo>
                <a:lnTo>
                  <a:pt x="10479624" y="9522352"/>
                </a:lnTo>
                <a:lnTo>
                  <a:pt x="0" y="9522352"/>
                </a:lnTo>
                <a:lnTo>
                  <a:pt x="0" y="0"/>
                </a:lnTo>
                <a:close/>
              </a:path>
            </a:pathLst>
          </a:custGeom>
          <a:blipFill>
            <a:blip r:embed="rId2"/>
            <a:stretch>
              <a:fillRect l="0" t="0" r="0" b="0"/>
            </a:stretch>
          </a:blipFill>
        </p:spPr>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sp>
        <p:nvSpPr>
          <p:cNvPr name="Freeform 2" id="2"/>
          <p:cNvSpPr/>
          <p:nvPr/>
        </p:nvSpPr>
        <p:spPr>
          <a:xfrm flipH="false" flipV="false" rot="0">
            <a:off x="11739379" y="1602640"/>
            <a:ext cx="5694578" cy="7081719"/>
          </a:xfrm>
          <a:custGeom>
            <a:avLst/>
            <a:gdLst/>
            <a:ahLst/>
            <a:cxnLst/>
            <a:rect r="r" b="b" t="t" l="l"/>
            <a:pathLst>
              <a:path h="7081719" w="5694578">
                <a:moveTo>
                  <a:pt x="0" y="0"/>
                </a:moveTo>
                <a:lnTo>
                  <a:pt x="5694578" y="0"/>
                </a:lnTo>
                <a:lnTo>
                  <a:pt x="5694578" y="7081720"/>
                </a:lnTo>
                <a:lnTo>
                  <a:pt x="0" y="7081720"/>
                </a:lnTo>
                <a:lnTo>
                  <a:pt x="0" y="0"/>
                </a:lnTo>
                <a:close/>
              </a:path>
            </a:pathLst>
          </a:custGeom>
          <a:blipFill>
            <a:blip r:embed="rId2"/>
            <a:stretch>
              <a:fillRect l="0" t="0" r="0" b="0"/>
            </a:stretch>
          </a:blipFill>
        </p:spPr>
      </p:sp>
      <p:sp>
        <p:nvSpPr>
          <p:cNvPr name="Freeform 3" id="3"/>
          <p:cNvSpPr/>
          <p:nvPr/>
        </p:nvSpPr>
        <p:spPr>
          <a:xfrm flipH="false" flipV="false" rot="0">
            <a:off x="1028700" y="691452"/>
            <a:ext cx="10211459" cy="2401401"/>
          </a:xfrm>
          <a:custGeom>
            <a:avLst/>
            <a:gdLst/>
            <a:ahLst/>
            <a:cxnLst/>
            <a:rect r="r" b="b" t="t" l="l"/>
            <a:pathLst>
              <a:path h="2401401" w="10211459">
                <a:moveTo>
                  <a:pt x="0" y="0"/>
                </a:moveTo>
                <a:lnTo>
                  <a:pt x="10211459" y="0"/>
                </a:lnTo>
                <a:lnTo>
                  <a:pt x="10211459" y="2401401"/>
                </a:lnTo>
                <a:lnTo>
                  <a:pt x="0" y="2401401"/>
                </a:lnTo>
                <a:lnTo>
                  <a:pt x="0" y="0"/>
                </a:lnTo>
                <a:close/>
              </a:path>
            </a:pathLst>
          </a:custGeom>
          <a:blipFill>
            <a:blip r:embed="rId3"/>
            <a:stretch>
              <a:fillRect l="-3400" t="-284" r="-2013" b="-284"/>
            </a:stretch>
          </a:blipFill>
        </p:spPr>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sp>
        <p:nvSpPr>
          <p:cNvPr name="Freeform 2" id="2"/>
          <p:cNvSpPr/>
          <p:nvPr/>
        </p:nvSpPr>
        <p:spPr>
          <a:xfrm flipH="false" flipV="false" rot="0">
            <a:off x="2320180" y="1426753"/>
            <a:ext cx="13647640" cy="6517623"/>
          </a:xfrm>
          <a:custGeom>
            <a:avLst/>
            <a:gdLst/>
            <a:ahLst/>
            <a:cxnLst/>
            <a:rect r="r" b="b" t="t" l="l"/>
            <a:pathLst>
              <a:path h="6517623" w="13647640">
                <a:moveTo>
                  <a:pt x="0" y="0"/>
                </a:moveTo>
                <a:lnTo>
                  <a:pt x="13647640" y="0"/>
                </a:lnTo>
                <a:lnTo>
                  <a:pt x="13647640" y="6517623"/>
                </a:lnTo>
                <a:lnTo>
                  <a:pt x="0" y="6517623"/>
                </a:lnTo>
                <a:lnTo>
                  <a:pt x="0" y="0"/>
                </a:lnTo>
                <a:close/>
              </a:path>
            </a:pathLst>
          </a:custGeom>
          <a:blipFill>
            <a:blip r:embed="rId2"/>
            <a:stretch>
              <a:fillRect l="0" t="0" r="0" b="0"/>
            </a:stretch>
          </a:blipFill>
        </p:spPr>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8868570"/>
          </a:xfrm>
          <a:custGeom>
            <a:avLst/>
            <a:gdLst/>
            <a:ahLst/>
            <a:cxnLst/>
            <a:rect r="r" b="b" t="t" l="l"/>
            <a:pathLst>
              <a:path h="8868570" w="18288000">
                <a:moveTo>
                  <a:pt x="0" y="0"/>
                </a:moveTo>
                <a:lnTo>
                  <a:pt x="18288000" y="0"/>
                </a:lnTo>
                <a:lnTo>
                  <a:pt x="18288000" y="8868570"/>
                </a:lnTo>
                <a:lnTo>
                  <a:pt x="0" y="8868570"/>
                </a:lnTo>
                <a:lnTo>
                  <a:pt x="0" y="0"/>
                </a:lnTo>
                <a:close/>
              </a:path>
            </a:pathLst>
          </a:custGeom>
          <a:blipFill>
            <a:blip r:embed="rId2"/>
            <a:stretch>
              <a:fillRect l="-1085" t="-10687" r="-1085" b="0"/>
            </a:stretch>
          </a:blipFill>
        </p:spPr>
      </p:sp>
      <p:sp>
        <p:nvSpPr>
          <p:cNvPr name="TextBox 3" id="3"/>
          <p:cNvSpPr txBox="true"/>
          <p:nvPr/>
        </p:nvSpPr>
        <p:spPr>
          <a:xfrm rot="0">
            <a:off x="11081434" y="8727440"/>
            <a:ext cx="5682615" cy="1559560"/>
          </a:xfrm>
          <a:prstGeom prst="rect">
            <a:avLst/>
          </a:prstGeom>
        </p:spPr>
        <p:txBody>
          <a:bodyPr anchor="t" rtlCol="false" tIns="0" lIns="0" bIns="0" rIns="0">
            <a:spAutoFit/>
          </a:bodyPr>
          <a:lstStyle/>
          <a:p>
            <a:pPr marL="690884" indent="-345442" lvl="1">
              <a:lnSpc>
                <a:spcPts val="4160"/>
              </a:lnSpc>
              <a:buFont typeface="Arial"/>
              <a:buChar char="•"/>
            </a:pPr>
            <a:r>
              <a:rPr lang="en-US" sz="3200">
                <a:solidFill>
                  <a:srgbClr val="000000"/>
                </a:solidFill>
                <a:latin typeface="Canva Sans"/>
              </a:rPr>
              <a:t>Invitation</a:t>
            </a:r>
          </a:p>
          <a:p>
            <a:pPr marL="690884" indent="-345442" lvl="1">
              <a:lnSpc>
                <a:spcPts val="4160"/>
              </a:lnSpc>
              <a:buFont typeface="Arial"/>
              <a:buChar char="•"/>
            </a:pPr>
            <a:r>
              <a:rPr lang="en-US" sz="3200">
                <a:solidFill>
                  <a:srgbClr val="000000"/>
                </a:solidFill>
                <a:latin typeface="Canva Sans"/>
              </a:rPr>
              <a:t>CSV</a:t>
            </a:r>
          </a:p>
          <a:p>
            <a:pPr marL="690884" indent="-345442" lvl="1">
              <a:lnSpc>
                <a:spcPts val="4160"/>
              </a:lnSpc>
              <a:buFont typeface="Arial"/>
              <a:buChar char="•"/>
            </a:pPr>
            <a:r>
              <a:rPr lang="en-US" sz="3200">
                <a:solidFill>
                  <a:srgbClr val="000000"/>
                </a:solidFill>
                <a:latin typeface="Canva Sans"/>
              </a:rPr>
              <a:t>Enter one at the time</a:t>
            </a:r>
          </a:p>
        </p:txBody>
      </p:sp>
      <p:sp>
        <p:nvSpPr>
          <p:cNvPr name="TextBox 4" id="4"/>
          <p:cNvSpPr txBox="true"/>
          <p:nvPr/>
        </p:nvSpPr>
        <p:spPr>
          <a:xfrm rot="0">
            <a:off x="1028700" y="9515709"/>
            <a:ext cx="7657549" cy="531199"/>
          </a:xfrm>
          <a:prstGeom prst="rect">
            <a:avLst/>
          </a:prstGeom>
        </p:spPr>
        <p:txBody>
          <a:bodyPr anchor="t" rtlCol="false" tIns="0" lIns="0" bIns="0" rIns="0">
            <a:spAutoFit/>
          </a:bodyPr>
          <a:lstStyle/>
          <a:p>
            <a:pPr marL="0" indent="0" lvl="0">
              <a:lnSpc>
                <a:spcPts val="4038"/>
              </a:lnSpc>
            </a:pPr>
            <a:r>
              <a:rPr lang="en-US" sz="4038">
                <a:solidFill>
                  <a:srgbClr val="000000"/>
                </a:solidFill>
                <a:latin typeface="Canva Sans"/>
              </a:rPr>
              <a:t>Add Members</a:t>
            </a:r>
          </a:p>
        </p:txBody>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sp>
        <p:nvSpPr>
          <p:cNvPr name="Freeform 2" id="2"/>
          <p:cNvSpPr/>
          <p:nvPr/>
        </p:nvSpPr>
        <p:spPr>
          <a:xfrm flipH="false" flipV="false" rot="0">
            <a:off x="616709" y="491316"/>
            <a:ext cx="17054582" cy="8229600"/>
          </a:xfrm>
          <a:custGeom>
            <a:avLst/>
            <a:gdLst/>
            <a:ahLst/>
            <a:cxnLst/>
            <a:rect r="r" b="b" t="t" l="l"/>
            <a:pathLst>
              <a:path h="8229600" w="17054582">
                <a:moveTo>
                  <a:pt x="0" y="0"/>
                </a:moveTo>
                <a:lnTo>
                  <a:pt x="17054582" y="0"/>
                </a:lnTo>
                <a:lnTo>
                  <a:pt x="17054582" y="8229600"/>
                </a:lnTo>
                <a:lnTo>
                  <a:pt x="0" y="8229600"/>
                </a:lnTo>
                <a:lnTo>
                  <a:pt x="0" y="0"/>
                </a:lnTo>
                <a:close/>
              </a:path>
            </a:pathLst>
          </a:custGeom>
          <a:blipFill>
            <a:blip r:embed="rId2"/>
            <a:stretch>
              <a:fillRect l="-825" t="0" r="-1673" b="0"/>
            </a:stretch>
          </a:blipFill>
        </p:spPr>
      </p:sp>
      <p:sp>
        <p:nvSpPr>
          <p:cNvPr name="TextBox 3" id="3"/>
          <p:cNvSpPr txBox="true"/>
          <p:nvPr/>
        </p:nvSpPr>
        <p:spPr>
          <a:xfrm rot="0">
            <a:off x="616709" y="9248775"/>
            <a:ext cx="4948558" cy="771525"/>
          </a:xfrm>
          <a:prstGeom prst="rect">
            <a:avLst/>
          </a:prstGeom>
        </p:spPr>
        <p:txBody>
          <a:bodyPr anchor="t" rtlCol="false" tIns="0" lIns="0" bIns="0" rIns="0">
            <a:spAutoFit/>
          </a:bodyPr>
          <a:lstStyle/>
          <a:p>
            <a:pPr marL="0" indent="0" lvl="0">
              <a:lnSpc>
                <a:spcPts val="6000"/>
              </a:lnSpc>
            </a:pPr>
            <a:r>
              <a:rPr lang="en-US" sz="5000">
                <a:solidFill>
                  <a:srgbClr val="000000"/>
                </a:solidFill>
                <a:latin typeface="Canva Sans"/>
              </a:rPr>
              <a:t>View Members</a:t>
            </a:r>
          </a:p>
        </p:txBody>
      </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556713"/>
            <a:ext cx="8772944" cy="5464784"/>
          </a:xfrm>
          <a:custGeom>
            <a:avLst/>
            <a:gdLst/>
            <a:ahLst/>
            <a:cxnLst/>
            <a:rect r="r" b="b" t="t" l="l"/>
            <a:pathLst>
              <a:path h="5464784" w="8772944">
                <a:moveTo>
                  <a:pt x="0" y="0"/>
                </a:moveTo>
                <a:lnTo>
                  <a:pt x="8772944" y="0"/>
                </a:lnTo>
                <a:lnTo>
                  <a:pt x="8772944" y="5464784"/>
                </a:lnTo>
                <a:lnTo>
                  <a:pt x="0" y="5464784"/>
                </a:lnTo>
                <a:lnTo>
                  <a:pt x="0" y="0"/>
                </a:lnTo>
                <a:close/>
              </a:path>
            </a:pathLst>
          </a:custGeom>
          <a:blipFill>
            <a:blip r:embed="rId2"/>
            <a:stretch>
              <a:fillRect l="-27255" t="-22008" r="-60387" b="0"/>
            </a:stretch>
          </a:blipFill>
        </p:spPr>
      </p:sp>
      <p:sp>
        <p:nvSpPr>
          <p:cNvPr name="Freeform 3" id="3"/>
          <p:cNvSpPr/>
          <p:nvPr/>
        </p:nvSpPr>
        <p:spPr>
          <a:xfrm flipH="false" flipV="false" rot="0">
            <a:off x="8616137" y="3571805"/>
            <a:ext cx="8336087" cy="5241677"/>
          </a:xfrm>
          <a:custGeom>
            <a:avLst/>
            <a:gdLst/>
            <a:ahLst/>
            <a:cxnLst/>
            <a:rect r="r" b="b" t="t" l="l"/>
            <a:pathLst>
              <a:path h="5241677" w="8336087">
                <a:moveTo>
                  <a:pt x="0" y="0"/>
                </a:moveTo>
                <a:lnTo>
                  <a:pt x="8336087" y="0"/>
                </a:lnTo>
                <a:lnTo>
                  <a:pt x="8336087" y="5241678"/>
                </a:lnTo>
                <a:lnTo>
                  <a:pt x="0" y="5241678"/>
                </a:lnTo>
                <a:lnTo>
                  <a:pt x="0" y="0"/>
                </a:lnTo>
                <a:close/>
              </a:path>
            </a:pathLst>
          </a:custGeom>
          <a:blipFill>
            <a:blip r:embed="rId3"/>
            <a:stretch>
              <a:fillRect l="0" t="0" r="0" b="-28705"/>
            </a:stretch>
          </a:blipFill>
        </p:spPr>
      </p:sp>
      <p:sp>
        <p:nvSpPr>
          <p:cNvPr name="TextBox 4" id="4"/>
          <p:cNvSpPr txBox="true"/>
          <p:nvPr/>
        </p:nvSpPr>
        <p:spPr>
          <a:xfrm rot="0">
            <a:off x="1028700" y="7395559"/>
            <a:ext cx="6408059" cy="712471"/>
          </a:xfrm>
          <a:prstGeom prst="rect">
            <a:avLst/>
          </a:prstGeom>
        </p:spPr>
        <p:txBody>
          <a:bodyPr anchor="t" rtlCol="false" tIns="0" lIns="0" bIns="0" rIns="0">
            <a:spAutoFit/>
          </a:bodyPr>
          <a:lstStyle/>
          <a:p>
            <a:pPr algn="l" marL="0" indent="0" lvl="0">
              <a:lnSpc>
                <a:spcPts val="5879"/>
              </a:lnSpc>
              <a:spcBef>
                <a:spcPct val="0"/>
              </a:spcBef>
            </a:pPr>
            <a:r>
              <a:rPr lang="en-US" sz="4199">
                <a:solidFill>
                  <a:srgbClr val="000000"/>
                </a:solidFill>
                <a:latin typeface="Canva Sans"/>
              </a:rPr>
              <a:t>Officers and Positions</a:t>
            </a:r>
          </a:p>
        </p:txBody>
      </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sp>
        <p:nvSpPr>
          <p:cNvPr name="Freeform 2" id="2"/>
          <p:cNvSpPr/>
          <p:nvPr/>
        </p:nvSpPr>
        <p:spPr>
          <a:xfrm flipH="false" flipV="false" rot="0">
            <a:off x="793281" y="1028700"/>
            <a:ext cx="16752618" cy="6057900"/>
          </a:xfrm>
          <a:custGeom>
            <a:avLst/>
            <a:gdLst/>
            <a:ahLst/>
            <a:cxnLst/>
            <a:rect r="r" b="b" t="t" l="l"/>
            <a:pathLst>
              <a:path h="6057900" w="16752618">
                <a:moveTo>
                  <a:pt x="0" y="0"/>
                </a:moveTo>
                <a:lnTo>
                  <a:pt x="16752618" y="0"/>
                </a:lnTo>
                <a:lnTo>
                  <a:pt x="16752618" y="6057900"/>
                </a:lnTo>
                <a:lnTo>
                  <a:pt x="0" y="6057900"/>
                </a:lnTo>
                <a:lnTo>
                  <a:pt x="0" y="0"/>
                </a:lnTo>
                <a:close/>
              </a:path>
            </a:pathLst>
          </a:custGeom>
          <a:blipFill>
            <a:blip r:embed="rId2"/>
            <a:stretch>
              <a:fillRect l="-7944" t="-16981" r="-32671" b="0"/>
            </a:stretch>
          </a:blipFill>
        </p:spPr>
      </p:sp>
      <p:sp>
        <p:nvSpPr>
          <p:cNvPr name="TextBox 3" id="3"/>
          <p:cNvSpPr txBox="true"/>
          <p:nvPr/>
        </p:nvSpPr>
        <p:spPr>
          <a:xfrm rot="0">
            <a:off x="793281" y="7865636"/>
            <a:ext cx="7706850" cy="778511"/>
          </a:xfrm>
          <a:prstGeom prst="rect">
            <a:avLst/>
          </a:prstGeom>
        </p:spPr>
        <p:txBody>
          <a:bodyPr anchor="t" rtlCol="false" tIns="0" lIns="0" bIns="0" rIns="0">
            <a:spAutoFit/>
          </a:bodyPr>
          <a:lstStyle/>
          <a:p>
            <a:pPr marL="0" indent="0" lvl="0">
              <a:lnSpc>
                <a:spcPts val="5900"/>
              </a:lnSpc>
            </a:pPr>
            <a:r>
              <a:rPr lang="en-US" sz="5900">
                <a:solidFill>
                  <a:srgbClr val="000000"/>
                </a:solidFill>
                <a:latin typeface="Canva Sans"/>
              </a:rPr>
              <a:t>Transition Members</a:t>
            </a:r>
          </a:p>
        </p:txBody>
      </p:sp>
      <p:sp>
        <p:nvSpPr>
          <p:cNvPr name="Freeform 4" id="4"/>
          <p:cNvSpPr/>
          <p:nvPr/>
        </p:nvSpPr>
        <p:spPr>
          <a:xfrm flipH="false" flipV="false" rot="0">
            <a:off x="8500131" y="4670317"/>
            <a:ext cx="8906409" cy="5239938"/>
          </a:xfrm>
          <a:custGeom>
            <a:avLst/>
            <a:gdLst/>
            <a:ahLst/>
            <a:cxnLst/>
            <a:rect r="r" b="b" t="t" l="l"/>
            <a:pathLst>
              <a:path h="5239938" w="8906409">
                <a:moveTo>
                  <a:pt x="0" y="0"/>
                </a:moveTo>
                <a:lnTo>
                  <a:pt x="8906409" y="0"/>
                </a:lnTo>
                <a:lnTo>
                  <a:pt x="8906409" y="5239938"/>
                </a:lnTo>
                <a:lnTo>
                  <a:pt x="0" y="5239938"/>
                </a:lnTo>
                <a:lnTo>
                  <a:pt x="0" y="0"/>
                </a:lnTo>
                <a:close/>
              </a:path>
            </a:pathLst>
          </a:custGeom>
          <a:blipFill>
            <a:blip r:embed="rId3"/>
            <a:stretch>
              <a:fillRect l="0" t="-4325" r="0" b="0"/>
            </a:stretch>
          </a:blipFill>
        </p:spPr>
      </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520872"/>
            <a:ext cx="8803717" cy="2790420"/>
          </a:xfrm>
          <a:custGeom>
            <a:avLst/>
            <a:gdLst/>
            <a:ahLst/>
            <a:cxnLst/>
            <a:rect r="r" b="b" t="t" l="l"/>
            <a:pathLst>
              <a:path h="2790420" w="8803717">
                <a:moveTo>
                  <a:pt x="0" y="0"/>
                </a:moveTo>
                <a:lnTo>
                  <a:pt x="8803717" y="0"/>
                </a:lnTo>
                <a:lnTo>
                  <a:pt x="8803717" y="2790420"/>
                </a:lnTo>
                <a:lnTo>
                  <a:pt x="0" y="2790420"/>
                </a:lnTo>
                <a:lnTo>
                  <a:pt x="0" y="0"/>
                </a:lnTo>
                <a:close/>
              </a:path>
            </a:pathLst>
          </a:custGeom>
          <a:blipFill>
            <a:blip r:embed="rId2"/>
            <a:stretch>
              <a:fillRect l="-1480" t="0" r="-23697" b="0"/>
            </a:stretch>
          </a:blipFill>
        </p:spPr>
      </p:sp>
      <p:sp>
        <p:nvSpPr>
          <p:cNvPr name="Freeform 3" id="3"/>
          <p:cNvSpPr/>
          <p:nvPr/>
        </p:nvSpPr>
        <p:spPr>
          <a:xfrm flipH="false" flipV="false" rot="0">
            <a:off x="4701683" y="3347523"/>
            <a:ext cx="5925988" cy="6374569"/>
          </a:xfrm>
          <a:custGeom>
            <a:avLst/>
            <a:gdLst/>
            <a:ahLst/>
            <a:cxnLst/>
            <a:rect r="r" b="b" t="t" l="l"/>
            <a:pathLst>
              <a:path h="6374569" w="5925988">
                <a:moveTo>
                  <a:pt x="0" y="0"/>
                </a:moveTo>
                <a:lnTo>
                  <a:pt x="5925988" y="0"/>
                </a:lnTo>
                <a:lnTo>
                  <a:pt x="5925988" y="6374569"/>
                </a:lnTo>
                <a:lnTo>
                  <a:pt x="0" y="6374569"/>
                </a:lnTo>
                <a:lnTo>
                  <a:pt x="0" y="0"/>
                </a:lnTo>
                <a:close/>
              </a:path>
            </a:pathLst>
          </a:custGeom>
          <a:blipFill>
            <a:blip r:embed="rId3"/>
            <a:stretch>
              <a:fillRect l="0" t="0" r="0" b="0"/>
            </a:stretch>
          </a:blipFill>
        </p:spPr>
      </p:sp>
      <p:sp>
        <p:nvSpPr>
          <p:cNvPr name="Freeform 4" id="4"/>
          <p:cNvSpPr/>
          <p:nvPr/>
        </p:nvSpPr>
        <p:spPr>
          <a:xfrm flipH="false" flipV="false" rot="0">
            <a:off x="11060244" y="3347523"/>
            <a:ext cx="6199056" cy="6506810"/>
          </a:xfrm>
          <a:custGeom>
            <a:avLst/>
            <a:gdLst/>
            <a:ahLst/>
            <a:cxnLst/>
            <a:rect r="r" b="b" t="t" l="l"/>
            <a:pathLst>
              <a:path h="6506810" w="6199056">
                <a:moveTo>
                  <a:pt x="0" y="0"/>
                </a:moveTo>
                <a:lnTo>
                  <a:pt x="6199056" y="0"/>
                </a:lnTo>
                <a:lnTo>
                  <a:pt x="6199056" y="6506810"/>
                </a:lnTo>
                <a:lnTo>
                  <a:pt x="0" y="6506810"/>
                </a:lnTo>
                <a:lnTo>
                  <a:pt x="0" y="0"/>
                </a:lnTo>
                <a:close/>
              </a:path>
            </a:pathLst>
          </a:custGeom>
          <a:blipFill>
            <a:blip r:embed="rId4"/>
            <a:stretch>
              <a:fillRect l="0" t="0" r="0" b="0"/>
            </a:stretch>
          </a:blipFill>
        </p:spPr>
      </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3030153"/>
            <a:ext cx="16605567" cy="5810533"/>
          </a:xfrm>
          <a:custGeom>
            <a:avLst/>
            <a:gdLst/>
            <a:ahLst/>
            <a:cxnLst/>
            <a:rect r="r" b="b" t="t" l="l"/>
            <a:pathLst>
              <a:path h="5810533" w="16605567">
                <a:moveTo>
                  <a:pt x="0" y="0"/>
                </a:moveTo>
                <a:lnTo>
                  <a:pt x="16605567" y="0"/>
                </a:lnTo>
                <a:lnTo>
                  <a:pt x="16605567" y="5810533"/>
                </a:lnTo>
                <a:lnTo>
                  <a:pt x="0" y="5810533"/>
                </a:lnTo>
                <a:lnTo>
                  <a:pt x="0" y="0"/>
                </a:lnTo>
                <a:close/>
              </a:path>
            </a:pathLst>
          </a:custGeom>
          <a:blipFill>
            <a:blip r:embed="rId2"/>
            <a:stretch>
              <a:fillRect l="-3255" t="0" r="-3255"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622053" y="29947"/>
            <a:ext cx="19221080" cy="1997507"/>
            <a:chOff x="0" y="0"/>
            <a:chExt cx="5062342" cy="526092"/>
          </a:xfrm>
        </p:grpSpPr>
        <p:sp>
          <p:nvSpPr>
            <p:cNvPr name="Freeform 3" id="3"/>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564883" y="2299595"/>
            <a:ext cx="7673269" cy="7722206"/>
            <a:chOff x="0" y="0"/>
            <a:chExt cx="10231025" cy="10296274"/>
          </a:xfrm>
        </p:grpSpPr>
        <p:grpSp>
          <p:nvGrpSpPr>
            <p:cNvPr name="Group 6" id="6"/>
            <p:cNvGrpSpPr/>
            <p:nvPr/>
          </p:nvGrpSpPr>
          <p:grpSpPr>
            <a:xfrm rot="0">
              <a:off x="0" y="0"/>
              <a:ext cx="10231025" cy="10296274"/>
              <a:chOff x="0" y="0"/>
              <a:chExt cx="1659470" cy="1670053"/>
            </a:xfrm>
          </p:grpSpPr>
          <p:sp>
            <p:nvSpPr>
              <p:cNvPr name="Freeform 7" id="7"/>
              <p:cNvSpPr/>
              <p:nvPr/>
            </p:nvSpPr>
            <p:spPr>
              <a:xfrm flipH="false" flipV="false" rot="0">
                <a:off x="0" y="0"/>
                <a:ext cx="1659470" cy="1670053"/>
              </a:xfrm>
              <a:custGeom>
                <a:avLst/>
                <a:gdLst/>
                <a:ahLst/>
                <a:cxnLst/>
                <a:rect r="r" b="b" t="t" l="l"/>
                <a:pathLst>
                  <a:path h="1670053" w="1659470">
                    <a:moveTo>
                      <a:pt x="0" y="0"/>
                    </a:moveTo>
                    <a:lnTo>
                      <a:pt x="1659470" y="0"/>
                    </a:lnTo>
                    <a:lnTo>
                      <a:pt x="1659470" y="1670053"/>
                    </a:lnTo>
                    <a:lnTo>
                      <a:pt x="0" y="1670053"/>
                    </a:lnTo>
                    <a:lnTo>
                      <a:pt x="0" y="0"/>
                    </a:lnTo>
                  </a:path>
                </a:pathLst>
              </a:custGeom>
              <a:solidFill>
                <a:srgbClr val="0A2E7F"/>
              </a:solidFill>
            </p:spPr>
          </p:sp>
          <p:sp>
            <p:nvSpPr>
              <p:cNvPr name="TextBox 8" id="8"/>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0">
              <a:off x="885587" y="646365"/>
              <a:ext cx="8459852" cy="9003544"/>
            </a:xfrm>
            <a:custGeom>
              <a:avLst/>
              <a:gdLst/>
              <a:ahLst/>
              <a:cxnLst/>
              <a:rect r="r" b="b" t="t" l="l"/>
              <a:pathLst>
                <a:path h="9003544" w="8459852">
                  <a:moveTo>
                    <a:pt x="0" y="0"/>
                  </a:moveTo>
                  <a:lnTo>
                    <a:pt x="8459852" y="0"/>
                  </a:lnTo>
                  <a:lnTo>
                    <a:pt x="8459852" y="9003544"/>
                  </a:lnTo>
                  <a:lnTo>
                    <a:pt x="0" y="9003544"/>
                  </a:lnTo>
                  <a:lnTo>
                    <a:pt x="0" y="0"/>
                  </a:lnTo>
                  <a:close/>
                </a:path>
              </a:pathLst>
            </a:custGeom>
            <a:blipFill>
              <a:blip r:embed="rId3"/>
              <a:stretch>
                <a:fillRect l="0" t="0" r="0" b="0"/>
              </a:stretch>
            </a:blipFill>
          </p:spPr>
        </p:sp>
      </p:grpSp>
      <p:sp>
        <p:nvSpPr>
          <p:cNvPr name="TextBox 10" id="10"/>
          <p:cNvSpPr txBox="true"/>
          <p:nvPr/>
        </p:nvSpPr>
        <p:spPr>
          <a:xfrm rot="0">
            <a:off x="564883" y="442913"/>
            <a:ext cx="16847208" cy="1047750"/>
          </a:xfrm>
          <a:prstGeom prst="rect">
            <a:avLst/>
          </a:prstGeom>
        </p:spPr>
        <p:txBody>
          <a:bodyPr anchor="t" rtlCol="false" tIns="0" lIns="0" bIns="0" rIns="0">
            <a:spAutoFit/>
          </a:bodyPr>
          <a:lstStyle/>
          <a:p>
            <a:pPr algn="ctr" marL="0" indent="0" lvl="0">
              <a:lnSpc>
                <a:spcPts val="7320"/>
              </a:lnSpc>
            </a:pPr>
            <a:r>
              <a:rPr lang="en-US" sz="6100">
                <a:solidFill>
                  <a:srgbClr val="FFFFFF"/>
                </a:solidFill>
                <a:latin typeface="Arial"/>
              </a:rPr>
              <a:t>Alabama District Map</a:t>
            </a:r>
          </a:p>
        </p:txBody>
      </p:sp>
      <p:sp>
        <p:nvSpPr>
          <p:cNvPr name="TextBox 11" id="11"/>
          <p:cNvSpPr txBox="true"/>
          <p:nvPr/>
        </p:nvSpPr>
        <p:spPr>
          <a:xfrm rot="0">
            <a:off x="8606735" y="4650986"/>
            <a:ext cx="9681265" cy="2895600"/>
          </a:xfrm>
          <a:prstGeom prst="rect">
            <a:avLst/>
          </a:prstGeom>
        </p:spPr>
        <p:txBody>
          <a:bodyPr anchor="t" rtlCol="false" tIns="0" lIns="0" bIns="0" rIns="0">
            <a:spAutoFit/>
          </a:bodyPr>
          <a:lstStyle/>
          <a:p>
            <a:pPr algn="ctr">
              <a:lnSpc>
                <a:spcPts val="7320"/>
              </a:lnSpc>
            </a:pPr>
            <a:r>
              <a:rPr lang="en-US" sz="6100">
                <a:solidFill>
                  <a:srgbClr val="0A2E7F"/>
                </a:solidFill>
                <a:latin typeface="Arial Bold"/>
              </a:rPr>
              <a:t>Interactive District Map</a:t>
            </a:r>
          </a:p>
          <a:p>
            <a:pPr algn="ctr">
              <a:lnSpc>
                <a:spcPts val="7320"/>
              </a:lnSpc>
              <a:spcBef>
                <a:spcPct val="0"/>
              </a:spcBef>
            </a:pPr>
            <a:r>
              <a:rPr lang="en-US" sz="6100" u="sng">
                <a:solidFill>
                  <a:srgbClr val="0A2E7F"/>
                </a:solidFill>
                <a:latin typeface="Arial Bold"/>
                <a:hlinkClick r:id="rId4" tooltip="http://www.alfbladistrictmap.org"/>
              </a:rPr>
              <a:t>http://www.alfbladistrictmap.org/</a:t>
            </a:r>
          </a:p>
        </p:txBody>
      </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676143"/>
            <a:ext cx="10703387" cy="5128706"/>
          </a:xfrm>
          <a:custGeom>
            <a:avLst/>
            <a:gdLst/>
            <a:ahLst/>
            <a:cxnLst/>
            <a:rect r="r" b="b" t="t" l="l"/>
            <a:pathLst>
              <a:path h="5128706" w="10703387">
                <a:moveTo>
                  <a:pt x="0" y="0"/>
                </a:moveTo>
                <a:lnTo>
                  <a:pt x="10703387" y="0"/>
                </a:lnTo>
                <a:lnTo>
                  <a:pt x="10703387" y="5128706"/>
                </a:lnTo>
                <a:lnTo>
                  <a:pt x="0" y="5128706"/>
                </a:lnTo>
                <a:lnTo>
                  <a:pt x="0" y="0"/>
                </a:lnTo>
                <a:close/>
              </a:path>
            </a:pathLst>
          </a:custGeom>
          <a:blipFill>
            <a:blip r:embed="rId2"/>
            <a:stretch>
              <a:fillRect l="0" t="0" r="0" b="0"/>
            </a:stretch>
          </a:blipFill>
        </p:spPr>
      </p:sp>
      <p:sp>
        <p:nvSpPr>
          <p:cNvPr name="Freeform 3" id="3"/>
          <p:cNvSpPr/>
          <p:nvPr/>
        </p:nvSpPr>
        <p:spPr>
          <a:xfrm flipH="false" flipV="false" rot="0">
            <a:off x="6900120" y="6039756"/>
            <a:ext cx="10703387" cy="3653560"/>
          </a:xfrm>
          <a:custGeom>
            <a:avLst/>
            <a:gdLst/>
            <a:ahLst/>
            <a:cxnLst/>
            <a:rect r="r" b="b" t="t" l="l"/>
            <a:pathLst>
              <a:path h="3653560" w="10703387">
                <a:moveTo>
                  <a:pt x="0" y="0"/>
                </a:moveTo>
                <a:lnTo>
                  <a:pt x="10703387" y="0"/>
                </a:lnTo>
                <a:lnTo>
                  <a:pt x="10703387" y="3653560"/>
                </a:lnTo>
                <a:lnTo>
                  <a:pt x="0" y="3653560"/>
                </a:lnTo>
                <a:lnTo>
                  <a:pt x="0" y="0"/>
                </a:lnTo>
                <a:close/>
              </a:path>
            </a:pathLst>
          </a:custGeom>
          <a:blipFill>
            <a:blip r:embed="rId3"/>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622053" y="29947"/>
            <a:ext cx="19221080" cy="1997507"/>
            <a:chOff x="0" y="0"/>
            <a:chExt cx="5062342" cy="526092"/>
          </a:xfrm>
        </p:grpSpPr>
        <p:sp>
          <p:nvSpPr>
            <p:cNvPr name="Freeform 3" id="3"/>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graphicFrame>
        <p:nvGraphicFramePr>
          <p:cNvPr name="Table 5" id="5"/>
          <p:cNvGraphicFramePr>
            <a:graphicFrameLocks noGrp="true"/>
          </p:cNvGraphicFramePr>
          <p:nvPr/>
        </p:nvGraphicFramePr>
        <p:xfrm>
          <a:off x="564883" y="2027453"/>
          <a:ext cx="16694417" cy="7943850"/>
        </p:xfrm>
        <a:graphic>
          <a:graphicData uri="http://schemas.openxmlformats.org/drawingml/2006/table">
            <a:tbl>
              <a:tblPr/>
              <a:tblGrid>
                <a:gridCol w="3654744"/>
                <a:gridCol w="2206081"/>
                <a:gridCol w="5296138"/>
                <a:gridCol w="5537454"/>
              </a:tblGrid>
              <a:tr h="1024087">
                <a:tc>
                  <a:txBody>
                    <a:bodyPr anchor="t" rtlCol="false"/>
                    <a:lstStyle/>
                    <a:p>
                      <a:pPr algn="ctr" marL="0" indent="0" lvl="0">
                        <a:lnSpc>
                          <a:spcPts val="2659"/>
                        </a:lnSpc>
                        <a:spcBef>
                          <a:spcPct val="0"/>
                        </a:spcBef>
                        <a:defRPr/>
                      </a:pPr>
                      <a:r>
                        <a:rPr lang="en-US" sz="1899" strike="noStrike" u="none">
                          <a:solidFill>
                            <a:srgbClr val="000000"/>
                          </a:solidFill>
                          <a:latin typeface="Arial Bold"/>
                        </a:rPr>
                        <a:t>Kendi McHargh</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strike="noStrike" u="none">
                          <a:solidFill>
                            <a:srgbClr val="000000"/>
                          </a:solidFill>
                          <a:latin typeface="Arial Bold"/>
                        </a:rPr>
                        <a:t>State President</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strike="noStrike" u="none">
                          <a:solidFill>
                            <a:srgbClr val="000000"/>
                          </a:solidFill>
                          <a:latin typeface="Arial Bold"/>
                        </a:rPr>
                        <a:t>Central High School, Tuscaloosa</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strike="noStrike" u="none">
                          <a:solidFill>
                            <a:srgbClr val="000000"/>
                          </a:solidFill>
                          <a:latin typeface="Arial Bold"/>
                        </a:rPr>
                        <a:t>alfblastatepresident2024@gmail.com</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024087">
                <a:tc>
                  <a:txBody>
                    <a:bodyPr anchor="t" rtlCol="false"/>
                    <a:lstStyle/>
                    <a:p>
                      <a:pPr algn="ctr" marL="0" indent="0" lvl="0">
                        <a:lnSpc>
                          <a:spcPts val="2659"/>
                        </a:lnSpc>
                        <a:spcBef>
                          <a:spcPct val="0"/>
                        </a:spcBef>
                        <a:defRPr/>
                      </a:pPr>
                      <a:r>
                        <a:rPr lang="en-US" sz="1899" strike="noStrike" u="none">
                          <a:solidFill>
                            <a:srgbClr val="000000"/>
                          </a:solidFill>
                          <a:latin typeface="Arial Bold"/>
                        </a:rPr>
                        <a:t>Madilyn Hanback</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strike="noStrike" u="none">
                          <a:solidFill>
                            <a:srgbClr val="000000"/>
                          </a:solidFill>
                          <a:latin typeface="Arial Bold"/>
                        </a:rPr>
                        <a:t>State Secretary</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strike="noStrike" u="none">
                          <a:solidFill>
                            <a:srgbClr val="000000"/>
                          </a:solidFill>
                          <a:latin typeface="Arial Bold"/>
                        </a:rPr>
                        <a:t>Rogers High School</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strike="noStrike" u="none">
                          <a:solidFill>
                            <a:srgbClr val="000000"/>
                          </a:solidFill>
                          <a:latin typeface="Arial Bold"/>
                        </a:rPr>
                        <a:t>alfblastatesecretary2024@gmail.com</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024087">
                <a:tc>
                  <a:txBody>
                    <a:bodyPr anchor="t" rtlCol="false"/>
                    <a:lstStyle/>
                    <a:p>
                      <a:pPr algn="ctr" marL="0" indent="0" lvl="0">
                        <a:lnSpc>
                          <a:spcPts val="2659"/>
                        </a:lnSpc>
                        <a:spcBef>
                          <a:spcPct val="0"/>
                        </a:spcBef>
                        <a:defRPr/>
                      </a:pPr>
                      <a:r>
                        <a:rPr lang="en-US" sz="1899">
                          <a:solidFill>
                            <a:srgbClr val="000000"/>
                          </a:solidFill>
                          <a:latin typeface="Arial Bold"/>
                        </a:rPr>
                        <a:t>Catherine McWhorter</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a:solidFill>
                            <a:srgbClr val="000000"/>
                          </a:solidFill>
                          <a:latin typeface="Arial Bold"/>
                        </a:rPr>
                        <a:t>District I VP</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a:solidFill>
                            <a:srgbClr val="000000"/>
                          </a:solidFill>
                          <a:latin typeface="Arial Bold"/>
                        </a:rPr>
                        <a:t>Priceville High School</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a:solidFill>
                            <a:srgbClr val="000000"/>
                          </a:solidFill>
                          <a:latin typeface="Arial Bold"/>
                        </a:rPr>
                        <a:t>alfbladistrict1vp2024@gmail.com</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024087">
                <a:tc>
                  <a:txBody>
                    <a:bodyPr anchor="t" rtlCol="false"/>
                    <a:lstStyle/>
                    <a:p>
                      <a:pPr algn="ctr" marL="0" indent="0" lvl="0">
                        <a:lnSpc>
                          <a:spcPts val="2659"/>
                        </a:lnSpc>
                        <a:spcBef>
                          <a:spcPct val="0"/>
                        </a:spcBef>
                        <a:defRPr/>
                      </a:pPr>
                      <a:r>
                        <a:rPr lang="en-US" sz="1899">
                          <a:solidFill>
                            <a:srgbClr val="000000"/>
                          </a:solidFill>
                          <a:latin typeface="Arial Bold"/>
                        </a:rPr>
                        <a:t>Jared White</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a:solidFill>
                            <a:srgbClr val="000000"/>
                          </a:solidFill>
                          <a:latin typeface="Arial Bold"/>
                        </a:rPr>
                        <a:t>District II VP</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a:solidFill>
                            <a:srgbClr val="000000"/>
                          </a:solidFill>
                          <a:latin typeface="Arial Bold"/>
                        </a:rPr>
                        <a:t>Central High School, Tuscaloosa</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a:solidFill>
                            <a:srgbClr val="000000"/>
                          </a:solidFill>
                          <a:latin typeface="Arial Bold"/>
                        </a:rPr>
                        <a:t>alfbladistrict2vp2024@gmail.com</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024087">
                <a:tc>
                  <a:txBody>
                    <a:bodyPr anchor="t" rtlCol="false"/>
                    <a:lstStyle/>
                    <a:p>
                      <a:pPr algn="ctr" marL="0" indent="0" lvl="0">
                        <a:lnSpc>
                          <a:spcPts val="2659"/>
                        </a:lnSpc>
                        <a:spcBef>
                          <a:spcPct val="0"/>
                        </a:spcBef>
                        <a:defRPr/>
                      </a:pPr>
                      <a:r>
                        <a:rPr lang="en-US" sz="1899">
                          <a:solidFill>
                            <a:srgbClr val="000000"/>
                          </a:solidFill>
                          <a:latin typeface="Arial Bold"/>
                        </a:rPr>
                        <a:t>Armani Dixon</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a:solidFill>
                            <a:srgbClr val="000000"/>
                          </a:solidFill>
                          <a:latin typeface="Arial Bold"/>
                        </a:rPr>
                        <a:t>District III VP</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a:solidFill>
                            <a:srgbClr val="000000"/>
                          </a:solidFill>
                          <a:latin typeface="Arial Bold"/>
                        </a:rPr>
                        <a:t>Saraland High School</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strike="noStrike" u="none">
                          <a:solidFill>
                            <a:srgbClr val="000000"/>
                          </a:solidFill>
                          <a:latin typeface="Arial Bold"/>
                        </a:rPr>
                        <a:t>alfbladistrict3vp2024@gmail.com</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024087">
                <a:tc>
                  <a:txBody>
                    <a:bodyPr anchor="t" rtlCol="false"/>
                    <a:lstStyle/>
                    <a:p>
                      <a:pPr algn="ctr" marL="0" indent="0" lvl="0">
                        <a:lnSpc>
                          <a:spcPts val="2659"/>
                        </a:lnSpc>
                        <a:spcBef>
                          <a:spcPct val="0"/>
                        </a:spcBef>
                        <a:defRPr/>
                      </a:pPr>
                      <a:r>
                        <a:rPr lang="en-US" sz="1899">
                          <a:solidFill>
                            <a:srgbClr val="000000"/>
                          </a:solidFill>
                          <a:latin typeface="Arial Bold"/>
                        </a:rPr>
                        <a:t>Shar'Dajai Harris</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a:solidFill>
                            <a:srgbClr val="000000"/>
                          </a:solidFill>
                          <a:latin typeface="Arial Bold"/>
                        </a:rPr>
                        <a:t>District IV VP</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a:solidFill>
                            <a:srgbClr val="000000"/>
                          </a:solidFill>
                          <a:latin typeface="Arial Bold"/>
                        </a:rPr>
                        <a:t>Lowndes County Career Technical Center</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strike="noStrike" u="none">
                          <a:solidFill>
                            <a:srgbClr val="000000"/>
                          </a:solidFill>
                          <a:latin typeface="Arial Bold"/>
                        </a:rPr>
                        <a:t>alfbladistrict4vp2024@gmail.com</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024087">
                <a:tc>
                  <a:txBody>
                    <a:bodyPr anchor="t" rtlCol="false"/>
                    <a:lstStyle/>
                    <a:p>
                      <a:pPr algn="ctr" marL="0" indent="0" lvl="0">
                        <a:lnSpc>
                          <a:spcPts val="2659"/>
                        </a:lnSpc>
                        <a:spcBef>
                          <a:spcPct val="0"/>
                        </a:spcBef>
                        <a:defRPr/>
                      </a:pPr>
                      <a:r>
                        <a:rPr lang="en-US" sz="1899">
                          <a:solidFill>
                            <a:srgbClr val="000000"/>
                          </a:solidFill>
                          <a:latin typeface="Arial Bold"/>
                        </a:rPr>
                        <a:t>Carson DuBose</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a:solidFill>
                            <a:srgbClr val="000000"/>
                          </a:solidFill>
                          <a:latin typeface="Arial Bold"/>
                        </a:rPr>
                        <a:t>District V VP</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a:solidFill>
                            <a:srgbClr val="000000"/>
                          </a:solidFill>
                          <a:latin typeface="Arial Bold"/>
                        </a:rPr>
                        <a:t>Eden Career Technical Center</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strike="noStrike" u="none">
                          <a:solidFill>
                            <a:srgbClr val="000000"/>
                          </a:solidFill>
                          <a:latin typeface="Arial Bold"/>
                        </a:rPr>
                        <a:t>alfbladistrict5vp2024@gmail.com</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775243">
                <a:tc>
                  <a:txBody>
                    <a:bodyPr anchor="t" rtlCol="false"/>
                    <a:lstStyle/>
                    <a:p>
                      <a:pPr algn="ctr" marL="0" indent="0" lvl="0">
                        <a:lnSpc>
                          <a:spcPts val="2659"/>
                        </a:lnSpc>
                        <a:spcBef>
                          <a:spcPct val="0"/>
                        </a:spcBef>
                        <a:defRPr/>
                      </a:pPr>
                      <a:r>
                        <a:rPr lang="en-US" sz="1899">
                          <a:solidFill>
                            <a:srgbClr val="000000"/>
                          </a:solidFill>
                          <a:latin typeface="Arial Bold"/>
                        </a:rPr>
                        <a:t>Greyson Sparks</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a:solidFill>
                            <a:srgbClr val="000000"/>
                          </a:solidFill>
                          <a:latin typeface="Arial Bold"/>
                        </a:rPr>
                        <a:t>District VI VP</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a:solidFill>
                            <a:srgbClr val="000000"/>
                          </a:solidFill>
                          <a:latin typeface="Arial Bold"/>
                        </a:rPr>
                        <a:t>Albertville High School</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a:solidFill>
                            <a:srgbClr val="000000"/>
                          </a:solidFill>
                          <a:latin typeface="Arial Bold"/>
                        </a:rPr>
                        <a:t>alfbladistrict6vp2024@gmail.com</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sp>
        <p:nvSpPr>
          <p:cNvPr name="TextBox 6" id="6"/>
          <p:cNvSpPr txBox="true"/>
          <p:nvPr/>
        </p:nvSpPr>
        <p:spPr>
          <a:xfrm rot="0">
            <a:off x="564883" y="442913"/>
            <a:ext cx="16847208" cy="1047750"/>
          </a:xfrm>
          <a:prstGeom prst="rect">
            <a:avLst/>
          </a:prstGeom>
        </p:spPr>
        <p:txBody>
          <a:bodyPr anchor="t" rtlCol="false" tIns="0" lIns="0" bIns="0" rIns="0">
            <a:spAutoFit/>
          </a:bodyPr>
          <a:lstStyle/>
          <a:p>
            <a:pPr algn="ctr" marL="0" indent="0" lvl="0">
              <a:lnSpc>
                <a:spcPts val="7320"/>
              </a:lnSpc>
            </a:pPr>
            <a:r>
              <a:rPr lang="en-US" sz="6100">
                <a:solidFill>
                  <a:srgbClr val="FFFFFF"/>
                </a:solidFill>
                <a:latin typeface="Arial"/>
              </a:rPr>
              <a:t>State Officer Team Directory</a:t>
            </a:r>
          </a:p>
        </p:txBody>
      </p:sp>
    </p:spTree>
  </p:cSld>
  <p:clrMapOvr>
    <a:masterClrMapping/>
  </p:clrMapOvr>
</p:sld>
</file>

<file path=ppt/slides/slide8.xml><?xml version="1.0" encoding="utf-8"?>
<p:sld xmlns:p="http://schemas.openxmlformats.org/presentationml/2006/main" xmlns:a="http://schemas.openxmlformats.org/drawingml/2006/main">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622053" y="29947"/>
            <a:ext cx="19221080" cy="1997507"/>
            <a:chOff x="0" y="0"/>
            <a:chExt cx="5062342" cy="526092"/>
          </a:xfrm>
        </p:grpSpPr>
        <p:sp>
          <p:nvSpPr>
            <p:cNvPr name="Freeform 3" id="3"/>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graphicFrame>
        <p:nvGraphicFramePr>
          <p:cNvPr name="Table 5" id="5"/>
          <p:cNvGraphicFramePr>
            <a:graphicFrameLocks noGrp="true"/>
          </p:cNvGraphicFramePr>
          <p:nvPr/>
        </p:nvGraphicFramePr>
        <p:xfrm>
          <a:off x="564883" y="2027453"/>
          <a:ext cx="16694417" cy="8029575"/>
        </p:xfrm>
        <a:graphic>
          <a:graphicData uri="http://schemas.openxmlformats.org/drawingml/2006/table">
            <a:tbl>
              <a:tblPr/>
              <a:tblGrid>
                <a:gridCol w="3654744"/>
                <a:gridCol w="3168033"/>
                <a:gridCol w="4334186"/>
                <a:gridCol w="5537454"/>
              </a:tblGrid>
              <a:tr h="1024034">
                <a:tc>
                  <a:txBody>
                    <a:bodyPr anchor="t" rtlCol="false"/>
                    <a:lstStyle/>
                    <a:p>
                      <a:pPr algn="ctr" marL="0" indent="0" lvl="0">
                        <a:lnSpc>
                          <a:spcPts val="2659"/>
                        </a:lnSpc>
                        <a:spcBef>
                          <a:spcPct val="0"/>
                        </a:spcBef>
                        <a:defRPr/>
                      </a:pPr>
                      <a:r>
                        <a:rPr lang="en-US" sz="1899">
                          <a:solidFill>
                            <a:srgbClr val="000000"/>
                          </a:solidFill>
                          <a:latin typeface="Arial Bold"/>
                        </a:rPr>
                        <a:t>Roslyn Evans</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strike="noStrike" u="none">
                          <a:solidFill>
                            <a:srgbClr val="000000"/>
                          </a:solidFill>
                          <a:latin typeface="Arial Bold"/>
                        </a:rPr>
                        <a:t>State President Adviser</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strike="noStrike" u="none">
                          <a:solidFill>
                            <a:srgbClr val="000000"/>
                          </a:solidFill>
                          <a:latin typeface="Arial Bold"/>
                        </a:rPr>
                        <a:t>Central High School, Tuscaloosa</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a:solidFill>
                            <a:srgbClr val="000000"/>
                          </a:solidFill>
                          <a:latin typeface="Arial Bold"/>
                        </a:rPr>
                        <a:t>revans@tusc.k12.al.us</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024034">
                <a:tc>
                  <a:txBody>
                    <a:bodyPr anchor="t" rtlCol="false"/>
                    <a:lstStyle/>
                    <a:p>
                      <a:pPr algn="ctr" marL="0" indent="0" lvl="0">
                        <a:lnSpc>
                          <a:spcPts val="2659"/>
                        </a:lnSpc>
                        <a:spcBef>
                          <a:spcPct val="0"/>
                        </a:spcBef>
                        <a:defRPr/>
                      </a:pPr>
                      <a:r>
                        <a:rPr lang="en-US" sz="1899">
                          <a:solidFill>
                            <a:srgbClr val="000000"/>
                          </a:solidFill>
                          <a:latin typeface="Arial Bold"/>
                        </a:rPr>
                        <a:t>Tisha</a:t>
                      </a:r>
                      <a:r>
                        <a:rPr lang="en-US" sz="1899" strike="noStrike" u="none">
                          <a:solidFill>
                            <a:srgbClr val="000000"/>
                          </a:solidFill>
                          <a:latin typeface="Arial Bold"/>
                        </a:rPr>
                        <a:t> Hanback</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strike="noStrike" u="none">
                          <a:solidFill>
                            <a:srgbClr val="000000"/>
                          </a:solidFill>
                          <a:latin typeface="Arial Bold"/>
                        </a:rPr>
                        <a:t>State Secretary Adviser</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a:solidFill>
                            <a:srgbClr val="000000"/>
                          </a:solidFill>
                          <a:latin typeface="Arial Bold"/>
                        </a:rPr>
                        <a:t>Brooks High School</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a:solidFill>
                            <a:srgbClr val="000000"/>
                          </a:solidFill>
                          <a:latin typeface="Arial Bold"/>
                        </a:rPr>
                        <a:t>tisha.hanback@lcschools.org</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024034">
                <a:tc>
                  <a:txBody>
                    <a:bodyPr anchor="t" rtlCol="false"/>
                    <a:lstStyle/>
                    <a:p>
                      <a:pPr algn="ctr" marL="0" indent="0" lvl="0">
                        <a:lnSpc>
                          <a:spcPts val="2659"/>
                        </a:lnSpc>
                        <a:spcBef>
                          <a:spcPct val="0"/>
                        </a:spcBef>
                        <a:defRPr/>
                      </a:pPr>
                      <a:r>
                        <a:rPr lang="en-US" sz="1899">
                          <a:solidFill>
                            <a:srgbClr val="000000"/>
                          </a:solidFill>
                          <a:latin typeface="Arial Bold"/>
                        </a:rPr>
                        <a:t>Janet Cavender</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a:solidFill>
                            <a:srgbClr val="000000"/>
                          </a:solidFill>
                          <a:latin typeface="Arial Bold"/>
                        </a:rPr>
                        <a:t>District I VP Adviser</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a:solidFill>
                            <a:srgbClr val="000000"/>
                          </a:solidFill>
                          <a:latin typeface="Arial Bold"/>
                        </a:rPr>
                        <a:t>Priceville High School</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a:solidFill>
                            <a:srgbClr val="000000"/>
                          </a:solidFill>
                          <a:latin typeface="Arial Bold"/>
                        </a:rPr>
                        <a:t>jgcavender@morgank12.org</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024034">
                <a:tc>
                  <a:txBody>
                    <a:bodyPr anchor="t" rtlCol="false"/>
                    <a:lstStyle/>
                    <a:p>
                      <a:pPr algn="ctr" marL="0" indent="0" lvl="0">
                        <a:lnSpc>
                          <a:spcPts val="2659"/>
                        </a:lnSpc>
                        <a:spcBef>
                          <a:spcPct val="0"/>
                        </a:spcBef>
                        <a:defRPr/>
                      </a:pPr>
                      <a:r>
                        <a:rPr lang="en-US" sz="1899">
                          <a:solidFill>
                            <a:srgbClr val="000000"/>
                          </a:solidFill>
                          <a:latin typeface="Arial Bold"/>
                        </a:rPr>
                        <a:t>Monica Kirkman</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a:solidFill>
                            <a:srgbClr val="000000"/>
                          </a:solidFill>
                          <a:latin typeface="Arial Bold"/>
                        </a:rPr>
                        <a:t>District II VP Adviser</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a:solidFill>
                            <a:srgbClr val="000000"/>
                          </a:solidFill>
                          <a:latin typeface="Arial Bold"/>
                        </a:rPr>
                        <a:t>Central High School, Tuscaloosa</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a:solidFill>
                            <a:srgbClr val="000000"/>
                          </a:solidFill>
                          <a:latin typeface="Arial Bold"/>
                        </a:rPr>
                        <a:t>mkirkman@tusc.k12.al.us</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024034">
                <a:tc>
                  <a:txBody>
                    <a:bodyPr anchor="t" rtlCol="false"/>
                    <a:lstStyle/>
                    <a:p>
                      <a:pPr algn="ctr" marL="0" indent="0" lvl="0">
                        <a:lnSpc>
                          <a:spcPts val="2659"/>
                        </a:lnSpc>
                        <a:spcBef>
                          <a:spcPct val="0"/>
                        </a:spcBef>
                        <a:defRPr/>
                      </a:pPr>
                      <a:r>
                        <a:rPr lang="en-US" sz="1899">
                          <a:solidFill>
                            <a:srgbClr val="000000"/>
                          </a:solidFill>
                          <a:latin typeface="Arial Bold"/>
                        </a:rPr>
                        <a:t>Vicky Crane</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a:solidFill>
                            <a:srgbClr val="000000"/>
                          </a:solidFill>
                          <a:latin typeface="Arial Bold"/>
                        </a:rPr>
                        <a:t>District III VP Adviser</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a:solidFill>
                            <a:srgbClr val="000000"/>
                          </a:solidFill>
                          <a:latin typeface="Arial Bold"/>
                        </a:rPr>
                        <a:t>Saraland High School</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a:solidFill>
                            <a:srgbClr val="000000"/>
                          </a:solidFill>
                          <a:latin typeface="Arial Bold"/>
                        </a:rPr>
                        <a:t>vcrane@saralandboe.org</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110168">
                <a:tc>
                  <a:txBody>
                    <a:bodyPr anchor="t" rtlCol="false"/>
                    <a:lstStyle/>
                    <a:p>
                      <a:pPr algn="ctr" marL="0" indent="0" lvl="0">
                        <a:lnSpc>
                          <a:spcPts val="2659"/>
                        </a:lnSpc>
                        <a:spcBef>
                          <a:spcPct val="0"/>
                        </a:spcBef>
                        <a:defRPr/>
                      </a:pPr>
                      <a:r>
                        <a:rPr lang="en-US" sz="1899">
                          <a:solidFill>
                            <a:srgbClr val="000000"/>
                          </a:solidFill>
                          <a:latin typeface="Arial Bold"/>
                        </a:rPr>
                        <a:t>Bridget Davis</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a:solidFill>
                            <a:srgbClr val="000000"/>
                          </a:solidFill>
                          <a:latin typeface="Arial Bold"/>
                        </a:rPr>
                        <a:t>District IV VP Adviser</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a:solidFill>
                            <a:srgbClr val="000000"/>
                          </a:solidFill>
                          <a:latin typeface="Arial Bold"/>
                        </a:rPr>
                        <a:t>Lowndes County Career Technical Center</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a:solidFill>
                            <a:srgbClr val="000000"/>
                          </a:solidFill>
                          <a:latin typeface="Arial Bold"/>
                        </a:rPr>
                        <a:t>bridgetdavis@lowndesboe.org</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024034">
                <a:tc>
                  <a:txBody>
                    <a:bodyPr anchor="t" rtlCol="false"/>
                    <a:lstStyle/>
                    <a:p>
                      <a:pPr algn="ctr" marL="0" indent="0" lvl="0">
                        <a:lnSpc>
                          <a:spcPts val="2659"/>
                        </a:lnSpc>
                        <a:spcBef>
                          <a:spcPct val="0"/>
                        </a:spcBef>
                        <a:defRPr/>
                      </a:pPr>
                      <a:r>
                        <a:rPr lang="en-US" sz="1899">
                          <a:solidFill>
                            <a:srgbClr val="000000"/>
                          </a:solidFill>
                          <a:latin typeface="Arial Bold"/>
                        </a:rPr>
                        <a:t>Gabe Lee</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a:solidFill>
                            <a:srgbClr val="000000"/>
                          </a:solidFill>
                          <a:latin typeface="Arial Bold"/>
                        </a:rPr>
                        <a:t>District V VP Adviser</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a:solidFill>
                            <a:srgbClr val="000000"/>
                          </a:solidFill>
                          <a:latin typeface="Arial Bold"/>
                        </a:rPr>
                        <a:t>Eden Career Technical Center</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a:solidFill>
                            <a:srgbClr val="000000"/>
                          </a:solidFill>
                          <a:latin typeface="Arial Bold"/>
                        </a:rPr>
                        <a:t>gabe.lee@sccboe.org</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775203">
                <a:tc>
                  <a:txBody>
                    <a:bodyPr anchor="t" rtlCol="false"/>
                    <a:lstStyle/>
                    <a:p>
                      <a:pPr algn="ctr" marL="0" indent="0" lvl="0">
                        <a:lnSpc>
                          <a:spcPts val="2659"/>
                        </a:lnSpc>
                        <a:spcBef>
                          <a:spcPct val="0"/>
                        </a:spcBef>
                        <a:defRPr/>
                      </a:pPr>
                      <a:r>
                        <a:rPr lang="en-US" sz="1899">
                          <a:solidFill>
                            <a:srgbClr val="000000"/>
                          </a:solidFill>
                          <a:latin typeface="Arial Bold"/>
                        </a:rPr>
                        <a:t>Stacey Turner</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a:solidFill>
                            <a:srgbClr val="000000"/>
                          </a:solidFill>
                          <a:latin typeface="Arial Bold"/>
                        </a:rPr>
                        <a:t>District VI VP Adviser</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a:solidFill>
                            <a:srgbClr val="000000"/>
                          </a:solidFill>
                          <a:latin typeface="Arial Bold"/>
                        </a:rPr>
                        <a:t>Albertville High School</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0">
                        <a:lnSpc>
                          <a:spcPts val="2659"/>
                        </a:lnSpc>
                        <a:spcBef>
                          <a:spcPct val="0"/>
                        </a:spcBef>
                        <a:defRPr/>
                      </a:pPr>
                      <a:r>
                        <a:rPr lang="en-US" sz="1899">
                          <a:solidFill>
                            <a:srgbClr val="000000"/>
                          </a:solidFill>
                          <a:latin typeface="Arial Bold"/>
                        </a:rPr>
                        <a:t>sturner@albertk12.org</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sp>
        <p:nvSpPr>
          <p:cNvPr name="TextBox 6" id="6"/>
          <p:cNvSpPr txBox="true"/>
          <p:nvPr/>
        </p:nvSpPr>
        <p:spPr>
          <a:xfrm rot="0">
            <a:off x="564883" y="442913"/>
            <a:ext cx="16847208" cy="1047750"/>
          </a:xfrm>
          <a:prstGeom prst="rect">
            <a:avLst/>
          </a:prstGeom>
        </p:spPr>
        <p:txBody>
          <a:bodyPr anchor="t" rtlCol="false" tIns="0" lIns="0" bIns="0" rIns="0">
            <a:spAutoFit/>
          </a:bodyPr>
          <a:lstStyle/>
          <a:p>
            <a:pPr algn="ctr" marL="0" indent="0" lvl="0">
              <a:lnSpc>
                <a:spcPts val="7320"/>
              </a:lnSpc>
            </a:pPr>
            <a:r>
              <a:rPr lang="en-US" sz="6100">
                <a:solidFill>
                  <a:srgbClr val="FFFFFF"/>
                </a:solidFill>
                <a:latin typeface="Arial"/>
              </a:rPr>
              <a:t>State Officer Adviser Team Directory</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622053" y="29947"/>
            <a:ext cx="19221080" cy="1997507"/>
            <a:chOff x="0" y="0"/>
            <a:chExt cx="5062342" cy="526092"/>
          </a:xfrm>
        </p:grpSpPr>
        <p:sp>
          <p:nvSpPr>
            <p:cNvPr name="Freeform 3" id="3"/>
            <p:cNvSpPr/>
            <p:nvPr/>
          </p:nvSpPr>
          <p:spPr>
            <a:xfrm flipH="false" flipV="false" rot="0">
              <a:off x="0" y="0"/>
              <a:ext cx="5062342" cy="526092"/>
            </a:xfrm>
            <a:custGeom>
              <a:avLst/>
              <a:gdLst/>
              <a:ahLst/>
              <a:cxnLst/>
              <a:rect r="r" b="b" t="t" l="l"/>
              <a:pathLst>
                <a:path h="526092" w="5062342">
                  <a:moveTo>
                    <a:pt x="20542" y="0"/>
                  </a:moveTo>
                  <a:lnTo>
                    <a:pt x="5041800" y="0"/>
                  </a:lnTo>
                  <a:cubicBezTo>
                    <a:pt x="5047248" y="0"/>
                    <a:pt x="5052473" y="2164"/>
                    <a:pt x="5056325" y="6017"/>
                  </a:cubicBezTo>
                  <a:cubicBezTo>
                    <a:pt x="5060178" y="9869"/>
                    <a:pt x="5062342" y="15094"/>
                    <a:pt x="5062342" y="20542"/>
                  </a:cubicBezTo>
                  <a:lnTo>
                    <a:pt x="5062342" y="505550"/>
                  </a:lnTo>
                  <a:cubicBezTo>
                    <a:pt x="5062342" y="510999"/>
                    <a:pt x="5060178" y="516223"/>
                    <a:pt x="5056325" y="520076"/>
                  </a:cubicBezTo>
                  <a:cubicBezTo>
                    <a:pt x="5052473" y="523928"/>
                    <a:pt x="5047248" y="526092"/>
                    <a:pt x="5041800" y="526092"/>
                  </a:cubicBezTo>
                  <a:lnTo>
                    <a:pt x="20542" y="526092"/>
                  </a:lnTo>
                  <a:cubicBezTo>
                    <a:pt x="15094" y="526092"/>
                    <a:pt x="9869" y="523928"/>
                    <a:pt x="6017" y="520076"/>
                  </a:cubicBezTo>
                  <a:cubicBezTo>
                    <a:pt x="2164" y="516223"/>
                    <a:pt x="0" y="510999"/>
                    <a:pt x="0" y="505550"/>
                  </a:cubicBezTo>
                  <a:lnTo>
                    <a:pt x="0" y="20542"/>
                  </a:lnTo>
                  <a:cubicBezTo>
                    <a:pt x="0" y="15094"/>
                    <a:pt x="2164" y="9869"/>
                    <a:pt x="6017" y="6017"/>
                  </a:cubicBezTo>
                  <a:cubicBezTo>
                    <a:pt x="9869" y="2164"/>
                    <a:pt x="15094" y="0"/>
                    <a:pt x="20542" y="0"/>
                  </a:cubicBezTo>
                  <a:close/>
                </a:path>
              </a:pathLst>
            </a:custGeom>
            <a:solidFill>
              <a:srgbClr val="0A2E7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564883" y="2674322"/>
            <a:ext cx="17152042" cy="7839430"/>
          </a:xfrm>
          <a:custGeom>
            <a:avLst/>
            <a:gdLst/>
            <a:ahLst/>
            <a:cxnLst/>
            <a:rect r="r" b="b" t="t" l="l"/>
            <a:pathLst>
              <a:path h="7839430" w="17152042">
                <a:moveTo>
                  <a:pt x="0" y="0"/>
                </a:moveTo>
                <a:lnTo>
                  <a:pt x="17152041" y="0"/>
                </a:lnTo>
                <a:lnTo>
                  <a:pt x="17152041" y="7839430"/>
                </a:lnTo>
                <a:lnTo>
                  <a:pt x="0" y="7839430"/>
                </a:lnTo>
                <a:lnTo>
                  <a:pt x="0" y="0"/>
                </a:lnTo>
                <a:close/>
              </a:path>
            </a:pathLst>
          </a:custGeom>
          <a:blipFill>
            <a:blip r:embed="rId3"/>
            <a:stretch>
              <a:fillRect l="0" t="0" r="0" b="0"/>
            </a:stretch>
          </a:blipFill>
        </p:spPr>
      </p:sp>
      <p:sp>
        <p:nvSpPr>
          <p:cNvPr name="TextBox 6" id="6"/>
          <p:cNvSpPr txBox="true"/>
          <p:nvPr/>
        </p:nvSpPr>
        <p:spPr>
          <a:xfrm rot="0">
            <a:off x="564883" y="442913"/>
            <a:ext cx="16847208" cy="1047750"/>
          </a:xfrm>
          <a:prstGeom prst="rect">
            <a:avLst/>
          </a:prstGeom>
        </p:spPr>
        <p:txBody>
          <a:bodyPr anchor="t" rtlCol="false" tIns="0" lIns="0" bIns="0" rIns="0">
            <a:spAutoFit/>
          </a:bodyPr>
          <a:lstStyle/>
          <a:p>
            <a:pPr algn="ctr" marL="0" indent="0" lvl="0">
              <a:lnSpc>
                <a:spcPts val="7320"/>
              </a:lnSpc>
            </a:pPr>
            <a:r>
              <a:rPr lang="en-US" sz="6100">
                <a:solidFill>
                  <a:srgbClr val="FFFFFF"/>
                </a:solidFill>
                <a:latin typeface="Arial"/>
              </a:rPr>
              <a:t> Administrative Board Directory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DAFoeykz6mU</dc:identifier>
  <dcterms:modified xsi:type="dcterms:W3CDTF">2011-08-01T06:04:30Z</dcterms:modified>
  <cp:revision>1</cp:revision>
  <dc:title>2023-2024 Adviser's Summer Conference Presentation</dc:title>
</cp:coreProperties>
</file>